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D92BC-7C1C-40D7-8B61-F8B2E6096F43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5E11F-2FC4-4A06-875D-C046F15C5C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40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Гимназия № 8</a:t>
            </a: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7155-93F7-4CCA-8393-346B778DAF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A32-C10A-4EC6-96A8-7B5326A0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87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7155-93F7-4CCA-8393-346B778DAF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A32-C10A-4EC6-96A8-7B5326A0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1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7155-93F7-4CCA-8393-346B778DAF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A32-C10A-4EC6-96A8-7B5326A0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45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7155-93F7-4CCA-8393-346B778DAF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A32-C10A-4EC6-96A8-7B5326A0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97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7155-93F7-4CCA-8393-346B778DAF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A32-C10A-4EC6-96A8-7B5326A0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28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7155-93F7-4CCA-8393-346B778DAF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A32-C10A-4EC6-96A8-7B5326A0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74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7155-93F7-4CCA-8393-346B778DAF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A32-C10A-4EC6-96A8-7B5326A0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41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7155-93F7-4CCA-8393-346B778DAF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A32-C10A-4EC6-96A8-7B5326A0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2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7155-93F7-4CCA-8393-346B778DAF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A32-C10A-4EC6-96A8-7B5326A0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77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7155-93F7-4CCA-8393-346B778DAF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A32-C10A-4EC6-96A8-7B5326A0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53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B7155-93F7-4CCA-8393-346B778DAF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1A32-C10A-4EC6-96A8-7B5326A0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63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B7155-93F7-4CCA-8393-346B778DAFB6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81A32-C10A-4EC6-96A8-7B5326A0D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57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039813"/>
            <a:ext cx="8229600" cy="18526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000" b="1" i="1" smtClean="0">
                <a:solidFill>
                  <a:srgbClr val="FFC165"/>
                </a:solidFill>
                <a:latin typeface="Courier New" pitchFamily="49" charset="0"/>
              </a:rPr>
              <a:t>Логарифмические </a:t>
            </a:r>
            <a:br>
              <a:rPr lang="ru-RU" sz="6000" b="1" i="1" smtClean="0">
                <a:solidFill>
                  <a:srgbClr val="FFC165"/>
                </a:solidFill>
                <a:latin typeface="Courier New" pitchFamily="49" charset="0"/>
              </a:rPr>
            </a:br>
            <a:r>
              <a:rPr lang="ru-RU" sz="6000" b="1" i="1" smtClean="0">
                <a:solidFill>
                  <a:srgbClr val="FFC165"/>
                </a:solidFill>
                <a:latin typeface="Courier New" pitchFamily="49" charset="0"/>
              </a:rPr>
              <a:t>уравнения</a:t>
            </a:r>
          </a:p>
        </p:txBody>
      </p:sp>
    </p:spTree>
    <p:extLst>
      <p:ext uri="{BB962C8B-B14F-4D97-AF65-F5344CB8AC3E}">
        <p14:creationId xmlns:p14="http://schemas.microsoft.com/office/powerpoint/2010/main" val="2082254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467544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Устная работа 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885" name="Прямоугольник 35884"/>
              <p:cNvSpPr/>
              <p:nvPr/>
            </p:nvSpPr>
            <p:spPr>
              <a:xfrm>
                <a:off x="467544" y="5942204"/>
                <a:ext cx="770485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 smtClean="0"/>
                  <a:t> а</a:t>
                </a:r>
                <a:r>
                  <a:rPr lang="ru-RU" sz="2400" dirty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/>
                  <a:t> x = 4   </a:t>
                </a:r>
                <a:r>
                  <a:rPr lang="ru-RU" sz="2400" dirty="0" smtClean="0"/>
                  <a:t> б</a:t>
                </a:r>
                <a:r>
                  <a:rPr lang="ru-RU" sz="2400" dirty="0"/>
                  <a:t>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sz="2400" dirty="0"/>
                  <a:t> (4х-9)=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400" b="0" i="1" dirty="0" smtClean="0">
                        <a:latin typeface="Cambria Math"/>
                      </a:rPr>
                      <m:t>𝑥</m:t>
                    </m:r>
                  </m:oMath>
                </a14:m>
                <a:endParaRPr lang="ru-RU" sz="2400" dirty="0"/>
              </a:p>
            </p:txBody>
          </p:sp>
        </mc:Choice>
        <mc:Fallback>
          <p:sp>
            <p:nvSpPr>
              <p:cNvPr id="35885" name="Прямоугольник 358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942204"/>
                <a:ext cx="7704856" cy="461665"/>
              </a:xfrm>
              <a:prstGeom prst="rect">
                <a:avLst/>
              </a:prstGeom>
              <a:blipFill rotWithShape="1">
                <a:blip r:embed="rId2"/>
                <a:stretch>
                  <a:fillRect l="-396" t="-10526" b="-2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86" name="Прямоугольник 35885"/>
              <p:cNvSpPr/>
              <p:nvPr/>
            </p:nvSpPr>
            <p:spPr>
              <a:xfrm>
                <a:off x="611560" y="1340768"/>
                <a:ext cx="7920880" cy="2134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dirty="0" smtClean="0"/>
                  <a:t>1. Вычислите:</a:t>
                </a:r>
              </a:p>
              <a:p>
                <a:r>
                  <a:rPr lang="ru-RU" sz="3200" dirty="0"/>
                  <a:t>а)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dirty="0" smtClean="0">
                            <a:latin typeface="Cambria Math"/>
                          </a:rPr>
                          <m:t>𝒍𝒐𝒈</m:t>
                        </m:r>
                      </m:e>
                      <m:sub>
                        <m:r>
                          <a:rPr lang="en-US" sz="3200" b="1" i="1" dirty="0" smtClean="0"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3200" dirty="0"/>
                  <a:t>8     б) </a:t>
                </a:r>
                <a:r>
                  <a:rPr lang="ru-RU" sz="3200" dirty="0" err="1"/>
                  <a:t>lg</a:t>
                </a:r>
                <a:r>
                  <a:rPr lang="ru-RU" sz="3200" dirty="0"/>
                  <a:t> 0,01;	  в) 2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sz="3200" b="1" i="1" smtClean="0">
                            <a:latin typeface="Cambria Math"/>
                          </a:rPr>
                          <m:t>𝟑𝟐</m:t>
                        </m:r>
                      </m:e>
                    </m:func>
                  </m:oMath>
                </a14:m>
                <a:r>
                  <a:rPr lang="ru-RU" sz="3200" dirty="0" smtClean="0"/>
                  <a:t>.</a:t>
                </a:r>
                <a:r>
                  <a:rPr lang="en-US" sz="3200" dirty="0" smtClean="0"/>
                  <a:t> </a:t>
                </a:r>
                <a:r>
                  <a:rPr lang="ru-RU" sz="3200" dirty="0" smtClean="0"/>
                  <a:t>г)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dirty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6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600" dirty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fName>
                      <m:e>
                        <m:r>
                          <a:rPr lang="en-US" sz="3600" i="1" dirty="0">
                            <a:latin typeface="Cambria Math"/>
                          </a:rPr>
                          <m:t>𝟏𝟔</m:t>
                        </m:r>
                      </m:e>
                    </m:func>
                    <m:r>
                      <a:rPr lang="ru-RU" sz="3600" b="1" i="1" dirty="0" smtClean="0">
                        <a:latin typeface="Cambria Math"/>
                      </a:rPr>
                      <m:t>  д)</m:t>
                    </m:r>
                    <m:func>
                      <m:funcPr>
                        <m:ctrlPr>
                          <a:rPr lang="en-US" sz="3200" i="1" dirty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dirty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dirty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i="1" dirty="0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fName>
                      <m:e>
                        <m:rad>
                          <m:radPr>
                            <m:degHide m:val="on"/>
                            <m:ctrlPr>
                              <a:rPr lang="en-US" sz="3200" i="1" dirty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 dirty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</m:e>
                    </m:func>
                    <m:r>
                      <m:rPr>
                        <m:nor/>
                      </m:rPr>
                      <a:rPr lang="ru-RU" sz="3200" dirty="0"/>
                      <m:t> </m:t>
                    </m:r>
                  </m:oMath>
                </a14:m>
                <a:endParaRPr lang="ru-RU" sz="3200" dirty="0"/>
              </a:p>
              <a:p>
                <a:endParaRPr lang="ru-RU" sz="3200" dirty="0"/>
              </a:p>
            </p:txBody>
          </p:sp>
        </mc:Choice>
        <mc:Fallback xmlns="">
          <p:sp>
            <p:nvSpPr>
              <p:cNvPr id="35886" name="Прямоугольник 3588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340768"/>
                <a:ext cx="7920880" cy="2134110"/>
              </a:xfrm>
              <a:prstGeom prst="rect">
                <a:avLst/>
              </a:prstGeom>
              <a:blipFill rotWithShape="1">
                <a:blip r:embed="rId3"/>
                <a:stretch>
                  <a:fillRect l="-1923" t="-37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887" name="Прямоугольник 35886"/>
              <p:cNvSpPr/>
              <p:nvPr/>
            </p:nvSpPr>
            <p:spPr>
              <a:xfrm>
                <a:off x="539552" y="3474878"/>
                <a:ext cx="8064896" cy="1435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800" dirty="0" smtClean="0"/>
                  <a:t>2. Найдите область определения функции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0" smtClean="0">
                                <a:latin typeface="Cambria Math"/>
                              </a:rPr>
                              <m:t>у=</m:t>
                            </m:r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ru-RU" sz="3200" b="1" i="1" smtClean="0">
                                <a:latin typeface="Cambria Math"/>
                              </a:rPr>
                              <m:t>𝟗</m:t>
                            </m:r>
                          </m:sub>
                        </m:sSub>
                      </m:fName>
                      <m:e>
                        <m:r>
                          <a:rPr lang="ru-RU" sz="3200" b="1" i="1" smtClean="0">
                            <a:latin typeface="Cambria Math"/>
                          </a:rPr>
                          <m:t>(х−</m:t>
                        </m:r>
                        <m:r>
                          <a:rPr lang="ru-RU" sz="3200" b="1" i="1" smtClean="0">
                            <a:latin typeface="Cambria Math"/>
                          </a:rPr>
                          <m:t>𝟓</m:t>
                        </m:r>
                        <m:r>
                          <a:rPr lang="ru-RU" sz="3200" b="1" i="1" smtClean="0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ru-RU" sz="2800" dirty="0" smtClean="0"/>
                  <a:t>   </a:t>
                </a:r>
                <a:r>
                  <a:rPr lang="en-US" sz="2800" dirty="0" smtClean="0"/>
                  <a:t> </a:t>
                </a:r>
                <a:r>
                  <a:rPr lang="ru-RU" sz="2800" dirty="0"/>
                  <a:t>	</a:t>
                </a:r>
              </a:p>
              <a:p>
                <a:r>
                  <a:rPr lang="ru-RU" sz="2800" dirty="0"/>
                  <a:t>X&lt;5                           0&lt;x&lt;5                         x&gt;5</a:t>
                </a:r>
              </a:p>
            </p:txBody>
          </p:sp>
        </mc:Choice>
        <mc:Fallback xmlns="">
          <p:sp>
            <p:nvSpPr>
              <p:cNvPr id="35887" name="Прямоугольник 358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474878"/>
                <a:ext cx="8064896" cy="1435201"/>
              </a:xfrm>
              <a:prstGeom prst="rect">
                <a:avLst/>
              </a:prstGeom>
              <a:blipFill rotWithShape="1">
                <a:blip r:embed="rId4"/>
                <a:stretch>
                  <a:fillRect l="-1589" t="-4255" b="-110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888" name="Rectangle 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90" name="Rectangle 7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95" name="Прямоугольник 35894"/>
          <p:cNvSpPr/>
          <p:nvPr/>
        </p:nvSpPr>
        <p:spPr>
          <a:xfrm>
            <a:off x="323528" y="5373216"/>
            <a:ext cx="2345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dirty="0" smtClean="0"/>
              <a:t>3</a:t>
            </a:r>
            <a:r>
              <a:rPr lang="ru-RU" sz="2400" dirty="0" smtClean="0"/>
              <a:t>.</a:t>
            </a:r>
            <a:r>
              <a:rPr lang="ru-RU" sz="2400" dirty="0"/>
              <a:t> Найдите х:</a:t>
            </a:r>
            <a:r>
              <a:rPr lang="ru-RU" sz="2400" dirty="0" smtClean="0"/>
              <a:t>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1399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8" name="Прямоугольник 7"/>
              <p:cNvSpPr/>
              <p:nvPr/>
            </p:nvSpPr>
            <p:spPr>
              <a:xfrm>
                <a:off x="1989228" y="1276279"/>
                <a:ext cx="5268044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4400" i="1" smtClean="0"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ru-RU" sz="4400" i="1">
                                  <a:effectLst/>
                                  <a:latin typeface="Cambria Math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ru-RU" sz="4400" b="1" i="0" smtClean="0">
                                  <a:effectLst/>
                                  <a:latin typeface="Cambria Math"/>
                                  <a:cs typeface="Times New Roman"/>
                                </a:rPr>
                                <m:t>в)  </m:t>
                              </m:r>
                              <m:r>
                                <m:rPr>
                                  <m:sty m:val="p"/>
                                </m:rPr>
                                <a:rPr lang="en-US" sz="44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44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ru-RU" sz="4400" i="1">
                                  <a:effectLst/>
                                  <a:latin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ru-RU" sz="44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2</m:t>
                              </m:r>
                              <m:r>
                                <a:rPr lang="en-US" sz="44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ru-RU" sz="44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−3</m:t>
                              </m:r>
                            </m:e>
                          </m:d>
                          <m:r>
                            <a:rPr lang="ru-RU" sz="44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9228" y="1276279"/>
                <a:ext cx="5268044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1619672" y="2636912"/>
                <a:ext cx="6007157" cy="1045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40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ru-RU" sz="40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4000">
                                  <a:latin typeface="Cambria Math"/>
                                </a:rPr>
                                <m:t>   </m:t>
                              </m:r>
                              <m:r>
                                <a:rPr lang="ru-RU" sz="4000" b="1" i="0" smtClean="0">
                                  <a:latin typeface="Cambria Math"/>
                                </a:rPr>
                                <m:t>г) </m:t>
                              </m:r>
                              <m:r>
                                <m:rPr>
                                  <m:sty m:val="p"/>
                                </m:rPr>
                                <a:rPr lang="ru-RU" sz="40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ru-RU" sz="40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4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4000" i="1"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ru-RU" sz="40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40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40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40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4000" i="1">
                              <a:latin typeface="Cambria Math"/>
                            </a:rPr>
                            <m:t>+</m:t>
                          </m:r>
                          <m:r>
                            <a:rPr lang="en-US" sz="4000" i="1">
                              <a:latin typeface="Cambria Math"/>
                            </a:rPr>
                            <m:t>𝑥</m:t>
                          </m:r>
                          <m:r>
                            <a:rPr lang="ru-RU" sz="4000" i="1">
                              <a:latin typeface="Cambria Math"/>
                            </a:rPr>
                            <m:t>−5)=−1</m:t>
                          </m:r>
                        </m:e>
                      </m:func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636912"/>
                <a:ext cx="6007157" cy="10459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09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989031" y="1484784"/>
                <a:ext cx="62796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3200" i="1" smtClean="0"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r>
                            <a:rPr lang="ru-RU" sz="3200" b="1" i="1" smtClean="0">
                              <a:latin typeface="Cambria Math"/>
                              <a:cs typeface="Times New Roman"/>
                            </a:rPr>
                            <m:t> </m:t>
                          </m:r>
                          <m:r>
                            <a:rPr lang="ru-RU" sz="3200" b="1" i="1" smtClean="0">
                              <a:latin typeface="Cambria Math"/>
                              <a:cs typeface="Times New Roman"/>
                            </a:rPr>
                            <m:t>𝟏</m:t>
                          </m:r>
                          <m:r>
                            <a:rPr lang="ru-RU" sz="3200" b="1" i="1" smtClean="0">
                              <a:latin typeface="Cambria Math"/>
                              <a:cs typeface="Times New Roman"/>
                            </a:rPr>
                            <m:t>.    </m:t>
                          </m:r>
                          <m:sSub>
                            <m:sSubPr>
                              <m:ctrlPr>
                                <a:rPr lang="ru-RU" sz="3200" i="1">
                                  <a:effectLst/>
                                  <a:latin typeface="Cambria Math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ru-RU" sz="32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l</m:t>
                              </m:r>
                              <m:r>
                                <a:rPr lang="ru-RU" sz="3200" b="1" i="0" smtClean="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ru-RU" sz="3200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og</m:t>
                              </m:r>
                            </m:e>
                            <m:sub>
                              <m:r>
                                <a:rPr lang="ru-RU" sz="32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ru-RU" sz="3200" i="1">
                                  <a:effectLst/>
                                  <a:latin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ru-RU" sz="32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3</m:t>
                              </m:r>
                              <m:r>
                                <a:rPr lang="en-US" sz="32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𝑥</m:t>
                              </m:r>
                              <m:r>
                                <a:rPr lang="ru-RU" sz="3200" i="1"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−6</m:t>
                              </m:r>
                            </m:e>
                          </m:d>
                          <m:r>
                            <a:rPr lang="ru-RU" sz="3200" i="1"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=</m:t>
                          </m:r>
                          <m:func>
                            <m:funcPr>
                              <m:ctrlPr>
                                <a:rPr lang="ru-RU" sz="3200" i="1">
                                  <a:effectLst/>
                                  <a:latin typeface="Cambria Math"/>
                                  <a:cs typeface="Times New Roman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ru-RU" sz="3200" i="1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ru-RU" sz="3200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32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3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ru-RU" sz="3200" i="1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ru-RU" sz="32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2</m:t>
                                  </m:r>
                                  <m:r>
                                    <a:rPr lang="ru-RU" sz="32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𝑥</m:t>
                                  </m:r>
                                  <m:r>
                                    <a:rPr lang="ru-RU" sz="3200" i="1"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−3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031" y="1484784"/>
                <a:ext cx="6279603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41043" y="548680"/>
            <a:ext cx="3805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Работа в парах: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115616" y="2276872"/>
                <a:ext cx="5816400" cy="603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sz="2800" i="1" smtClean="0">
                              <a:latin typeface="Cambria Math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2800" b="1" i="0" smtClean="0">
                                  <a:latin typeface="Cambria Math"/>
                                </a:rPr>
                                <m:t>𝟐</m:t>
                              </m:r>
                              <m:r>
                                <a:rPr lang="ru-RU" sz="2800" b="1" i="0" smtClean="0">
                                  <a:latin typeface="Cambria Math"/>
                                </a:rPr>
                                <m:t>.    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ru-RU" sz="2800" i="1">
                                  <a:latin typeface="Cambria Math"/>
                                </a:rPr>
                                <m:t>0,5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ru-RU" sz="2800" i="1">
                                  <a:latin typeface="Cambria Math"/>
                                </a:rPr>
                                <m:t>14+4</m:t>
                              </m:r>
                              <m:r>
                                <a:rPr lang="en-US" sz="2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ru-RU" sz="2800" i="1">
                              <a:latin typeface="Cambria Math"/>
                            </a:rPr>
                            <m:t>=</m:t>
                          </m:r>
                          <m:func>
                            <m:funcPr>
                              <m:ctrlPr>
                                <a:rPr lang="ru-RU" sz="2800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ru-RU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sz="2800" i="1">
                                      <a:latin typeface="Cambria Math"/>
                                    </a:rPr>
                                    <m:t>0,5</m:t>
                                  </m:r>
                                </m:sub>
                              </m:sSub>
                            </m:fName>
                            <m:e>
                              <m:d>
                                <m:dPr>
                                  <m:ctrlPr>
                                    <a:rPr lang="ru-RU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ru-RU" sz="2800" i="1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ru-RU" sz="2800" i="1">
                                      <a:latin typeface="Cambria Math"/>
                                    </a:rPr>
                                    <m:t>+2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276872"/>
                <a:ext cx="5816400" cy="60330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145097" y="2924944"/>
                <a:ext cx="473854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latin typeface="Cambria Math"/>
                      </a:rPr>
                      <m:t>𝟑</m:t>
                    </m:r>
                    <m:r>
                      <a:rPr lang="ru-RU" sz="3200" b="1" i="1" smtClean="0">
                        <a:latin typeface="Cambria Math"/>
                      </a:rPr>
                      <m:t>. </m:t>
                    </m:r>
                    <m:func>
                      <m:funcPr>
                        <m:ctrlPr>
                          <a:rPr lang="ru-RU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20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ru-RU" sz="3200" i="1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ru-RU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i="1">
                                <a:latin typeface="Cambria Math"/>
                              </a:rPr>
                              <m:t>х</m:t>
                            </m:r>
                          </m:e>
                          <m:sup>
                            <m:r>
                              <a:rPr lang="ru-RU" sz="32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ru-RU" sz="3200" i="1">
                            <a:latin typeface="Cambria Math"/>
                          </a:rPr>
                          <m:t>+75)</m:t>
                        </m:r>
                      </m:e>
                    </m:func>
                  </m:oMath>
                </a14:m>
                <a:r>
                  <a:rPr lang="ru-RU" sz="3200" dirty="0"/>
                  <a:t>-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3200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3200">
                            <a:latin typeface="Cambria Math"/>
                          </a:rPr>
                          <m:t>lg</m:t>
                        </m:r>
                      </m:fName>
                      <m:e>
                        <m:r>
                          <a:rPr lang="ru-RU" sz="3200" i="1">
                            <a:latin typeface="Cambria Math"/>
                          </a:rPr>
                          <m:t>(х−4)</m:t>
                        </m:r>
                      </m:e>
                    </m:func>
                  </m:oMath>
                </a14:m>
                <a:r>
                  <a:rPr lang="ru-RU" sz="3200" dirty="0"/>
                  <a:t>=2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097" y="2924944"/>
                <a:ext cx="4738541" cy="595932"/>
              </a:xfrm>
              <a:prstGeom prst="rect">
                <a:avLst/>
              </a:prstGeom>
              <a:blipFill rotWithShape="1">
                <a:blip r:embed="rId4"/>
                <a:stretch>
                  <a:fillRect t="-11224" r="-2188" b="-326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3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55776" y="764704"/>
            <a:ext cx="47024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Самостоятельная работа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7504" y="1556792"/>
                <a:ext cx="8928992" cy="42821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ru-RU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ru-RU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. </m:t>
                        </m:r>
                        <m:sSub>
                          <m:sSubPr>
                            <m:ctrlPr>
                              <a:rPr lang="ru-RU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ru-RU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(х</m:t>
                            </m:r>
                          </m:e>
                          <m:sup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х+</m:t>
                        </m:r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</m:t>
                        </m:r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ru-RU" sz="3200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ru-RU" sz="3200" b="1" i="1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ru-RU" sz="32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endParaRPr lang="ru-RU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eriod" startAt="2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ru-RU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𝟗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ru-RU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𝟖</m:t>
                            </m:r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−х</m:t>
                            </m:r>
                          </m:e>
                        </m:d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 </m:t>
                        </m:r>
                        <m:func>
                          <m:funcPr>
                            <m:ctrlPr>
                              <a:rPr lang="ru-RU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32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32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ru-RU" sz="32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𝟗</m:t>
                                </m:r>
                              </m:sub>
                            </m:sSub>
                          </m:fName>
                          <m:e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</m:e>
                        </m:func>
                      </m:e>
                    </m:func>
                  </m:oMath>
                </a14:m>
                <a:r>
                  <a:rPr lang="ru-RU" sz="32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            </a:t>
                </a:r>
                <a:endParaRPr lang="ru-RU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eriod" startAt="2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ru-RU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ru-RU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−х</m:t>
                            </m:r>
                          </m:e>
                        </m:d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e>
                    </m:func>
                  </m:oMath>
                </a14:m>
                <a:endParaRPr lang="ru-RU" sz="32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32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ru-RU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х+</m:t>
                            </m:r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𝟔</m:t>
                            </m:r>
                          </m:e>
                        </m:d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 </m:t>
                        </m:r>
                        <m:func>
                          <m:funcPr>
                            <m:ctrlPr>
                              <a:rPr lang="ru-RU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32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ru-RU" sz="32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𝐥𝐨𝐠</m:t>
                                </m:r>
                              </m:e>
                              <m:sub>
                                <m:r>
                                  <a:rPr lang="ru-RU" sz="32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𝟓</m:t>
                                </m:r>
                              </m:sub>
                            </m:sSub>
                          </m:fName>
                          <m:e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х−</m:t>
                            </m:r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</m:func>
                      </m:e>
                    </m:func>
                  </m:oMath>
                </a14:m>
                <a:r>
                  <a:rPr lang="ru-RU" sz="32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32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ru-RU" sz="32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𝐥𝐨𝐠</m:t>
                            </m:r>
                          </m:e>
                          <m:sub>
                            <m:f>
                              <m:fPr>
                                <m:ctrlPr>
                                  <a:rPr lang="ru-RU" sz="32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ru-RU" sz="32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ru-RU" sz="32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𝟑</m:t>
                                </m:r>
                              </m:den>
                            </m:f>
                          </m:sub>
                        </m:sSub>
                      </m:fName>
                      <m:e>
                        <m:d>
                          <m:dPr>
                            <m:ctrlPr>
                              <a:rPr lang="ru-RU" sz="32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𝟔</m:t>
                            </m:r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ru-RU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х</m:t>
                            </m:r>
                          </m:e>
                        </m:d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=−</m:t>
                        </m:r>
                        <m:r>
                          <a:rPr lang="ru-RU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e>
                    </m:func>
                  </m:oMath>
                </a14:m>
                <a:endParaRPr lang="ru-RU" sz="32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eriod" startAt="6"/>
                </a:pPr>
                <a:r>
                  <a:rPr lang="en-US" sz="3200" dirty="0" smtClean="0">
                    <a:solidFill>
                      <a:srgbClr val="FF0000"/>
                    </a:solidFill>
                  </a:rPr>
                  <a:t>log</a:t>
                </a:r>
                <a:r>
                  <a:rPr lang="ru-RU" sz="3200" baseline="-25000" dirty="0">
                    <a:solidFill>
                      <a:srgbClr val="FF0000"/>
                    </a:solidFill>
                  </a:rPr>
                  <a:t>3 </a:t>
                </a:r>
                <a:r>
                  <a:rPr lang="ru-RU" sz="3200" dirty="0">
                    <a:solidFill>
                      <a:srgbClr val="FF0000"/>
                    </a:solidFill>
                  </a:rPr>
                  <a:t>(</a:t>
                </a:r>
                <a:r>
                  <a:rPr lang="en-US" sz="3200" i="1" dirty="0">
                    <a:solidFill>
                      <a:srgbClr val="FF0000"/>
                    </a:solidFill>
                  </a:rPr>
                  <a:t>x</a:t>
                </a:r>
                <a:r>
                  <a:rPr lang="ru-RU" sz="3200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ru-RU" sz="3200" dirty="0">
                    <a:solidFill>
                      <a:srgbClr val="FF0000"/>
                    </a:solidFill>
                  </a:rPr>
                  <a:t> – 3</a:t>
                </a:r>
                <a:r>
                  <a:rPr lang="en-US" sz="3200" i="1" dirty="0">
                    <a:solidFill>
                      <a:srgbClr val="FF0000"/>
                    </a:solidFill>
                  </a:rPr>
                  <a:t>x</a:t>
                </a:r>
                <a:r>
                  <a:rPr lang="ru-RU" sz="3200" dirty="0">
                    <a:solidFill>
                      <a:srgbClr val="FF0000"/>
                    </a:solidFill>
                  </a:rPr>
                  <a:t> – 5) = </a:t>
                </a:r>
                <a:r>
                  <a:rPr lang="en-US" sz="3200" dirty="0">
                    <a:solidFill>
                      <a:srgbClr val="FF0000"/>
                    </a:solidFill>
                  </a:rPr>
                  <a:t>log</a:t>
                </a:r>
                <a:r>
                  <a:rPr lang="ru-RU" sz="3200" baseline="-25000" dirty="0">
                    <a:solidFill>
                      <a:srgbClr val="FF0000"/>
                    </a:solidFill>
                  </a:rPr>
                  <a:t>3 </a:t>
                </a:r>
                <a:r>
                  <a:rPr lang="ru-RU" sz="3200" dirty="0">
                    <a:solidFill>
                      <a:srgbClr val="FF0000"/>
                    </a:solidFill>
                  </a:rPr>
                  <a:t>(7 – 2</a:t>
                </a:r>
                <a:r>
                  <a:rPr lang="en-US" sz="3200" i="1" dirty="0">
                    <a:solidFill>
                      <a:srgbClr val="FF0000"/>
                    </a:solidFill>
                  </a:rPr>
                  <a:t>x</a:t>
                </a:r>
                <a:r>
                  <a:rPr lang="ru-RU" sz="3200" dirty="0" smtClean="0">
                    <a:solidFill>
                      <a:srgbClr val="FF0000"/>
                    </a:solidFill>
                  </a:rPr>
                  <a:t>) </a:t>
                </a:r>
              </a:p>
              <a:p>
                <a:pPr marL="514350" indent="-514350">
                  <a:buAutoNum type="arabicPeriod" startAt="6"/>
                </a:pPr>
                <a:r>
                  <a:rPr lang="ru-RU" sz="3200" dirty="0" smtClean="0">
                    <a:solidFill>
                      <a:srgbClr val="FF0000"/>
                    </a:solidFill>
                  </a:rPr>
                  <a:t>log</a:t>
                </a:r>
                <a:r>
                  <a:rPr lang="ru-RU" sz="3200" baseline="-25000" dirty="0" smtClean="0">
                    <a:solidFill>
                      <a:srgbClr val="FF0000"/>
                    </a:solidFill>
                  </a:rPr>
                  <a:t>3</a:t>
                </a:r>
                <a:r>
                  <a:rPr lang="ru-RU" sz="3200" dirty="0" smtClean="0">
                    <a:solidFill>
                      <a:srgbClr val="FF0000"/>
                    </a:solidFill>
                  </a:rPr>
                  <a:t>(5х </a:t>
                </a:r>
                <a:r>
                  <a:rPr lang="ru-RU" sz="3200" dirty="0">
                    <a:solidFill>
                      <a:srgbClr val="FF0000"/>
                    </a:solidFill>
                  </a:rPr>
                  <a:t>– 1) </a:t>
                </a:r>
                <a:r>
                  <a:rPr lang="ru-RU" sz="3200">
                    <a:solidFill>
                      <a:srgbClr val="FF0000"/>
                    </a:solidFill>
                  </a:rPr>
                  <a:t>= </a:t>
                </a:r>
                <a:r>
                  <a:rPr lang="ru-RU" sz="3200" smtClean="0">
                    <a:solidFill>
                      <a:srgbClr val="FF0000"/>
                    </a:solidFill>
                  </a:rPr>
                  <a:t>2</a:t>
                </a:r>
              </a:p>
              <a:p>
                <a:pPr marL="514350" indent="-514350">
                  <a:buAutoNum type="arabicPeriod" startAt="6"/>
                </a:pPr>
                <a:r>
                  <a:rPr lang="ru-RU" sz="3200" smtClean="0">
                    <a:solidFill>
                      <a:srgbClr val="FF0000"/>
                    </a:solidFill>
                  </a:rPr>
                  <a:t> </a:t>
                </a:r>
                <a:r>
                  <a:rPr lang="ru-RU" sz="3200" dirty="0" smtClean="0">
                    <a:solidFill>
                      <a:srgbClr val="FF0000"/>
                    </a:solidFill>
                  </a:rPr>
                  <a:t>8</a:t>
                </a:r>
                <a:r>
                  <a:rPr lang="ru-RU" sz="3200" dirty="0">
                    <a:solidFill>
                      <a:srgbClr val="FF0000"/>
                    </a:solidFill>
                  </a:rPr>
                  <a:t>.  </a:t>
                </a:r>
                <a:r>
                  <a:rPr lang="ru-RU" sz="3200" b="0" dirty="0">
                    <a:solidFill>
                      <a:srgbClr val="FF0000"/>
                    </a:solidFill>
                  </a:rPr>
                  <a:t>log</a:t>
                </a:r>
                <a:r>
                  <a:rPr lang="ru-RU" sz="3200" b="0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ru-RU" sz="3200" b="0" dirty="0">
                    <a:solidFill>
                      <a:srgbClr val="FF0000"/>
                    </a:solidFill>
                  </a:rPr>
                  <a:t> (3x – 5) = log</a:t>
                </a:r>
                <a:r>
                  <a:rPr lang="ru-RU" sz="3200" b="0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ru-RU" sz="3200" b="0" dirty="0">
                    <a:solidFill>
                      <a:srgbClr val="FF0000"/>
                    </a:solidFill>
                  </a:rPr>
                  <a:t> (2x – 3</a:t>
                </a:r>
                <a:r>
                  <a:rPr lang="ru-RU" sz="3200" b="0" dirty="0" smtClean="0">
                    <a:solidFill>
                      <a:srgbClr val="FF0000"/>
                    </a:solidFill>
                  </a:rPr>
                  <a:t>)</a:t>
                </a:r>
                <a:endParaRPr lang="ru-RU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556792"/>
                <a:ext cx="8928992" cy="4282198"/>
              </a:xfrm>
              <a:prstGeom prst="rect">
                <a:avLst/>
              </a:prstGeom>
              <a:blipFill rotWithShape="1">
                <a:blip r:embed="rId2"/>
                <a:stretch>
                  <a:fillRect l="-1776" b="-3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975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8000"/>
              </p:ext>
            </p:extLst>
          </p:nvPr>
        </p:nvGraphicFramePr>
        <p:xfrm>
          <a:off x="1691680" y="1772816"/>
          <a:ext cx="5976665" cy="1512168"/>
        </p:xfrm>
        <a:graphic>
          <a:graphicData uri="http://schemas.openxmlformats.org/drawingml/2006/table">
            <a:tbl>
              <a:tblPr/>
              <a:tblGrid>
                <a:gridCol w="758145"/>
                <a:gridCol w="788040"/>
                <a:gridCol w="739011"/>
                <a:gridCol w="580330"/>
                <a:gridCol w="1064338"/>
                <a:gridCol w="572365"/>
                <a:gridCol w="739011"/>
                <a:gridCol w="735425"/>
              </a:tblGrid>
              <a:tr h="756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-15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-5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-3, – 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-3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ф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19672" y="1052736"/>
            <a:ext cx="1938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Ключ к заданиям: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6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14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35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20941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309</Words>
  <Application>Microsoft Office PowerPoint</Application>
  <PresentationFormat>Экран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Логарифмические  уравнения</vt:lpstr>
      <vt:lpstr>Устная работа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Логарифмические  уравнения</dc:title>
  <dc:creator>Зубаржат Вакиловна Карачурина</dc:creator>
  <cp:lastModifiedBy>Зубаржат Вакиловна Карачурина</cp:lastModifiedBy>
  <cp:revision>2</cp:revision>
  <dcterms:created xsi:type="dcterms:W3CDTF">2021-05-12T09:09:02Z</dcterms:created>
  <dcterms:modified xsi:type="dcterms:W3CDTF">2021-05-12T09:28:24Z</dcterms:modified>
</cp:coreProperties>
</file>