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56" r:id="rId4"/>
    <p:sldId id="257" r:id="rId5"/>
    <p:sldId id="262" r:id="rId6"/>
    <p:sldId id="267" r:id="rId7"/>
    <p:sldId id="288" r:id="rId8"/>
    <p:sldId id="268" r:id="rId9"/>
    <p:sldId id="279" r:id="rId10"/>
    <p:sldId id="269" r:id="rId11"/>
    <p:sldId id="270" r:id="rId12"/>
    <p:sldId id="294" r:id="rId13"/>
    <p:sldId id="295" r:id="rId14"/>
    <p:sldId id="296" r:id="rId15"/>
    <p:sldId id="271" r:id="rId16"/>
    <p:sldId id="272" r:id="rId17"/>
    <p:sldId id="273" r:id="rId18"/>
    <p:sldId id="292" r:id="rId19"/>
    <p:sldId id="293" r:id="rId20"/>
    <p:sldId id="274" r:id="rId21"/>
    <p:sldId id="275" r:id="rId22"/>
    <p:sldId id="276" r:id="rId23"/>
    <p:sldId id="277" r:id="rId24"/>
    <p:sldId id="287" r:id="rId25"/>
    <p:sldId id="278" r:id="rId26"/>
    <p:sldId id="286" r:id="rId27"/>
    <p:sldId id="282" r:id="rId28"/>
    <p:sldId id="283" r:id="rId29"/>
    <p:sldId id="284" r:id="rId30"/>
    <p:sldId id="263" r:id="rId31"/>
    <p:sldId id="258" r:id="rId32"/>
    <p:sldId id="259" r:id="rId33"/>
    <p:sldId id="260" r:id="rId3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E87AC5A-A7D5-48E6-9BAD-BCB3E6169ABD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A2CBED1-E1EF-46DC-A059-9D841BB10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7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C91A6-3A6F-4F5E-887E-6E30EBFE2A88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5DB74-F9A6-41B1-BF5F-1B2161F1F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14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6754C-5DE5-4EEF-8BE0-566C842FB1DD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5509-9144-4B39-95D6-76DFD4B59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308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2A600-F17E-4762-AC00-98CD38DA0C78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69BE0-1E34-4A08-B5F0-7CF7EB5359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612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1ADA-EE13-4375-8B57-CCC45E64BFC5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DA259-66ED-46A5-9A87-694E50F3B6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28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C17B5-14BA-44C8-8911-FBB936A37502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E154-2CCC-4D7B-998F-C69B7249EB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5193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7A5E1-7C3F-4719-BA82-AF233EF378D9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03AB-E3CE-4FA9-A18E-B6E51C5BAD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9036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58DD7-5F7B-4A12-A031-6230AE51AD4D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AA18-1FB0-4302-872D-37F5F55259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897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0F58F-5FD6-4068-AD1A-414FD6917C33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BD5E-7A9E-420D-BA49-6FEA2A6B02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14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746C-8F80-4A22-A9D9-22775DB02EC3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F9192-BBC0-42A8-98E6-624640CABA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626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A680-13D3-40C9-8627-7C8D1655DE0B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1C1FC-56C2-4E9C-A42A-E48B412587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05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787C-E09C-4A7C-8581-02475B1396B1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7380-3099-4198-A94C-C8C99382E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78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F5EEB-1FBD-49BC-BA1A-15356C7618E6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DF46-1924-4A84-911D-2E3871FB5D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0436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84CF7-5FC6-411D-BCBD-B06A37F60D09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FFFF6-52C7-421A-A565-5B951ADCE9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8956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DDAB-8434-4DBD-9729-15FBBBB62A7C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8F415-A69B-4E4E-A9CB-ADBCBC3A90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1259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6500" y="3648075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u-RU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u-RU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6500" y="3648075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u-RU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u-RU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C555C-B5AA-44CA-B589-0032ECBE20F0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5563" y="6354763"/>
            <a:ext cx="46323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0838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06661-5B44-4180-8C57-2182B24D9D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2554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B016F-07E4-4EF8-9FFF-41EEEEB3E87B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2C857-E913-4B76-85DC-550A5DCD1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8366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00" y="2819400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u-RU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2819400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u-RU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>
                <a:solidFill>
                  <a:srgbClr val="EAEBDE"/>
                </a:solidFill>
              </a:defRPr>
            </a:lvl1pPr>
          </a:lstStyle>
          <a:p>
            <a:pPr>
              <a:defRPr/>
            </a:pPr>
            <a:fld id="{3E50A1D9-CF89-4861-8718-B4901C45A6AD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5563" y="6354763"/>
            <a:ext cx="4632325" cy="366712"/>
          </a:xfrm>
        </p:spPr>
        <p:txBody>
          <a:bodyPr/>
          <a:lstStyle>
            <a:lvl1pPr>
              <a:defRPr>
                <a:solidFill>
                  <a:srgbClr val="EAEBDE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7163" y="6354763"/>
            <a:ext cx="2027237" cy="366712"/>
          </a:xfrm>
        </p:spPr>
        <p:txBody>
          <a:bodyPr/>
          <a:lstStyle>
            <a:lvl1pPr>
              <a:defRPr>
                <a:solidFill>
                  <a:srgbClr val="EAEBDE"/>
                </a:solidFill>
              </a:defRPr>
            </a:lvl1pPr>
          </a:lstStyle>
          <a:p>
            <a:pPr>
              <a:defRPr/>
            </a:pPr>
            <a:fld id="{C663FFC0-155B-41AC-8A92-A5E530797E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7803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D393B-77AC-4428-8F37-BF5EEE3D51E9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082C1-F02A-44CB-B1E8-A27F612FF7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6445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6EB11-A766-45EC-8AC5-714B79A4155C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E1E11-B206-4F9B-AA4B-DFAD4A3574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6245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590551" y="6446837"/>
            <a:ext cx="190500" cy="16192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u-RU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0F22-91FF-4E99-8537-8BE5712ADCFD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3011E-4C11-4D8D-AC50-973B1B769C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1312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590551" y="6446837"/>
            <a:ext cx="190500" cy="16192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u-RU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BA459-F4E8-4323-B371-E70DF03BE700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4BEC8-FC60-4F8C-8691-BBE8AAE999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358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E3D8E-8CBC-4FD4-8FE9-E173F3443B87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D8A59-C177-49CB-8195-88DA9ADAE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36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 rot="5400000">
            <a:off x="5219700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590551" y="6446837"/>
            <a:ext cx="190500" cy="16192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u-RU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8F9E3-BACB-4968-8033-6157FD6D7C7D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7DA2F-2B26-4071-BB34-A88B80E986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6150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551" y="6446837"/>
            <a:ext cx="190500" cy="16192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u-RU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00063"/>
            <a:ext cx="24288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u-RU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AEBDE"/>
                </a:solidFill>
              </a:defRPr>
            </a:lvl1pPr>
          </a:lstStyle>
          <a:p>
            <a:pPr>
              <a:defRPr/>
            </a:pPr>
            <a:fld id="{F56BB46B-9EB3-4DDB-8A19-A7990B6F7A1E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AEBDE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AEBDE"/>
                </a:solidFill>
              </a:defRPr>
            </a:lvl1pPr>
          </a:lstStyle>
          <a:p>
            <a:pPr>
              <a:defRPr/>
            </a:pPr>
            <a:fld id="{9A5CF18C-286E-477F-9B94-E59F49F750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6081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7482-1EE6-456F-B951-8B4FE0419E87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23C0-57C2-4F6F-B290-5D7EF98D5C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9372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590551" y="6446837"/>
            <a:ext cx="190500" cy="16192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u-RU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Прямая соединительная линия 14"/>
          <p:cNvSpPr>
            <a:spLocks noChangeShapeType="1"/>
          </p:cNvSpPr>
          <p:nvPr/>
        </p:nvSpPr>
        <p:spPr bwMode="auto">
          <a:xfrm rot="5400000">
            <a:off x="5816600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1E488-CF13-42F0-AB3A-85CCBE093D53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72D96-6E2B-4D3A-AC48-A68D7A1C41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79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D5088-61D8-4AD8-9CBC-0556E7235833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0B9F4-D5B3-4A9A-B868-0C9C9B91E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2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DB800-7DAE-479A-B201-4EC2D3135AF9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BFF8C-4A0B-4F7F-9133-DA3F5EC55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8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B817-D087-41F6-B795-D3D3498935C0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FC0B3-374C-45A6-A40B-84181B311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1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8343-B761-4A0C-8F52-8FBECAD3E72A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6C5FA-AF37-4042-8F04-AF4B29712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1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89CF5-CD78-4494-B634-AE0BEB8CD61A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9BDB2-873B-42EA-9B58-5339E8691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5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41087-0ADB-4453-8B6C-76905303BCB6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2783-6FC6-4EE8-A6AD-121214DAD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66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BDD84BF-C67A-4FD0-97DF-51B2637F6A4A}" type="datetimeFigureOut">
              <a:rPr lang="ru-RU"/>
              <a:pPr>
                <a:defRPr/>
              </a:pPr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8F9C541F-43A3-4D82-8795-05BE3CF97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29" r:id="rId2"/>
    <p:sldLayoutId id="2147483754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228600" indent="-182563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9ACD0E8C-FA64-4F01-974D-961EAF65FE2E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180B0E2-C9E9-4423-95BF-B210B81CFC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676A5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FC75F0C-3612-4E42-ABC7-3332C967B364}" type="datetimeFigureOut">
              <a:rPr lang="ru-RU" altLang="ru-RU"/>
              <a:pPr>
                <a:defRPr/>
              </a:pPr>
              <a:t>10.05.2021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5563" y="6356350"/>
            <a:ext cx="467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676A5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563" y="6356350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676A5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53CD8A-9BA6-422C-A541-5C054B18CE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079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0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551" y="6446837"/>
            <a:ext cx="190500" cy="16192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u-RU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9" r:id="rId2"/>
    <p:sldLayoutId id="2147483756" r:id="rId3"/>
    <p:sldLayoutId id="2147483750" r:id="rId4"/>
    <p:sldLayoutId id="2147483751" r:id="rId5"/>
    <p:sldLayoutId id="2147483757" r:id="rId6"/>
    <p:sldLayoutId id="2147483758" r:id="rId7"/>
    <p:sldLayoutId id="2147483759" r:id="rId8"/>
    <p:sldLayoutId id="2147483760" r:id="rId9"/>
    <p:sldLayoutId id="2147483752" r:id="rId10"/>
    <p:sldLayoutId id="21474837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anose="020506040505050202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anose="020506040505050202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anose="020506040505050202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BB39B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Is there life </a:t>
            </a:r>
            <a:br>
              <a:rPr dirty="0"/>
            </a:br>
            <a:r>
              <a:rPr dirty="0"/>
              <a:t>on </a:t>
            </a:r>
            <a:r>
              <a:rPr dirty="0">
                <a:solidFill>
                  <a:srgbClr val="C00000"/>
                </a:solidFill>
              </a:rPr>
              <a:t>Mars</a:t>
            </a:r>
            <a:r>
              <a:rPr dirty="0"/>
              <a:t>?</a:t>
            </a:r>
            <a:endParaRPr lang="ru-RU" dirty="0"/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738" y="4375150"/>
            <a:ext cx="8767762" cy="882650"/>
          </a:xfrm>
        </p:spPr>
        <p:txBody>
          <a:bodyPr/>
          <a:lstStyle/>
          <a:p>
            <a:r>
              <a:rPr lang="en-US" altLang="ru-RU"/>
              <a:t>The State Exam Quiz </a:t>
            </a:r>
          </a:p>
          <a:p>
            <a:r>
              <a:rPr lang="en-US" altLang="ru-RU"/>
              <a:t>(Reading Strategies)</a:t>
            </a:r>
            <a:endParaRPr lang="ru-RU" alt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3"/>
          <a:stretch>
            <a:fillRect/>
          </a:stretch>
        </p:blipFill>
        <p:spPr bwMode="auto">
          <a:xfrm>
            <a:off x="3911600" y="1468438"/>
            <a:ext cx="4113213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1703388" y="4960938"/>
            <a:ext cx="484187" cy="9779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0699750" y="4960938"/>
            <a:ext cx="484188" cy="977900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43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195263"/>
            <a:ext cx="765175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28392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8282" r="2779" b="65709"/>
          <a:stretch>
            <a:fillRect/>
          </a:stretch>
        </p:blipFill>
        <p:spPr bwMode="auto">
          <a:xfrm>
            <a:off x="133350" y="1062038"/>
            <a:ext cx="119253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 rot="16200000">
            <a:off x="10760075" y="5824538"/>
            <a:ext cx="484187" cy="979488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62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7" b="3561"/>
          <a:stretch>
            <a:fillRect/>
          </a:stretch>
        </p:blipFill>
        <p:spPr bwMode="auto">
          <a:xfrm>
            <a:off x="2292350" y="0"/>
            <a:ext cx="7916863" cy="6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8139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482600" y="1633538"/>
            <a:ext cx="11182350" cy="4819650"/>
          </a:xfrm>
        </p:spPr>
        <p:txBody>
          <a:bodyPr/>
          <a:lstStyle/>
          <a:p>
            <a:pPr marL="44450" indent="0" eaLnBrk="0" hangingPunct="0">
              <a:buFont typeface="Corbel" panose="020B0503020204020204" pitchFamily="34" charset="0"/>
              <a:buNone/>
            </a:pPr>
            <a:r>
              <a:rPr lang="ru-RU" altLang="ru-RU" sz="3200" i="1">
                <a:solidFill>
                  <a:schemeClr val="tx2"/>
                </a:solidFill>
              </a:rPr>
              <a:t>Упражнения для обучения работе со словарной статьёй:</a:t>
            </a:r>
            <a:endParaRPr lang="ru-RU" altLang="ru-RU" sz="3200">
              <a:solidFill>
                <a:schemeClr val="tx2"/>
              </a:solidFill>
            </a:endParaRPr>
          </a:p>
          <a:p>
            <a:pPr marL="44450" indent="0">
              <a:buFont typeface="Corbel" panose="020B0503020204020204" pitchFamily="34" charset="0"/>
              <a:buNone/>
            </a:pPr>
            <a:r>
              <a:rPr lang="en-US" altLang="ru-RU" sz="3200">
                <a:solidFill>
                  <a:schemeClr val="tx2"/>
                </a:solidFill>
              </a:rPr>
              <a:t>5</a:t>
            </a:r>
            <a:r>
              <a:rPr lang="ru-RU" altLang="ru-RU" sz="3200">
                <a:solidFill>
                  <a:schemeClr val="tx2"/>
                </a:solidFill>
              </a:rPr>
              <a:t>. Определите значение сложных слов по их элементам </a:t>
            </a:r>
            <a:r>
              <a:rPr lang="ru-RU" altLang="ru-RU" sz="3200" b="1">
                <a:solidFill>
                  <a:schemeClr val="tx2"/>
                </a:solidFill>
              </a:rPr>
              <a:t>(</a:t>
            </a:r>
            <a:r>
              <a:rPr lang="en-US" altLang="ru-RU" sz="3200" b="1">
                <a:solidFill>
                  <a:schemeClr val="tx2"/>
                </a:solidFill>
              </a:rPr>
              <a:t>Skimming</a:t>
            </a:r>
            <a:r>
              <a:rPr lang="ru-RU" altLang="ru-RU" sz="3200" b="1">
                <a:solidFill>
                  <a:schemeClr val="tx2"/>
                </a:solidFill>
              </a:rPr>
              <a:t>)</a:t>
            </a:r>
            <a:r>
              <a:rPr lang="ru-RU" altLang="ru-RU" sz="3200">
                <a:solidFill>
                  <a:schemeClr val="tx2"/>
                </a:solidFill>
              </a:rPr>
              <a:t>:</a:t>
            </a:r>
          </a:p>
          <a:p>
            <a:pPr marL="44450" indent="0">
              <a:buFont typeface="Corbel" panose="020B0503020204020204" pitchFamily="34" charset="0"/>
              <a:buNone/>
            </a:pPr>
            <a:endParaRPr lang="ru-RU" altLang="ru-RU" sz="3200">
              <a:solidFill>
                <a:schemeClr val="tx2"/>
              </a:solidFill>
            </a:endParaRPr>
          </a:p>
          <a:p>
            <a:pPr marL="44450" indent="0" eaLnBrk="0" hangingPunct="0">
              <a:buFont typeface="Corbel" panose="020B0503020204020204" pitchFamily="34" charset="0"/>
              <a:buNone/>
            </a:pPr>
            <a:r>
              <a:rPr lang="en-US" altLang="ru-RU" sz="3200">
                <a:solidFill>
                  <a:schemeClr val="tx2"/>
                </a:solidFill>
              </a:rPr>
              <a:t>science-fiction, newspaper, extra-terrestrial, ape-like</a:t>
            </a:r>
            <a:endParaRPr lang="ru-RU" altLang="ru-RU" sz="3200">
              <a:solidFill>
                <a:schemeClr val="tx2"/>
              </a:solidFill>
            </a:endParaRPr>
          </a:p>
          <a:p>
            <a:pPr marL="44450" indent="0">
              <a:buFont typeface="Corbel" panose="020B0503020204020204" pitchFamily="34" charset="0"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482600" y="1868488"/>
            <a:ext cx="11182350" cy="4584700"/>
          </a:xfrm>
        </p:spPr>
        <p:txBody>
          <a:bodyPr/>
          <a:lstStyle/>
          <a:p>
            <a:pPr marL="44450" indent="0">
              <a:buFont typeface="Corbel" panose="020B0503020204020204" pitchFamily="34" charset="0"/>
              <a:buNone/>
            </a:pPr>
            <a:r>
              <a:rPr lang="en-US" altLang="ru-RU" sz="3200">
                <a:solidFill>
                  <a:schemeClr val="tx2"/>
                </a:solidFill>
              </a:rPr>
              <a:t>6</a:t>
            </a:r>
            <a:r>
              <a:rPr lang="ru-RU" altLang="ru-RU" sz="3200">
                <a:solidFill>
                  <a:schemeClr val="tx2"/>
                </a:solidFill>
              </a:rPr>
              <a:t>. Трансформируйте грамматическую форму слов, встречающихся в тексте, в словарную, исходную </a:t>
            </a:r>
            <a:r>
              <a:rPr lang="ru-RU" altLang="ru-RU" sz="3200" b="1">
                <a:solidFill>
                  <a:schemeClr val="tx2"/>
                </a:solidFill>
              </a:rPr>
              <a:t>(</a:t>
            </a:r>
            <a:r>
              <a:rPr lang="en-US" altLang="ru-RU" sz="3200" b="1">
                <a:solidFill>
                  <a:schemeClr val="tx2"/>
                </a:solidFill>
              </a:rPr>
              <a:t>Reading for detail</a:t>
            </a:r>
            <a:r>
              <a:rPr lang="ru-RU" altLang="ru-RU" sz="3200" b="1">
                <a:solidFill>
                  <a:schemeClr val="tx2"/>
                </a:solidFill>
              </a:rPr>
              <a:t>)</a:t>
            </a:r>
            <a:r>
              <a:rPr lang="ru-RU" altLang="ru-RU" sz="3200">
                <a:solidFill>
                  <a:schemeClr val="tx2"/>
                </a:solidFill>
              </a:rPr>
              <a:t>:</a:t>
            </a:r>
          </a:p>
          <a:p>
            <a:pPr marL="44450" indent="0">
              <a:buFont typeface="Corbel" panose="020B0503020204020204" pitchFamily="34" charset="0"/>
              <a:buNone/>
            </a:pPr>
            <a:endParaRPr lang="ru-RU" altLang="ru-RU" sz="3200">
              <a:solidFill>
                <a:schemeClr val="tx2"/>
              </a:solidFill>
            </a:endParaRPr>
          </a:p>
          <a:p>
            <a:pPr marL="44450" indent="0" eaLnBrk="0" hangingPunct="0">
              <a:buFont typeface="Corbel" panose="020B0503020204020204" pitchFamily="34" charset="0"/>
              <a:buNone/>
            </a:pPr>
            <a:r>
              <a:rPr lang="en-US" altLang="ru-RU" sz="3200">
                <a:solidFill>
                  <a:schemeClr val="tx2"/>
                </a:solidFill>
              </a:rPr>
              <a:t>possibilities, might, blown, appeared, could, fourth, scanned, spotted, intriguing, nearest, smaller</a:t>
            </a:r>
            <a:endParaRPr lang="ru-RU" altLang="ru-RU" sz="32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071563"/>
            <a:ext cx="11182350" cy="5381625"/>
          </a:xfrm>
        </p:spPr>
        <p:txBody>
          <a:bodyPr rtlCol="0">
            <a:normAutofit/>
          </a:bodyPr>
          <a:lstStyle/>
          <a:p>
            <a:pPr marL="45720" indent="0" eaLnBrk="0" hangingPunct="0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ru-RU" sz="3200" i="1" dirty="0" err="1">
                <a:solidFill>
                  <a:schemeClr val="tx2"/>
                </a:solidFill>
              </a:rPr>
              <a:t>Предтекстовая</a:t>
            </a:r>
            <a:r>
              <a:rPr lang="ru-RU" sz="3200" i="1" dirty="0">
                <a:solidFill>
                  <a:schemeClr val="tx2"/>
                </a:solidFill>
              </a:rPr>
              <a:t> ориентировка читающего:</a:t>
            </a:r>
            <a:endParaRPr lang="ru-RU" sz="3200" dirty="0">
              <a:solidFill>
                <a:schemeClr val="tx2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en-US" sz="3200" dirty="0">
                <a:solidFill>
                  <a:schemeClr val="tx2"/>
                </a:solidFill>
              </a:rPr>
              <a:t>7</a:t>
            </a:r>
            <a:r>
              <a:rPr lang="ru-RU" sz="3200" dirty="0">
                <a:solidFill>
                  <a:schemeClr val="tx2"/>
                </a:solidFill>
              </a:rPr>
              <a:t>. Определите верные и неверные утверждения 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en-GB" sz="3200" b="1" dirty="0">
                <a:solidFill>
                  <a:schemeClr val="tx2"/>
                </a:solidFill>
              </a:rPr>
              <a:t>Reading for detail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:</a:t>
            </a: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ru-RU" sz="3200" dirty="0">
              <a:solidFill>
                <a:schemeClr val="tx2"/>
              </a:solidFill>
            </a:endParaRPr>
          </a:p>
          <a:p>
            <a:pPr indent="-182880" eaLnBrk="0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The author believes that people will be able to fly to other planets.</a:t>
            </a:r>
            <a:endParaRPr lang="ru-RU" sz="3200" dirty="0">
              <a:solidFill>
                <a:schemeClr val="tx2"/>
              </a:solidFill>
            </a:endParaRPr>
          </a:p>
          <a:p>
            <a:pPr indent="-182880" eaLnBrk="0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The Red Planet has less area of land to live on than the Earth.</a:t>
            </a:r>
            <a:endParaRPr lang="ru-RU" sz="3200" dirty="0">
              <a:solidFill>
                <a:schemeClr val="tx2"/>
              </a:solidFill>
            </a:endParaRPr>
          </a:p>
          <a:p>
            <a:pPr indent="-182880" eaLnBrk="0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The Yeti-like creature, spotted in the picture, is a figure of Martian walking down the mountainside.</a:t>
            </a:r>
            <a:endParaRPr lang="ru-RU" sz="3200" dirty="0">
              <a:solidFill>
                <a:schemeClr val="tx2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" t="8282" r="2779" b="65709"/>
          <a:stretch>
            <a:fillRect/>
          </a:stretch>
        </p:blipFill>
        <p:spPr bwMode="auto">
          <a:xfrm>
            <a:off x="133350" y="1062038"/>
            <a:ext cx="119253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 rot="16200000">
            <a:off x="10760075" y="5824538"/>
            <a:ext cx="484187" cy="979488"/>
          </a:xfrm>
          <a:prstGeom prst="down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751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7" b="3561"/>
          <a:stretch>
            <a:fillRect/>
          </a:stretch>
        </p:blipFill>
        <p:spPr bwMode="auto">
          <a:xfrm>
            <a:off x="2292350" y="0"/>
            <a:ext cx="7916863" cy="6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319941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482600" y="534988"/>
            <a:ext cx="11182350" cy="5918200"/>
          </a:xfrm>
        </p:spPr>
        <p:txBody>
          <a:bodyPr/>
          <a:lstStyle/>
          <a:p>
            <a:pPr marL="44450" indent="0" eaLnBrk="0" hangingPunct="0">
              <a:buFont typeface="Corbel" panose="020B0503020204020204" pitchFamily="34" charset="0"/>
              <a:buNone/>
            </a:pPr>
            <a:r>
              <a:rPr lang="ru-RU" altLang="ru-RU" sz="2800" b="1">
                <a:solidFill>
                  <a:schemeClr val="tx2"/>
                </a:solidFill>
              </a:rPr>
              <a:t>ТЕКСТОВЫЙ ЭТАП</a:t>
            </a:r>
            <a:endParaRPr lang="ru-RU" altLang="ru-RU" sz="2800">
              <a:solidFill>
                <a:schemeClr val="tx2"/>
              </a:solidFill>
            </a:endParaRPr>
          </a:p>
          <a:p>
            <a:pPr marL="44450" indent="0" eaLnBrk="0" hangingPunct="0">
              <a:buFont typeface="Corbel" panose="020B0503020204020204" pitchFamily="34" charset="0"/>
              <a:buNone/>
            </a:pPr>
            <a:r>
              <a:rPr lang="ru-RU" altLang="ru-RU" sz="2800" i="1">
                <a:solidFill>
                  <a:schemeClr val="tx2"/>
                </a:solidFill>
              </a:rPr>
              <a:t>Упражнения на свёртывание текста:</a:t>
            </a:r>
            <a:endParaRPr lang="ru-RU" altLang="ru-RU" sz="2800">
              <a:solidFill>
                <a:schemeClr val="tx2"/>
              </a:solidFill>
            </a:endParaRPr>
          </a:p>
          <a:p>
            <a:pPr marL="44450" indent="0">
              <a:buFont typeface="Corbel" panose="020B0503020204020204" pitchFamily="34" charset="0"/>
              <a:buNone/>
            </a:pPr>
            <a:r>
              <a:rPr lang="ru-RU" altLang="ru-RU" sz="2800">
                <a:solidFill>
                  <a:schemeClr val="tx2"/>
                </a:solidFill>
              </a:rPr>
              <a:t>8. Найдите в предложении элементы, несущие информацию </a:t>
            </a:r>
            <a:r>
              <a:rPr lang="ru-RU" altLang="ru-RU" sz="2800" b="1">
                <a:solidFill>
                  <a:schemeClr val="tx2"/>
                </a:solidFill>
              </a:rPr>
              <a:t>(</a:t>
            </a:r>
            <a:r>
              <a:rPr lang="en-US" altLang="ru-RU" sz="2800" b="1">
                <a:solidFill>
                  <a:schemeClr val="tx2"/>
                </a:solidFill>
              </a:rPr>
              <a:t>Skimming and Scanning</a:t>
            </a:r>
            <a:r>
              <a:rPr lang="ru-RU" altLang="ru-RU" sz="2800" b="1">
                <a:solidFill>
                  <a:schemeClr val="tx2"/>
                </a:solidFill>
              </a:rPr>
              <a:t>)</a:t>
            </a:r>
            <a:r>
              <a:rPr lang="ru-RU" altLang="ru-RU" sz="2800">
                <a:solidFill>
                  <a:schemeClr val="tx2"/>
                </a:solidFill>
              </a:rPr>
              <a:t>:</a:t>
            </a:r>
          </a:p>
          <a:p>
            <a:pPr marL="44450" indent="0">
              <a:buFont typeface="Corbel" panose="020B0503020204020204" pitchFamily="34" charset="0"/>
              <a:buNone/>
            </a:pPr>
            <a:endParaRPr lang="ru-RU" altLang="ru-RU"/>
          </a:p>
        </p:txBody>
      </p:sp>
      <p:pic>
        <p:nvPicPr>
          <p:cNvPr id="28675" name="Рисунок 3" descr="D:\Загрузки\1 — копия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2443163"/>
            <a:ext cx="5630863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82600" y="534988"/>
            <a:ext cx="11182350" cy="5918200"/>
          </a:xfrm>
        </p:spPr>
        <p:txBody>
          <a:bodyPr/>
          <a:lstStyle/>
          <a:p>
            <a:pPr marL="44450" indent="0">
              <a:buFont typeface="Corbel" panose="020B0503020204020204" pitchFamily="34" charset="0"/>
              <a:buNone/>
            </a:pPr>
            <a:r>
              <a:rPr lang="ru-RU" altLang="ru-RU" sz="3200">
                <a:solidFill>
                  <a:schemeClr val="tx2"/>
                </a:solidFill>
              </a:rPr>
              <a:t>9. Сократите абзац за счёт исключения несущественной информации (Skimming):</a:t>
            </a:r>
          </a:p>
        </p:txBody>
      </p:sp>
      <p:pic>
        <p:nvPicPr>
          <p:cNvPr id="29699" name="Рисунок 3" descr="D:\Загрузки\1 — коп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1058863"/>
            <a:ext cx="3675062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4" descr="D:\Загрузки\1 — копия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3348038"/>
            <a:ext cx="3884612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981200" y="137786"/>
            <a:ext cx="8229600" cy="538619"/>
          </a:xfrm>
        </p:spPr>
        <p:txBody>
          <a:bodyPr/>
          <a:lstStyle/>
          <a:p>
            <a:r>
              <a:rPr lang="ru-RU" altLang="ru-RU" sz="2800" dirty="0"/>
              <a:t>Викторина на английском языке</a:t>
            </a:r>
            <a:r>
              <a:rPr lang="ru-RU" altLang="ru-RU" sz="2800" b="1" i="1" dirty="0"/>
              <a:t> </a:t>
            </a:r>
            <a:br>
              <a:rPr lang="ru-RU" altLang="ru-RU" sz="2800" b="1" i="1" dirty="0"/>
            </a:br>
            <a:r>
              <a:rPr lang="ru-RU" altLang="ru-RU" sz="2800" b="1" i="1" dirty="0"/>
              <a:t>«Есть ли жизнь на Марсе?» </a:t>
            </a:r>
            <a:r>
              <a:rPr lang="ru-RU" altLang="ru-RU" sz="2800" dirty="0"/>
              <a:t>(Готовимся к ГИА)</a:t>
            </a:r>
            <a:endParaRPr lang="ru-RU" altLang="ru-RU" sz="2800" b="1" i="1" dirty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551145" y="839244"/>
            <a:ext cx="10534389" cy="601875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altLang="ru-RU" sz="1600" dirty="0"/>
              <a:t>Снятие лексических трудностей</a:t>
            </a:r>
          </a:p>
          <a:p>
            <a:pPr marL="457200" indent="-457200">
              <a:buAutoNum type="arabicPeriod"/>
            </a:pPr>
            <a:r>
              <a:rPr lang="ru-RU" altLang="ru-RU" sz="1600" dirty="0"/>
              <a:t>Просмотр </a:t>
            </a:r>
            <a:r>
              <a:rPr lang="ru-RU" altLang="ru-RU" sz="1600" b="1" dirty="0"/>
              <a:t>ВИДЕО</a:t>
            </a:r>
            <a:r>
              <a:rPr lang="ru-RU" altLang="ru-RU" sz="1600" dirty="0"/>
              <a:t> по теме – </a:t>
            </a:r>
            <a:r>
              <a:rPr lang="ru-RU" altLang="ru-RU" sz="1600"/>
              <a:t>прогнозирование содержания СТАТЬИ</a:t>
            </a:r>
            <a:endParaRPr lang="ru-RU" altLang="ru-RU" sz="1600" dirty="0"/>
          </a:p>
          <a:p>
            <a:pPr marL="457200" indent="-457200">
              <a:buAutoNum type="arabicPeriod"/>
            </a:pPr>
            <a:r>
              <a:rPr lang="ru-RU" altLang="ru-RU" sz="1600" b="1" dirty="0" err="1"/>
              <a:t>Пред</a:t>
            </a:r>
            <a:r>
              <a:rPr lang="ru-RU" altLang="ru-RU" sz="1600" dirty="0" err="1"/>
              <a:t>текстовые</a:t>
            </a:r>
            <a:r>
              <a:rPr lang="ru-RU" altLang="ru-RU" sz="1600" dirty="0"/>
              <a:t> упражнения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600" i="1" dirty="0"/>
              <a:t>Части речи по контексту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600" i="1" dirty="0"/>
              <a:t>Синонимы-Антонимы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600" i="1" dirty="0"/>
              <a:t>Части речи по признакам/вне признаков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600" i="1" dirty="0"/>
              <a:t>Поиск грамматического явления в ТЕКСТЕ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600" i="1" dirty="0" err="1"/>
              <a:t>Семантизация</a:t>
            </a:r>
            <a:r>
              <a:rPr lang="ru-RU" altLang="ru-RU" sz="1600" i="1" dirty="0"/>
              <a:t> составных слов (лингвистическая догадка)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600" i="1" dirty="0"/>
              <a:t>Образование начальной формы слова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600" i="1" dirty="0"/>
              <a:t>Прогнозирование: Правда-Ложь по ТЕКСТУ </a:t>
            </a:r>
            <a:r>
              <a:rPr lang="ru-RU" altLang="ru-RU" sz="1600" i="1" dirty="0">
                <a:cs typeface="Times New Roman" panose="02020603050405020304" pitchFamily="18" charset="0"/>
              </a:rPr>
              <a:t>→</a:t>
            </a:r>
            <a:endParaRPr lang="ru-RU" altLang="ru-RU" sz="1600" i="1" dirty="0"/>
          </a:p>
          <a:p>
            <a:pPr marL="0" indent="0">
              <a:buNone/>
            </a:pPr>
            <a:r>
              <a:rPr lang="ru-RU" altLang="ru-RU" sz="1600" dirty="0"/>
              <a:t>4.    Чтение </a:t>
            </a:r>
            <a:r>
              <a:rPr lang="ru-RU" altLang="ru-RU" sz="1600" b="1" dirty="0"/>
              <a:t>СТАТЬИ</a:t>
            </a:r>
          </a:p>
          <a:p>
            <a:pPr>
              <a:buAutoNum type="arabicPeriod" startAt="5"/>
            </a:pPr>
            <a:r>
              <a:rPr lang="ru-RU" altLang="ru-RU" sz="1600" dirty="0"/>
              <a:t>Текстовые упражнения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600" i="1" dirty="0"/>
              <a:t>Выделение существенной информации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600" i="1" dirty="0"/>
              <a:t>Толкование значений слов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600" i="1" dirty="0"/>
              <a:t>Грамматическое преобразование предложения по образцу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600" i="1" dirty="0"/>
              <a:t>Восстановление логики событий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600" i="1" dirty="0"/>
              <a:t>Выделение идеи текста</a:t>
            </a:r>
          </a:p>
          <a:p>
            <a:pPr>
              <a:buAutoNum type="arabicPeriod" startAt="6"/>
            </a:pPr>
            <a:r>
              <a:rPr lang="ru-RU" altLang="ru-RU" sz="1600" b="1" dirty="0" err="1"/>
              <a:t>После</a:t>
            </a:r>
            <a:r>
              <a:rPr lang="ru-RU" altLang="ru-RU" sz="1600" dirty="0" err="1"/>
              <a:t>текстовые</a:t>
            </a:r>
            <a:r>
              <a:rPr lang="ru-RU" altLang="ru-RU" sz="1600" dirty="0"/>
              <a:t> упражнения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600" i="1" dirty="0"/>
              <a:t>Выделение основных событий текста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600" i="1" dirty="0"/>
              <a:t>Поиск ответов на вопросы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altLang="ru-RU" sz="1800" dirty="0"/>
          </a:p>
          <a:p>
            <a:pPr marL="400050" indent="-400050">
              <a:buAutoNum type="romanUcPeriod" startAt="2"/>
            </a:pPr>
            <a:endParaRPr lang="ru-RU" altLang="ru-RU" sz="1600" dirty="0"/>
          </a:p>
          <a:p>
            <a:pPr>
              <a:buFont typeface="Courier New" panose="02070309020205020404" pitchFamily="49" charset="0"/>
              <a:buChar char="o"/>
            </a:pPr>
            <a:endParaRPr lang="ru-RU" altLang="ru-RU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482600" y="2011363"/>
            <a:ext cx="11182350" cy="4441825"/>
          </a:xfrm>
        </p:spPr>
        <p:txBody>
          <a:bodyPr/>
          <a:lstStyle/>
          <a:p>
            <a:pPr marL="44450" indent="0" eaLnBrk="0" hangingPunct="0">
              <a:buFont typeface="Corbel" panose="020B0503020204020204" pitchFamily="34" charset="0"/>
              <a:buNone/>
            </a:pPr>
            <a:r>
              <a:rPr lang="ru-RU" altLang="ru-RU" sz="3200" i="1">
                <a:solidFill>
                  <a:schemeClr val="tx2"/>
                </a:solidFill>
              </a:rPr>
              <a:t>Упражнения на перефразирование:</a:t>
            </a:r>
            <a:endParaRPr lang="ru-RU" altLang="ru-RU" sz="3200">
              <a:solidFill>
                <a:schemeClr val="tx2"/>
              </a:solidFill>
            </a:endParaRPr>
          </a:p>
          <a:p>
            <a:pPr marL="44450" indent="0">
              <a:buFont typeface="Corbel" panose="020B0503020204020204" pitchFamily="34" charset="0"/>
              <a:buNone/>
            </a:pPr>
            <a:r>
              <a:rPr lang="ru-RU" altLang="ru-RU" sz="3200">
                <a:solidFill>
                  <a:schemeClr val="tx2"/>
                </a:solidFill>
              </a:rPr>
              <a:t>10. Замените слова дефиницией (описанием) </a:t>
            </a:r>
            <a:r>
              <a:rPr lang="ru-RU" altLang="ru-RU" sz="3200" b="1">
                <a:solidFill>
                  <a:schemeClr val="tx2"/>
                </a:solidFill>
              </a:rPr>
              <a:t>(</a:t>
            </a:r>
            <a:r>
              <a:rPr lang="en-US" altLang="ru-RU" sz="3200" b="1">
                <a:solidFill>
                  <a:schemeClr val="tx2"/>
                </a:solidFill>
              </a:rPr>
              <a:t>Skimming</a:t>
            </a:r>
            <a:r>
              <a:rPr lang="ru-RU" altLang="ru-RU" sz="3200" b="1">
                <a:solidFill>
                  <a:schemeClr val="tx2"/>
                </a:solidFill>
              </a:rPr>
              <a:t>)</a:t>
            </a:r>
            <a:r>
              <a:rPr lang="ru-RU" altLang="ru-RU" sz="3200">
                <a:solidFill>
                  <a:schemeClr val="tx2"/>
                </a:solidFill>
              </a:rPr>
              <a:t>:</a:t>
            </a:r>
          </a:p>
          <a:p>
            <a:pPr marL="44450" indent="0">
              <a:buFont typeface="Corbel" panose="020B0503020204020204" pitchFamily="34" charset="0"/>
              <a:buNone/>
            </a:pPr>
            <a:endParaRPr lang="ru-RU" altLang="ru-RU" sz="3200">
              <a:solidFill>
                <a:schemeClr val="tx2"/>
              </a:solidFill>
            </a:endParaRPr>
          </a:p>
          <a:p>
            <a:pPr marL="44450" indent="0" eaLnBrk="0" hangingPunct="0">
              <a:buFont typeface="Corbel" panose="020B0503020204020204" pitchFamily="34" charset="0"/>
              <a:buNone/>
            </a:pPr>
            <a:r>
              <a:rPr lang="en-US" altLang="ru-RU" sz="3200">
                <a:solidFill>
                  <a:schemeClr val="tx2"/>
                </a:solidFill>
              </a:rPr>
              <a:t>environment, stargazers, encounter, enthusiast, scanned, alien, neighbour, harbour</a:t>
            </a:r>
            <a:endParaRPr lang="ru-RU" altLang="ru-RU" sz="3200">
              <a:solidFill>
                <a:schemeClr val="tx2"/>
              </a:solidFill>
            </a:endParaRPr>
          </a:p>
          <a:p>
            <a:pPr marL="44450" indent="0">
              <a:buFont typeface="Corbel" panose="020B0503020204020204" pitchFamily="34" charset="0"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534988"/>
            <a:ext cx="11182350" cy="5918200"/>
          </a:xfrm>
        </p:spPr>
        <p:txBody>
          <a:bodyPr rtlCol="0">
            <a:normAutofit/>
          </a:bodyPr>
          <a:lstStyle/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ru-RU" sz="2800" dirty="0">
                <a:solidFill>
                  <a:schemeClr val="tx2"/>
                </a:solidFill>
              </a:rPr>
              <a:t>11. Преобразуйте страдательный залог в действительный, и наоборот, по образцу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Reading for detail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:</a:t>
            </a:r>
            <a:endParaRPr lang="en-US" sz="2800" dirty="0">
              <a:solidFill>
                <a:schemeClr val="tx2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ru-RU" sz="2800" dirty="0">
              <a:solidFill>
                <a:schemeClr val="tx2"/>
              </a:solidFill>
            </a:endParaRPr>
          </a:p>
          <a:p>
            <a:pPr marL="45720" indent="0" eaLnBrk="0" hangingPunct="0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ru-RU" sz="2800" dirty="0">
                <a:solidFill>
                  <a:schemeClr val="tx2"/>
                </a:solidFill>
              </a:rPr>
              <a:t>Образец: </a:t>
            </a:r>
          </a:p>
          <a:p>
            <a:pPr indent="-182880" eaLnBrk="0" hangingPunct="0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tx2"/>
                </a:solidFill>
              </a:rPr>
              <a:t>It </a:t>
            </a:r>
            <a:r>
              <a:rPr lang="en-US" sz="2800" u="dbl" dirty="0">
                <a:solidFill>
                  <a:schemeClr val="tx2"/>
                </a:solidFill>
              </a:rPr>
              <a:t>was taken</a:t>
            </a:r>
            <a:r>
              <a:rPr lang="en-US" sz="2800" dirty="0">
                <a:solidFill>
                  <a:schemeClr val="tx2"/>
                </a:solidFill>
              </a:rPr>
              <a:t> by a Nasa space probe. → A Nasa space probe </a:t>
            </a:r>
            <a:r>
              <a:rPr lang="en-US" sz="2800" u="dbl" dirty="0">
                <a:solidFill>
                  <a:schemeClr val="tx2"/>
                </a:solidFill>
              </a:rPr>
              <a:t>took</a:t>
            </a:r>
            <a:r>
              <a:rPr lang="en-US" sz="2800" dirty="0">
                <a:solidFill>
                  <a:schemeClr val="tx2"/>
                </a:solidFill>
              </a:rPr>
              <a:t> it.</a:t>
            </a:r>
            <a:endParaRPr lang="ru-RU" sz="2800" dirty="0">
              <a:solidFill>
                <a:schemeClr val="tx2"/>
              </a:solidFill>
            </a:endParaRPr>
          </a:p>
          <a:p>
            <a:pPr indent="-182880" eaLnBrk="0" hangingPunct="0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tx2"/>
                </a:solidFill>
              </a:rPr>
              <a:t>Nasa’s Mars Explorer Spirit </a:t>
            </a:r>
            <a:r>
              <a:rPr lang="en-US" sz="2800" u="dbl" dirty="0">
                <a:solidFill>
                  <a:schemeClr val="tx2"/>
                </a:solidFill>
              </a:rPr>
              <a:t>sent</a:t>
            </a:r>
            <a:r>
              <a:rPr lang="en-US" sz="2800" dirty="0">
                <a:solidFill>
                  <a:schemeClr val="tx2"/>
                </a:solidFill>
              </a:rPr>
              <a:t> back images from the surface four years ago. ← Images from the surface </a:t>
            </a:r>
            <a:r>
              <a:rPr lang="en-US" sz="2800" u="dbl" dirty="0">
                <a:solidFill>
                  <a:schemeClr val="tx2"/>
                </a:solidFill>
              </a:rPr>
              <a:t>were sent</a:t>
            </a:r>
            <a:r>
              <a:rPr lang="en-US" sz="2800" dirty="0">
                <a:solidFill>
                  <a:schemeClr val="tx2"/>
                </a:solidFill>
              </a:rPr>
              <a:t> back four years ago.</a:t>
            </a:r>
          </a:p>
          <a:p>
            <a:pPr marL="45720" indent="0" eaLnBrk="0" hangingPunct="0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ru-RU" sz="2800" dirty="0">
              <a:solidFill>
                <a:schemeClr val="tx2"/>
              </a:solidFill>
            </a:endParaRPr>
          </a:p>
          <a:p>
            <a:pPr indent="-182880" eaLnBrk="0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The image </a:t>
            </a:r>
            <a:r>
              <a:rPr lang="en-US" sz="2800" u="dbl" dirty="0">
                <a:solidFill>
                  <a:schemeClr val="tx2"/>
                </a:solidFill>
              </a:rPr>
              <a:t>was</a:t>
            </a:r>
            <a:r>
              <a:rPr lang="en-US" sz="2800" dirty="0">
                <a:solidFill>
                  <a:schemeClr val="tx2"/>
                </a:solidFill>
              </a:rPr>
              <a:t> then </a:t>
            </a:r>
            <a:r>
              <a:rPr lang="en-US" sz="2800" u="dbl" dirty="0">
                <a:solidFill>
                  <a:schemeClr val="tx2"/>
                </a:solidFill>
              </a:rPr>
              <a:t>blown up</a:t>
            </a:r>
            <a:r>
              <a:rPr lang="en-US" sz="2800" dirty="0">
                <a:solidFill>
                  <a:schemeClr val="tx2"/>
                </a:solidFill>
              </a:rPr>
              <a:t> and </a:t>
            </a:r>
            <a:r>
              <a:rPr lang="en-US" sz="2800" u="dbl" dirty="0">
                <a:solidFill>
                  <a:schemeClr val="tx2"/>
                </a:solidFill>
              </a:rPr>
              <a:t>posted</a:t>
            </a:r>
            <a:r>
              <a:rPr lang="en-US" sz="2800" dirty="0">
                <a:solidFill>
                  <a:schemeClr val="tx2"/>
                </a:solidFill>
              </a:rPr>
              <a:t> on a Chinese website. → …</a:t>
            </a:r>
            <a:endParaRPr lang="ru-RU" sz="2800" dirty="0">
              <a:solidFill>
                <a:schemeClr val="tx2"/>
              </a:solidFill>
            </a:endParaRPr>
          </a:p>
          <a:p>
            <a:pPr indent="-182880" eaLnBrk="0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One space enthusiast </a:t>
            </a:r>
            <a:r>
              <a:rPr lang="en-US" sz="2800" u="dbl" dirty="0">
                <a:solidFill>
                  <a:schemeClr val="tx2"/>
                </a:solidFill>
              </a:rPr>
              <a:t>scanned</a:t>
            </a:r>
            <a:r>
              <a:rPr lang="en-US" sz="2800" dirty="0">
                <a:solidFill>
                  <a:schemeClr val="tx2"/>
                </a:solidFill>
              </a:rPr>
              <a:t> every rock and crevice. ← …</a:t>
            </a:r>
            <a:endParaRPr lang="ru-RU" sz="2800" dirty="0">
              <a:solidFill>
                <a:schemeClr val="tx2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534988"/>
            <a:ext cx="11182350" cy="5918200"/>
          </a:xfrm>
        </p:spPr>
        <p:txBody>
          <a:bodyPr rtlCol="0">
            <a:normAutofit/>
          </a:bodyPr>
          <a:lstStyle/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ru-RU" sz="3600" dirty="0">
                <a:solidFill>
                  <a:schemeClr val="tx2"/>
                </a:solidFill>
              </a:rPr>
              <a:t>12. Расположите разрозненные пункты плана в соответствии с содержанием </a:t>
            </a:r>
            <a:r>
              <a:rPr lang="ru-RU" sz="3600" b="1" dirty="0">
                <a:solidFill>
                  <a:schemeClr val="tx2"/>
                </a:solidFill>
              </a:rPr>
              <a:t>(</a:t>
            </a:r>
            <a:r>
              <a:rPr lang="en-US" sz="3600" b="1" dirty="0">
                <a:solidFill>
                  <a:schemeClr val="tx2"/>
                </a:solidFill>
              </a:rPr>
              <a:t>Skimming</a:t>
            </a:r>
            <a:r>
              <a:rPr lang="ru-RU" sz="3600" b="1" dirty="0">
                <a:solidFill>
                  <a:schemeClr val="tx2"/>
                </a:solidFill>
              </a:rPr>
              <a:t>)</a:t>
            </a:r>
            <a:r>
              <a:rPr lang="ru-RU" sz="3600" dirty="0">
                <a:solidFill>
                  <a:schemeClr val="tx2"/>
                </a:solidFill>
              </a:rPr>
              <a:t>:</a:t>
            </a:r>
            <a:endParaRPr lang="en-US" sz="3600" dirty="0">
              <a:solidFill>
                <a:schemeClr val="tx2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ru-RU" sz="3600" dirty="0">
              <a:solidFill>
                <a:schemeClr val="tx2"/>
              </a:solidFill>
            </a:endParaRPr>
          </a:p>
          <a:p>
            <a:pPr indent="-182880" eaLnBrk="0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2"/>
                </a:solidFill>
              </a:rPr>
              <a:t>A hope of finding alien life</a:t>
            </a:r>
            <a:endParaRPr lang="ru-RU" sz="3600" dirty="0">
              <a:solidFill>
                <a:schemeClr val="tx2"/>
              </a:solidFill>
            </a:endParaRPr>
          </a:p>
          <a:p>
            <a:pPr indent="-182880" eaLnBrk="0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2"/>
                </a:solidFill>
              </a:rPr>
              <a:t>The photo taken by a Nasa space probe</a:t>
            </a:r>
            <a:endParaRPr lang="ru-RU" sz="3600" dirty="0">
              <a:solidFill>
                <a:schemeClr val="tx2"/>
              </a:solidFill>
            </a:endParaRPr>
          </a:p>
          <a:p>
            <a:pPr indent="-182880" eaLnBrk="0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2"/>
                </a:solidFill>
              </a:rPr>
              <a:t>The posted “Martian” </a:t>
            </a:r>
            <a:endParaRPr lang="ru-RU" sz="3600" dirty="0">
              <a:solidFill>
                <a:schemeClr val="tx2"/>
              </a:solidFill>
            </a:endParaRPr>
          </a:p>
          <a:p>
            <a:pPr indent="-182880" eaLnBrk="0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2"/>
                </a:solidFill>
              </a:rPr>
              <a:t>The endless possibilities of space</a:t>
            </a:r>
            <a:endParaRPr lang="ru-RU" sz="3600" dirty="0">
              <a:solidFill>
                <a:schemeClr val="tx2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482600" y="1581150"/>
            <a:ext cx="11182350" cy="4872038"/>
          </a:xfrm>
        </p:spPr>
        <p:txBody>
          <a:bodyPr/>
          <a:lstStyle/>
          <a:p>
            <a:pPr marL="44450" indent="0" eaLnBrk="0" hangingPunct="0">
              <a:buFont typeface="Corbel" panose="020B0503020204020204" pitchFamily="34" charset="0"/>
              <a:buNone/>
            </a:pPr>
            <a:r>
              <a:rPr lang="ru-RU" altLang="ru-RU" sz="3600" i="1">
                <a:solidFill>
                  <a:schemeClr val="tx2"/>
                </a:solidFill>
              </a:rPr>
              <a:t>Упражнения на обобщения материала:</a:t>
            </a:r>
            <a:endParaRPr lang="ru-RU" altLang="ru-RU" sz="3600">
              <a:solidFill>
                <a:schemeClr val="tx2"/>
              </a:solidFill>
            </a:endParaRPr>
          </a:p>
          <a:p>
            <a:pPr marL="44450" indent="0">
              <a:buFont typeface="Corbel" panose="020B0503020204020204" pitchFamily="34" charset="0"/>
              <a:buNone/>
            </a:pPr>
            <a:r>
              <a:rPr lang="ru-RU" altLang="ru-RU" sz="3600">
                <a:solidFill>
                  <a:schemeClr val="tx2"/>
                </a:solidFill>
              </a:rPr>
              <a:t>13. Сделайте итоговый вывод или резюме по содержанию текста </a:t>
            </a:r>
            <a:r>
              <a:rPr lang="ru-RU" altLang="ru-RU" sz="3600" b="1">
                <a:solidFill>
                  <a:schemeClr val="tx2"/>
                </a:solidFill>
              </a:rPr>
              <a:t>(</a:t>
            </a:r>
            <a:r>
              <a:rPr lang="en-US" altLang="ru-RU" sz="3600" b="1">
                <a:solidFill>
                  <a:schemeClr val="tx2"/>
                </a:solidFill>
              </a:rPr>
              <a:t>Skimming</a:t>
            </a:r>
            <a:r>
              <a:rPr lang="ru-RU" altLang="ru-RU" sz="3600" b="1">
                <a:solidFill>
                  <a:schemeClr val="tx2"/>
                </a:solidFill>
              </a:rPr>
              <a:t>)</a:t>
            </a:r>
            <a:r>
              <a:rPr lang="ru-RU" altLang="ru-RU" sz="3600">
                <a:solidFill>
                  <a:schemeClr val="tx2"/>
                </a:solidFill>
              </a:rPr>
              <a:t>.</a:t>
            </a:r>
          </a:p>
          <a:p>
            <a:pPr marL="44450" indent="0">
              <a:buFont typeface="Corbel" panose="020B0503020204020204" pitchFamily="34" charset="0"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482600" y="534988"/>
            <a:ext cx="11182350" cy="5918200"/>
          </a:xfrm>
        </p:spPr>
        <p:txBody>
          <a:bodyPr/>
          <a:lstStyle/>
          <a:p>
            <a:pPr marL="44450" indent="0" eaLnBrk="0" hangingPunct="0">
              <a:buFont typeface="Corbel" panose="020B0503020204020204" pitchFamily="34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ПОСЛЕТЕКСТОВЫЙ ЭТАП</a:t>
            </a:r>
            <a:endParaRPr lang="ru-RU" altLang="ru-RU">
              <a:solidFill>
                <a:schemeClr val="tx2"/>
              </a:solidFill>
            </a:endParaRPr>
          </a:p>
          <a:p>
            <a:pPr marL="44450" indent="0" eaLnBrk="0" hangingPunct="0">
              <a:buFont typeface="Corbel" panose="020B0503020204020204" pitchFamily="34" charset="0"/>
              <a:buNone/>
            </a:pPr>
            <a:r>
              <a:rPr lang="ru-RU" altLang="ru-RU" i="1">
                <a:solidFill>
                  <a:schemeClr val="tx2"/>
                </a:solidFill>
              </a:rPr>
              <a:t>Упражнения на выявление темы текста:</a:t>
            </a:r>
            <a:endParaRPr lang="ru-RU" altLang="ru-RU">
              <a:solidFill>
                <a:schemeClr val="tx2"/>
              </a:solidFill>
            </a:endParaRPr>
          </a:p>
          <a:p>
            <a:pPr marL="44450" indent="0">
              <a:buFont typeface="Corbel" panose="020B0503020204020204" pitchFamily="34" charset="0"/>
              <a:buNone/>
            </a:pPr>
            <a:r>
              <a:rPr lang="ru-RU" altLang="ru-RU">
                <a:solidFill>
                  <a:schemeClr val="tx2"/>
                </a:solidFill>
              </a:rPr>
              <a:t>14. Выявите слова, выражающие тему в абзаце </a:t>
            </a:r>
            <a:r>
              <a:rPr lang="ru-RU" altLang="ru-RU" b="1">
                <a:solidFill>
                  <a:schemeClr val="tx2"/>
                </a:solidFill>
              </a:rPr>
              <a:t>(</a:t>
            </a:r>
            <a:r>
              <a:rPr lang="en-US" altLang="ru-RU" b="1">
                <a:solidFill>
                  <a:schemeClr val="tx2"/>
                </a:solidFill>
              </a:rPr>
              <a:t>Skimming</a:t>
            </a:r>
            <a:r>
              <a:rPr lang="ru-RU" altLang="ru-RU" b="1">
                <a:solidFill>
                  <a:schemeClr val="tx2"/>
                </a:solidFill>
              </a:rPr>
              <a:t>)</a:t>
            </a:r>
            <a:r>
              <a:rPr lang="ru-RU" altLang="ru-RU">
                <a:solidFill>
                  <a:schemeClr val="tx2"/>
                </a:solidFill>
              </a:rPr>
              <a:t>:</a:t>
            </a:r>
          </a:p>
          <a:p>
            <a:pPr marL="44450" indent="0">
              <a:buFont typeface="Corbel" panose="020B0503020204020204" pitchFamily="34" charset="0"/>
              <a:buNone/>
            </a:pPr>
            <a:endParaRPr lang="ru-RU" altLang="ru-RU"/>
          </a:p>
        </p:txBody>
      </p:sp>
      <p:pic>
        <p:nvPicPr>
          <p:cNvPr id="34819" name="Рисунок 3" descr="D:\Загрузки\1 — копи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165350"/>
            <a:ext cx="1118235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482600" y="534988"/>
            <a:ext cx="11182350" cy="5918200"/>
          </a:xfrm>
        </p:spPr>
        <p:txBody>
          <a:bodyPr/>
          <a:lstStyle/>
          <a:p>
            <a:pPr marL="44450" indent="0" eaLnBrk="0" hangingPunct="0">
              <a:buFont typeface="Corbel" panose="020B0503020204020204" pitchFamily="34" charset="0"/>
              <a:buNone/>
            </a:pPr>
            <a:r>
              <a:rPr lang="ru-RU" altLang="ru-RU" i="1">
                <a:solidFill>
                  <a:schemeClr val="tx2"/>
                </a:solidFill>
              </a:rPr>
              <a:t>Упражнения на передачу сюжета:</a:t>
            </a:r>
            <a:endParaRPr lang="ru-RU" altLang="ru-RU">
              <a:solidFill>
                <a:schemeClr val="tx2"/>
              </a:solidFill>
            </a:endParaRPr>
          </a:p>
          <a:p>
            <a:pPr marL="44450" indent="0">
              <a:buFont typeface="Corbel" panose="020B0503020204020204" pitchFamily="34" charset="0"/>
              <a:buNone/>
            </a:pPr>
            <a:r>
              <a:rPr lang="ru-RU" altLang="ru-RU">
                <a:solidFill>
                  <a:schemeClr val="tx2"/>
                </a:solidFill>
              </a:rPr>
              <a:t>15. Определите наиболее значительные события в тексте </a:t>
            </a:r>
            <a:r>
              <a:rPr lang="ru-RU" altLang="ru-RU" b="1">
                <a:solidFill>
                  <a:schemeClr val="tx2"/>
                </a:solidFill>
              </a:rPr>
              <a:t>(</a:t>
            </a:r>
            <a:r>
              <a:rPr lang="en-US" altLang="ru-RU" b="1">
                <a:solidFill>
                  <a:schemeClr val="tx2"/>
                </a:solidFill>
              </a:rPr>
              <a:t>Skimming</a:t>
            </a:r>
            <a:r>
              <a:rPr lang="ru-RU" altLang="ru-RU" b="1">
                <a:solidFill>
                  <a:schemeClr val="tx2"/>
                </a:solidFill>
              </a:rPr>
              <a:t>)</a:t>
            </a:r>
            <a:r>
              <a:rPr lang="ru-RU" altLang="ru-RU">
                <a:solidFill>
                  <a:schemeClr val="tx2"/>
                </a:solidFill>
              </a:rPr>
              <a:t>:</a:t>
            </a:r>
          </a:p>
          <a:p>
            <a:pPr marL="44450" indent="0">
              <a:buFont typeface="Corbel" panose="020B0503020204020204" pitchFamily="34" charset="0"/>
              <a:buNone/>
            </a:pPr>
            <a:endParaRPr lang="ru-RU" altLang="ru-RU"/>
          </a:p>
        </p:txBody>
      </p:sp>
      <p:pic>
        <p:nvPicPr>
          <p:cNvPr id="35843" name="Рисунок 3" descr="D:\Загруз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1371600"/>
            <a:ext cx="7046912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534988"/>
            <a:ext cx="11182350" cy="5918200"/>
          </a:xfrm>
        </p:spPr>
        <p:txBody>
          <a:bodyPr rtlCol="0">
            <a:normAutofit/>
          </a:bodyPr>
          <a:lstStyle/>
          <a:p>
            <a:pPr marL="45720" indent="0" eaLnBrk="0" hangingPunct="0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ru-RU" sz="2800" i="1" dirty="0">
                <a:solidFill>
                  <a:schemeClr val="tx2"/>
                </a:solidFill>
              </a:rPr>
              <a:t>Упражнения на составление характеристики персонажей:</a:t>
            </a:r>
            <a:endParaRPr lang="ru-RU" sz="2800" dirty="0">
              <a:solidFill>
                <a:schemeClr val="tx2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ru-RU" sz="2800" dirty="0">
                <a:solidFill>
                  <a:schemeClr val="tx2"/>
                </a:solidFill>
              </a:rPr>
              <a:t>16. Ответьте на вопросы к фрагментам текста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Scanning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indent="-182880" eaLnBrk="0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What interested the science fiction fans?</a:t>
            </a:r>
            <a:endParaRPr lang="ru-RU" sz="2800" dirty="0">
              <a:solidFill>
                <a:schemeClr val="tx2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ru-RU" dirty="0"/>
          </a:p>
        </p:txBody>
      </p:sp>
      <p:pic>
        <p:nvPicPr>
          <p:cNvPr id="36867" name="Рисунок 3" descr="D:\Загруз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60" b="39468"/>
          <a:stretch>
            <a:fillRect/>
          </a:stretch>
        </p:blipFill>
        <p:spPr bwMode="auto">
          <a:xfrm>
            <a:off x="5826125" y="2363788"/>
            <a:ext cx="5495925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 rot="16200000">
            <a:off x="10760075" y="5824538"/>
            <a:ext cx="484187" cy="979488"/>
          </a:xfrm>
          <a:prstGeom prst="downArrow">
            <a:avLst/>
          </a:prstGeom>
          <a:solidFill>
            <a:srgbClr val="CC3300"/>
          </a:solidFill>
          <a:ln w="25400" cap="flat" cmpd="sng" algn="ctr">
            <a:solidFill>
              <a:srgbClr val="CC3300"/>
            </a:solidFill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825" y="469900"/>
            <a:ext cx="11182350" cy="5918200"/>
          </a:xfrm>
        </p:spPr>
        <p:txBody>
          <a:bodyPr rtlCol="0">
            <a:normAutofit/>
          </a:bodyPr>
          <a:lstStyle/>
          <a:p>
            <a:pPr indent="-1828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Why did the scientists lose their enthusiasm?</a:t>
            </a:r>
            <a:endParaRPr lang="ru-RU" sz="2800" dirty="0">
              <a:solidFill>
                <a:schemeClr val="tx2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ru-RU" dirty="0"/>
          </a:p>
        </p:txBody>
      </p:sp>
      <p:pic>
        <p:nvPicPr>
          <p:cNvPr id="37891" name="Рисунок 3" descr="D:\Загрузки\1 — коп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1092200"/>
            <a:ext cx="47021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Рисунок 4" descr="D:\Загрузки\111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198938"/>
            <a:ext cx="480695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sz="3200">
                <a:solidFill>
                  <a:srgbClr val="AB3C19"/>
                </a:solidFill>
              </a:rPr>
              <a:t>Let’s count your score:</a:t>
            </a:r>
            <a:endParaRPr lang="ru-RU" altLang="ru-RU" sz="3200">
              <a:solidFill>
                <a:srgbClr val="AB3C19"/>
              </a:solidFill>
            </a:endParaRPr>
          </a:p>
        </p:txBody>
      </p:sp>
      <p:pic>
        <p:nvPicPr>
          <p:cNvPr id="3891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 t="2954" r="2670" b="4738"/>
          <a:stretch>
            <a:fillRect/>
          </a:stretch>
        </p:blipFill>
        <p:spPr bwMode="auto">
          <a:xfrm>
            <a:off x="2171700" y="2206625"/>
            <a:ext cx="7227888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Объект 2"/>
          <p:cNvSpPr>
            <a:spLocks noGrp="1"/>
          </p:cNvSpPr>
          <p:nvPr>
            <p:ph sz="quarter" idx="1"/>
          </p:nvPr>
        </p:nvSpPr>
        <p:spPr>
          <a:xfrm>
            <a:off x="1981200" y="2030413"/>
            <a:ext cx="8229600" cy="4125912"/>
          </a:xfrm>
        </p:spPr>
        <p:txBody>
          <a:bodyPr/>
          <a:lstStyle/>
          <a:p>
            <a:pPr algn="ctr">
              <a:buFont typeface="Wingdings 3" panose="05040102010807070707" pitchFamily="18" charset="2"/>
              <a:buNone/>
            </a:pPr>
            <a:endParaRPr lang="ru-RU" altLang="ru-RU" b="1">
              <a:solidFill>
                <a:srgbClr val="669900"/>
              </a:solidFill>
            </a:endParaRPr>
          </a:p>
          <a:p>
            <a:pPr algn="ctr">
              <a:buFont typeface="Wingdings 3" panose="05040102010807070707" pitchFamily="18" charset="2"/>
              <a:buNone/>
            </a:pPr>
            <a:r>
              <a:rPr lang="en-US" altLang="ru-RU" b="1">
                <a:solidFill>
                  <a:srgbClr val="669900"/>
                </a:solidFill>
                <a:latin typeface="Calibri" panose="020F0502020204030204" pitchFamily="34" charset="0"/>
              </a:rPr>
              <a:t>U R </a:t>
            </a:r>
            <a:r>
              <a:rPr lang="ru-RU" altLang="ru-RU" b="1">
                <a:solidFill>
                  <a:srgbClr val="669900"/>
                </a:solidFill>
              </a:rPr>
              <a:t>№</a:t>
            </a:r>
            <a:r>
              <a:rPr lang="en-US" altLang="ru-RU" b="1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ru-RU" altLang="ru-RU" b="1">
                <a:solidFill>
                  <a:srgbClr val="CF6868"/>
                </a:solidFill>
              </a:rPr>
              <a:t>1</a:t>
            </a:r>
            <a:r>
              <a:rPr lang="en-US" altLang="ru-RU" b="1">
                <a:solidFill>
                  <a:srgbClr val="CF6868"/>
                </a:solidFill>
                <a:latin typeface="Calibri" panose="020F0502020204030204" pitchFamily="34" charset="0"/>
              </a:rPr>
              <a:t> </a:t>
            </a:r>
            <a:r>
              <a:rPr lang="en-US" altLang="ru-RU" b="1">
                <a:solidFill>
                  <a:srgbClr val="669900"/>
                </a:solidFill>
                <a:latin typeface="Calibri" panose="020F0502020204030204" pitchFamily="34" charset="0"/>
              </a:rPr>
              <a:t>because U </a:t>
            </a:r>
            <a:r>
              <a:rPr lang="ru-RU" altLang="ru-RU" b="1">
                <a:solidFill>
                  <a:srgbClr val="CF6868"/>
                </a:solidFill>
              </a:rPr>
              <a:t>1</a:t>
            </a:r>
            <a:r>
              <a:rPr lang="en-US" altLang="ru-RU" b="1">
                <a:solidFill>
                  <a:srgbClr val="CF6868"/>
                </a:solidFill>
                <a:latin typeface="Calibri" panose="020F0502020204030204" pitchFamily="34" charset="0"/>
              </a:rPr>
              <a:t> </a:t>
            </a:r>
            <a:r>
              <a:rPr lang="en-US" altLang="ru-RU" b="1">
                <a:solidFill>
                  <a:srgbClr val="669900"/>
                </a:solidFill>
                <a:latin typeface="Calibri" panose="020F0502020204030204" pitchFamily="34" charset="0"/>
              </a:rPr>
              <a:t>the competition.</a:t>
            </a:r>
            <a:endParaRPr lang="ru-RU" altLang="ru-RU" b="1">
              <a:solidFill>
                <a:srgbClr val="6699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3197225"/>
            <a:ext cx="331152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131763"/>
            <a:ext cx="2832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sz="3200">
                <a:solidFill>
                  <a:srgbClr val="AB3C19"/>
                </a:solidFill>
              </a:rPr>
              <a:t>Let’s count your score:</a:t>
            </a:r>
            <a:endParaRPr lang="ru-RU" altLang="ru-RU" sz="3200">
              <a:solidFill>
                <a:srgbClr val="AB3C19"/>
              </a:solidFill>
            </a:endParaRPr>
          </a:p>
        </p:txBody>
      </p:sp>
      <p:pic>
        <p:nvPicPr>
          <p:cNvPr id="1536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 t="2954" r="2670" b="4738"/>
          <a:stretch>
            <a:fillRect/>
          </a:stretch>
        </p:blipFill>
        <p:spPr bwMode="auto">
          <a:xfrm>
            <a:off x="2171700" y="2206625"/>
            <a:ext cx="7227888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900" b="1">
                <a:solidFill>
                  <a:srgbClr val="527E56"/>
                </a:solidFill>
              </a:rPr>
              <a:t>Омофоны </a:t>
            </a:r>
            <a:r>
              <a:rPr lang="ru-RU" altLang="ru-RU" sz="2900">
                <a:solidFill>
                  <a:srgbClr val="527E56"/>
                </a:solidFill>
              </a:rPr>
              <a:t>– слова с одинаковым звучанием</a:t>
            </a:r>
            <a:br>
              <a:rPr lang="ru-RU" altLang="ru-RU" sz="2900" b="1">
                <a:solidFill>
                  <a:srgbClr val="527E56"/>
                </a:solidFill>
              </a:rPr>
            </a:br>
            <a:r>
              <a:rPr lang="ru-RU" altLang="ru-RU" sz="2000" b="1">
                <a:solidFill>
                  <a:srgbClr val="676451"/>
                </a:solidFill>
              </a:rPr>
              <a:t>Акронимы </a:t>
            </a:r>
            <a:r>
              <a:rPr lang="ru-RU" altLang="ru-RU" sz="2000">
                <a:solidFill>
                  <a:srgbClr val="527E56"/>
                </a:solidFill>
              </a:rPr>
              <a:t>– вид сокращения, при котором используются буквы или цифры в качестве замены целого слова или его части. </a:t>
            </a:r>
            <a:endParaRPr lang="ru-RU" altLang="ru-RU" sz="2800">
              <a:solidFill>
                <a:srgbClr val="527E56"/>
              </a:solidFill>
            </a:endParaRPr>
          </a:p>
        </p:txBody>
      </p:sp>
      <p:sp>
        <p:nvSpPr>
          <p:cNvPr id="40963" name="Объект 2"/>
          <p:cNvSpPr>
            <a:spLocks noGrp="1"/>
          </p:cNvSpPr>
          <p:nvPr>
            <p:ph sz="quarter" idx="1"/>
          </p:nvPr>
        </p:nvSpPr>
        <p:spPr>
          <a:xfrm>
            <a:off x="1981200" y="1341438"/>
            <a:ext cx="8229600" cy="4814887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buClr>
                <a:srgbClr val="72A376"/>
              </a:buClr>
              <a:buFont typeface="Wingdings 3" panose="05040102010807070707" pitchFamily="18" charset="2"/>
              <a:buNone/>
            </a:pPr>
            <a:r>
              <a:rPr lang="en-US" altLang="ru-RU" sz="2400" b="1">
                <a:solidFill>
                  <a:srgbClr val="CF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– won (V2-3) </a:t>
            </a:r>
            <a:endParaRPr lang="ru-RU" altLang="ru-RU" sz="2400" b="1">
              <a:solidFill>
                <a:srgbClr val="CF6868"/>
              </a:solidFill>
              <a:cs typeface="Calibri" panose="020F0502020204030204" pitchFamily="34" charset="0"/>
            </a:endParaRPr>
          </a:p>
          <a:p>
            <a:pPr algn="ctr" eaLnBrk="1" hangingPunct="1">
              <a:lnSpc>
                <a:spcPct val="115000"/>
              </a:lnSpc>
              <a:buClr>
                <a:srgbClr val="72A376"/>
              </a:buClr>
              <a:buFont typeface="Wingdings 3" panose="05040102010807070707" pitchFamily="18" charset="2"/>
              <a:buNone/>
            </a:pPr>
            <a:r>
              <a:rPr lang="ru-RU" altLang="ru-RU" sz="2400">
                <a:solidFill>
                  <a:srgbClr val="000000"/>
                </a:solidFill>
                <a:cs typeface="Calibri" panose="020F0502020204030204" pitchFamily="34" charset="0"/>
              </a:rPr>
              <a:t>один, единица – </a:t>
            </a:r>
            <a:r>
              <a:rPr lang="en-US" altLang="ru-RU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ru-RU" altLang="ru-RU" sz="2400">
                <a:solidFill>
                  <a:srgbClr val="000000"/>
                </a:solidFill>
                <a:cs typeface="Calibri" panose="020F0502020204030204" pitchFamily="34" charset="0"/>
              </a:rPr>
              <a:t>2 от </a:t>
            </a:r>
            <a:r>
              <a:rPr lang="en-US" altLang="ru-RU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</a:t>
            </a:r>
            <a:r>
              <a:rPr lang="ru-RU" altLang="ru-RU" sz="240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ru-RU" sz="2400">
                <a:solidFill>
                  <a:srgbClr val="000000"/>
                </a:solidFill>
                <a:cs typeface="Calibri" panose="020F0502020204030204" pitchFamily="34" charset="0"/>
              </a:rPr>
              <a:t>(</a:t>
            </a:r>
            <a:r>
              <a:rPr lang="ru-RU" altLang="ru-RU" sz="2400">
                <a:solidFill>
                  <a:srgbClr val="000000"/>
                </a:solidFill>
                <a:cs typeface="Calibri" panose="020F0502020204030204" pitchFamily="34" charset="0"/>
              </a:rPr>
              <a:t>побеждать</a:t>
            </a:r>
            <a:r>
              <a:rPr lang="en-US" altLang="ru-RU" sz="2400">
                <a:solidFill>
                  <a:srgbClr val="000000"/>
                </a:solidFill>
                <a:cs typeface="Calibri" panose="020F0502020204030204" pitchFamily="34" charset="0"/>
              </a:rPr>
              <a:t>)</a:t>
            </a:r>
            <a:endParaRPr lang="ru-RU" altLang="ru-RU" sz="240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ctr">
              <a:buFont typeface="Wingdings 3" panose="05040102010807070707" pitchFamily="18" charset="2"/>
              <a:buNone/>
            </a:pPr>
            <a:r>
              <a:rPr lang="en-US" altLang="ru-RU" b="1">
                <a:solidFill>
                  <a:srgbClr val="669900"/>
                </a:solidFill>
                <a:latin typeface="Calibri" panose="020F0502020204030204" pitchFamily="34" charset="0"/>
              </a:rPr>
              <a:t>U R </a:t>
            </a:r>
            <a:r>
              <a:rPr lang="ru-RU" altLang="ru-RU" b="1">
                <a:solidFill>
                  <a:srgbClr val="669900"/>
                </a:solidFill>
              </a:rPr>
              <a:t>№</a:t>
            </a:r>
            <a:r>
              <a:rPr lang="en-US" altLang="ru-RU" b="1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ru-RU" altLang="ru-RU" b="1">
                <a:solidFill>
                  <a:srgbClr val="CF6868"/>
                </a:solidFill>
              </a:rPr>
              <a:t>1</a:t>
            </a:r>
            <a:r>
              <a:rPr lang="en-US" altLang="ru-RU" b="1">
                <a:solidFill>
                  <a:srgbClr val="CF6868"/>
                </a:solidFill>
                <a:latin typeface="Calibri" panose="020F0502020204030204" pitchFamily="34" charset="0"/>
              </a:rPr>
              <a:t> </a:t>
            </a:r>
            <a:r>
              <a:rPr lang="en-US" altLang="ru-RU" b="1">
                <a:solidFill>
                  <a:srgbClr val="669900"/>
                </a:solidFill>
                <a:latin typeface="Calibri" panose="020F0502020204030204" pitchFamily="34" charset="0"/>
              </a:rPr>
              <a:t>because U </a:t>
            </a:r>
            <a:r>
              <a:rPr lang="ru-RU" altLang="ru-RU" b="1">
                <a:solidFill>
                  <a:srgbClr val="CF6868"/>
                </a:solidFill>
              </a:rPr>
              <a:t>1</a:t>
            </a:r>
            <a:r>
              <a:rPr lang="en-US" altLang="ru-RU" b="1">
                <a:solidFill>
                  <a:srgbClr val="CF6868"/>
                </a:solidFill>
                <a:latin typeface="Calibri" panose="020F0502020204030204" pitchFamily="34" charset="0"/>
              </a:rPr>
              <a:t> </a:t>
            </a:r>
            <a:r>
              <a:rPr lang="en-US" altLang="ru-RU" b="1">
                <a:solidFill>
                  <a:srgbClr val="669900"/>
                </a:solidFill>
                <a:latin typeface="Calibri" panose="020F0502020204030204" pitchFamily="34" charset="0"/>
              </a:rPr>
              <a:t>the competition.</a:t>
            </a:r>
            <a:endParaRPr lang="ru-RU" altLang="ru-RU" b="1">
              <a:solidFill>
                <a:srgbClr val="669900"/>
              </a:solidFill>
            </a:endParaRPr>
          </a:p>
        </p:txBody>
      </p:sp>
      <p:pic>
        <p:nvPicPr>
          <p:cNvPr id="4096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3197225"/>
            <a:ext cx="331152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2060575"/>
            <a:ext cx="69627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76238"/>
            <a:ext cx="9875838" cy="33337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/>
              <a:t>Glossary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543636"/>
              </p:ext>
            </p:extLst>
          </p:nvPr>
        </p:nvGraphicFramePr>
        <p:xfrm>
          <a:off x="527050" y="963613"/>
          <a:ext cx="10307638" cy="53038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8821">
                  <a:extLst>
                    <a:ext uri="{9D8B030D-6E8A-4147-A177-3AD203B41FA5}">
                      <a16:colId xmlns:a16="http://schemas.microsoft.com/office/drawing/2014/main" val="3898084054"/>
                    </a:ext>
                  </a:extLst>
                </a:gridCol>
                <a:gridCol w="4968817">
                  <a:extLst>
                    <a:ext uri="{9D8B030D-6E8A-4147-A177-3AD203B41FA5}">
                      <a16:colId xmlns:a16="http://schemas.microsoft.com/office/drawing/2014/main" val="3683154201"/>
                    </a:ext>
                  </a:extLst>
                </a:gridCol>
              </a:tblGrid>
              <a:tr h="5303837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alien ['</a:t>
                      </a:r>
                      <a:r>
                        <a:rPr lang="en-US" sz="1800" baseline="0" dirty="0" err="1"/>
                        <a:t>eɪlɪən</a:t>
                      </a:r>
                      <a:r>
                        <a:rPr lang="en-US" sz="1800" baseline="0" dirty="0"/>
                        <a:t>] – </a:t>
                      </a:r>
                      <a:r>
                        <a:rPr lang="ru-RU" sz="1800" baseline="0" dirty="0"/>
                        <a:t>инопланетянин </a:t>
                      </a:r>
                    </a:p>
                    <a:p>
                      <a:r>
                        <a:rPr lang="en-US" sz="1800" baseline="0" dirty="0"/>
                        <a:t>almost ['</a:t>
                      </a:r>
                      <a:r>
                        <a:rPr lang="en-US" sz="1800" baseline="0" dirty="0" err="1"/>
                        <a:t>ɔːlməust</a:t>
                      </a:r>
                      <a:r>
                        <a:rPr lang="en-US" sz="1800" baseline="0" dirty="0"/>
                        <a:t>] certainly ['</a:t>
                      </a:r>
                      <a:r>
                        <a:rPr lang="en-US" sz="1800" baseline="0" dirty="0" err="1"/>
                        <a:t>sɜːt</a:t>
                      </a:r>
                      <a:r>
                        <a:rPr lang="en-US" sz="1800" baseline="0" dirty="0"/>
                        <a:t>(ə)</a:t>
                      </a:r>
                      <a:r>
                        <a:rPr lang="en-US" sz="1800" baseline="0" dirty="0" err="1"/>
                        <a:t>nlɪ</a:t>
                      </a:r>
                      <a:r>
                        <a:rPr lang="en-US" sz="1800" baseline="0" dirty="0"/>
                        <a:t>] – </a:t>
                      </a:r>
                      <a:r>
                        <a:rPr lang="ru-RU" sz="1800" baseline="0" dirty="0"/>
                        <a:t>с большой вероятностью</a:t>
                      </a:r>
                      <a:endParaRPr lang="en-US" sz="1800" baseline="0" dirty="0"/>
                    </a:p>
                    <a:p>
                      <a:endParaRPr lang="ru-RU" sz="1800" baseline="0" dirty="0"/>
                    </a:p>
                    <a:p>
                      <a:r>
                        <a:rPr lang="en-US" sz="1800" baseline="0" dirty="0"/>
                        <a:t>ape [</a:t>
                      </a:r>
                      <a:r>
                        <a:rPr lang="en-US" sz="1800" baseline="0" dirty="0" err="1"/>
                        <a:t>eɪp</a:t>
                      </a:r>
                      <a:r>
                        <a:rPr lang="en-US" sz="1800" baseline="0" dirty="0"/>
                        <a:t>] – </a:t>
                      </a:r>
                      <a:r>
                        <a:rPr lang="ru-RU" sz="1800" baseline="0" dirty="0"/>
                        <a:t>человекоподобная обезьяна</a:t>
                      </a:r>
                      <a:endParaRPr lang="en-US" sz="1800" baseline="0" dirty="0"/>
                    </a:p>
                    <a:p>
                      <a:r>
                        <a:rPr lang="en-US" sz="1800" baseline="0" dirty="0"/>
                        <a:t>appearance [</a:t>
                      </a:r>
                      <a:r>
                        <a:rPr lang="en-US" sz="1800" baseline="0" dirty="0" err="1"/>
                        <a:t>ə'pɪər</a:t>
                      </a:r>
                      <a:r>
                        <a:rPr lang="en-US" sz="1800" baseline="0" dirty="0"/>
                        <a:t>(ə)n(t)s] – </a:t>
                      </a:r>
                      <a:r>
                        <a:rPr lang="ru-RU" sz="1800" baseline="0" dirty="0"/>
                        <a:t>внешность</a:t>
                      </a:r>
                    </a:p>
                    <a:p>
                      <a:r>
                        <a:rPr lang="en-US" sz="1800" baseline="0" dirty="0"/>
                        <a:t>area ['</a:t>
                      </a:r>
                      <a:r>
                        <a:rPr lang="en-US" sz="1800" baseline="0" dirty="0" err="1"/>
                        <a:t>eərɪə</a:t>
                      </a:r>
                      <a:r>
                        <a:rPr lang="en-US" sz="1800" baseline="0" dirty="0"/>
                        <a:t>] of land – </a:t>
                      </a:r>
                      <a:r>
                        <a:rPr lang="ru-RU" sz="1800" baseline="0" dirty="0"/>
                        <a:t>площадь земли</a:t>
                      </a:r>
                    </a:p>
                    <a:p>
                      <a:r>
                        <a:rPr lang="en-US" sz="1800" baseline="0" dirty="0"/>
                        <a:t>beyond [</a:t>
                      </a:r>
                      <a:r>
                        <a:rPr lang="en-US" sz="1800" baseline="0" dirty="0" err="1"/>
                        <a:t>bɪ'jɔnd</a:t>
                      </a:r>
                      <a:r>
                        <a:rPr lang="en-US" sz="1800" baseline="0" dirty="0"/>
                        <a:t>] – </a:t>
                      </a:r>
                      <a:r>
                        <a:rPr lang="ru-RU" sz="1800" baseline="0" dirty="0"/>
                        <a:t>выше, за пределами</a:t>
                      </a:r>
                    </a:p>
                    <a:p>
                      <a:r>
                        <a:rPr lang="en-US" sz="1800" baseline="0" dirty="0"/>
                        <a:t>blow up – </a:t>
                      </a:r>
                      <a:r>
                        <a:rPr lang="ru-RU" sz="1800" baseline="0" dirty="0"/>
                        <a:t>увеличить (фото)</a:t>
                      </a:r>
                    </a:p>
                    <a:p>
                      <a:r>
                        <a:rPr lang="en-US" sz="1800" baseline="0" dirty="0"/>
                        <a:t>century ['</a:t>
                      </a:r>
                      <a:r>
                        <a:rPr lang="en-US" sz="1800" baseline="0" dirty="0" err="1"/>
                        <a:t>senʧ</a:t>
                      </a:r>
                      <a:r>
                        <a:rPr lang="en-US" sz="1800" baseline="0" dirty="0"/>
                        <a:t>(ə)</a:t>
                      </a:r>
                      <a:r>
                        <a:rPr lang="en-US" sz="1800" baseline="0" dirty="0" err="1"/>
                        <a:t>rɪ</a:t>
                      </a:r>
                      <a:r>
                        <a:rPr lang="en-US" sz="1800" baseline="0" dirty="0"/>
                        <a:t>] – </a:t>
                      </a:r>
                      <a:r>
                        <a:rPr lang="ru-RU" sz="1800" baseline="0" dirty="0"/>
                        <a:t>век</a:t>
                      </a:r>
                    </a:p>
                    <a:p>
                      <a:r>
                        <a:rPr lang="en-US" sz="1800" baseline="0" dirty="0"/>
                        <a:t>creature ['</a:t>
                      </a:r>
                      <a:r>
                        <a:rPr lang="en-US" sz="1800" baseline="0" dirty="0" err="1"/>
                        <a:t>kriːʧə</a:t>
                      </a:r>
                      <a:r>
                        <a:rPr lang="en-US" sz="1800" baseline="0" dirty="0"/>
                        <a:t>] – </a:t>
                      </a:r>
                      <a:r>
                        <a:rPr lang="ru-RU" sz="1800" baseline="0" dirty="0"/>
                        <a:t>творение, существо</a:t>
                      </a:r>
                    </a:p>
                    <a:p>
                      <a:r>
                        <a:rPr lang="en-US" sz="1800" baseline="0" dirty="0"/>
                        <a:t>crevice ['</a:t>
                      </a:r>
                      <a:r>
                        <a:rPr lang="en-US" sz="1800" baseline="0" dirty="0" err="1"/>
                        <a:t>krevɪs</a:t>
                      </a:r>
                      <a:r>
                        <a:rPr lang="en-US" sz="1800" baseline="0" dirty="0"/>
                        <a:t>] – </a:t>
                      </a:r>
                      <a:r>
                        <a:rPr lang="ru-RU" sz="1800" baseline="0" dirty="0"/>
                        <a:t>расщелина</a:t>
                      </a:r>
                    </a:p>
                    <a:p>
                      <a:r>
                        <a:rPr lang="en-US" sz="1800" baseline="0" dirty="0"/>
                        <a:t>devoid of – </a:t>
                      </a:r>
                      <a:r>
                        <a:rPr lang="ru-RU" sz="1800" baseline="0" dirty="0"/>
                        <a:t>лишенный чего-либо</a:t>
                      </a:r>
                    </a:p>
                    <a:p>
                      <a:r>
                        <a:rPr lang="en-US" sz="1800" baseline="0" dirty="0"/>
                        <a:t>disappoint [ˌ</a:t>
                      </a:r>
                      <a:r>
                        <a:rPr lang="en-US" sz="1800" baseline="0" dirty="0" err="1"/>
                        <a:t>dɪsə'pɔɪnt</a:t>
                      </a:r>
                      <a:r>
                        <a:rPr lang="en-US" sz="1800" baseline="0" dirty="0"/>
                        <a:t>] – </a:t>
                      </a:r>
                      <a:r>
                        <a:rPr lang="ru-RU" sz="1800" baseline="0" dirty="0"/>
                        <a:t>разочаровывать</a:t>
                      </a:r>
                    </a:p>
                    <a:p>
                      <a:r>
                        <a:rPr lang="en-US" sz="1800" baseline="0" dirty="0"/>
                        <a:t>divide [</a:t>
                      </a:r>
                      <a:r>
                        <a:rPr lang="en-US" sz="1800" baseline="0" dirty="0" err="1"/>
                        <a:t>dɪ'vaɪd</a:t>
                      </a:r>
                      <a:r>
                        <a:rPr lang="en-US" sz="1800" baseline="0" dirty="0"/>
                        <a:t>] – </a:t>
                      </a:r>
                      <a:r>
                        <a:rPr lang="ru-RU" sz="1800" baseline="0" dirty="0"/>
                        <a:t>разделять</a:t>
                      </a:r>
                    </a:p>
                    <a:p>
                      <a:r>
                        <a:rPr lang="en-US" sz="1800" baseline="0" dirty="0"/>
                        <a:t>drab – </a:t>
                      </a:r>
                      <a:r>
                        <a:rPr lang="ru-RU" sz="1800" baseline="0" dirty="0"/>
                        <a:t>единообразный, унылый</a:t>
                      </a:r>
                    </a:p>
                    <a:p>
                      <a:r>
                        <a:rPr lang="en-US" sz="1800" baseline="0" dirty="0"/>
                        <a:t>encounter [</a:t>
                      </a:r>
                      <a:r>
                        <a:rPr lang="en-US" sz="1800" baseline="0" dirty="0" err="1"/>
                        <a:t>ɪn'kauntə</a:t>
                      </a:r>
                      <a:r>
                        <a:rPr lang="en-US" sz="1800" baseline="0" dirty="0"/>
                        <a:t>] – </a:t>
                      </a:r>
                      <a:r>
                        <a:rPr lang="ru-RU" sz="1800" baseline="0" dirty="0"/>
                        <a:t>непредвиденная встреча</a:t>
                      </a:r>
                    </a:p>
                    <a:p>
                      <a:r>
                        <a:rPr lang="en-US" sz="1800" baseline="0" dirty="0"/>
                        <a:t>extract ['</a:t>
                      </a:r>
                      <a:r>
                        <a:rPr lang="en-US" sz="1800" baseline="0" dirty="0" err="1"/>
                        <a:t>ekstrækt</a:t>
                      </a:r>
                      <a:r>
                        <a:rPr lang="en-US" sz="1800" baseline="0" dirty="0"/>
                        <a:t>] – </a:t>
                      </a:r>
                      <a:r>
                        <a:rPr lang="ru-RU" sz="1800" baseline="0" dirty="0"/>
                        <a:t>отрывок</a:t>
                      </a:r>
                    </a:p>
                    <a:p>
                      <a:r>
                        <a:rPr lang="en-US" sz="1800" baseline="0" dirty="0"/>
                        <a:t>fire imagination – </a:t>
                      </a:r>
                      <a:r>
                        <a:rPr lang="ru-RU" sz="1800" baseline="0" dirty="0"/>
                        <a:t>будоражить воображение</a:t>
                      </a:r>
                    </a:p>
                  </a:txBody>
                  <a:tcPr marL="91438" marR="91438" marT="45723" marB="45723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gaze [</a:t>
                      </a:r>
                      <a:r>
                        <a:rPr lang="en-US" sz="1800" dirty="0" err="1"/>
                        <a:t>geɪz</a:t>
                      </a:r>
                      <a:r>
                        <a:rPr lang="en-US" sz="1800" dirty="0"/>
                        <a:t>] – </a:t>
                      </a:r>
                      <a:r>
                        <a:rPr lang="ru-RU" sz="1800" dirty="0"/>
                        <a:t>пристально вглядываться</a:t>
                      </a:r>
                    </a:p>
                    <a:p>
                      <a:r>
                        <a:rPr lang="en-US" sz="1800" dirty="0" err="1"/>
                        <a:t>harbour</a:t>
                      </a:r>
                      <a:r>
                        <a:rPr lang="en-US" sz="1800" dirty="0"/>
                        <a:t> ['</a:t>
                      </a:r>
                      <a:r>
                        <a:rPr lang="en-US" sz="1800" dirty="0" err="1"/>
                        <a:t>hɑːbə</a:t>
                      </a:r>
                      <a:r>
                        <a:rPr lang="en-US" sz="1800" dirty="0"/>
                        <a:t>] – </a:t>
                      </a:r>
                      <a:r>
                        <a:rPr lang="ru-RU" sz="1800" dirty="0"/>
                        <a:t>дать приют, убежище</a:t>
                      </a:r>
                    </a:p>
                    <a:p>
                      <a:r>
                        <a:rPr lang="en-US" sz="1800" dirty="0"/>
                        <a:t>huge [</a:t>
                      </a:r>
                      <a:r>
                        <a:rPr lang="en-US" sz="1800" dirty="0" err="1"/>
                        <a:t>hjuːʤ</a:t>
                      </a:r>
                      <a:r>
                        <a:rPr lang="en-US" sz="1800" dirty="0"/>
                        <a:t>] – </a:t>
                      </a:r>
                      <a:r>
                        <a:rPr lang="ru-RU" sz="1800" dirty="0"/>
                        <a:t>огромный</a:t>
                      </a:r>
                    </a:p>
                    <a:p>
                      <a:r>
                        <a:rPr lang="en-US" sz="1800" dirty="0"/>
                        <a:t>initially [</a:t>
                      </a:r>
                      <a:r>
                        <a:rPr lang="en-US" sz="1800" dirty="0" err="1"/>
                        <a:t>ɪ'nɪʃ</a:t>
                      </a:r>
                      <a:r>
                        <a:rPr lang="en-US" sz="1800" dirty="0"/>
                        <a:t>(ə)</a:t>
                      </a:r>
                      <a:r>
                        <a:rPr lang="en-US" sz="1800" dirty="0" err="1"/>
                        <a:t>lɪ</a:t>
                      </a:r>
                      <a:r>
                        <a:rPr lang="en-US" sz="1800" dirty="0"/>
                        <a:t>] – </a:t>
                      </a:r>
                      <a:r>
                        <a:rPr lang="ru-RU" sz="1800" dirty="0"/>
                        <a:t>в самом начале</a:t>
                      </a:r>
                    </a:p>
                    <a:p>
                      <a:r>
                        <a:rPr lang="en-US" sz="1800" dirty="0"/>
                        <a:t>issue ['</a:t>
                      </a:r>
                      <a:r>
                        <a:rPr lang="en-US" sz="1800" dirty="0" err="1"/>
                        <a:t>ɪʃu</a:t>
                      </a:r>
                      <a:r>
                        <a:rPr lang="en-US" sz="1800" dirty="0"/>
                        <a:t>ː] – </a:t>
                      </a:r>
                      <a:r>
                        <a:rPr lang="ru-RU" sz="1800" dirty="0"/>
                        <a:t>спорный вопрос</a:t>
                      </a:r>
                    </a:p>
                    <a:p>
                      <a:r>
                        <a:rPr lang="en-US" sz="1800" dirty="0"/>
                        <a:t>Martian ['</a:t>
                      </a:r>
                      <a:r>
                        <a:rPr lang="en-US" sz="1800" dirty="0" err="1"/>
                        <a:t>mɑːʃ</a:t>
                      </a:r>
                      <a:r>
                        <a:rPr lang="en-US" sz="1800" dirty="0"/>
                        <a:t>(ə)n] – </a:t>
                      </a:r>
                      <a:r>
                        <a:rPr lang="ru-RU" sz="1800" dirty="0"/>
                        <a:t>марсианин</a:t>
                      </a:r>
                    </a:p>
                    <a:p>
                      <a:r>
                        <a:rPr lang="en-US" sz="1800" dirty="0" err="1"/>
                        <a:t>neighbour</a:t>
                      </a:r>
                      <a:r>
                        <a:rPr lang="en-US" sz="1800" dirty="0"/>
                        <a:t> ['</a:t>
                      </a:r>
                      <a:r>
                        <a:rPr lang="en-US" sz="1800" dirty="0" err="1"/>
                        <a:t>neɪbə</a:t>
                      </a:r>
                      <a:r>
                        <a:rPr lang="en-US" sz="1800" dirty="0"/>
                        <a:t>] – </a:t>
                      </a:r>
                      <a:r>
                        <a:rPr lang="ru-RU" sz="1800" dirty="0"/>
                        <a:t>сосед</a:t>
                      </a:r>
                    </a:p>
                    <a:p>
                      <a:r>
                        <a:rPr lang="en-US" sz="1800" dirty="0"/>
                        <a:t>pinprick – </a:t>
                      </a:r>
                      <a:r>
                        <a:rPr lang="ru-RU" sz="1800" dirty="0"/>
                        <a:t>булавочный укол</a:t>
                      </a:r>
                    </a:p>
                    <a:p>
                      <a:r>
                        <a:rPr lang="en-US" sz="1800" dirty="0"/>
                        <a:t>probe – </a:t>
                      </a:r>
                      <a:r>
                        <a:rPr lang="ru-RU" sz="1800" dirty="0"/>
                        <a:t>зонд</a:t>
                      </a:r>
                    </a:p>
                    <a:p>
                      <a:r>
                        <a:rPr lang="en-US" sz="1800" dirty="0"/>
                        <a:t>proof – </a:t>
                      </a:r>
                      <a:r>
                        <a:rPr lang="ru-RU" sz="1800" dirty="0"/>
                        <a:t>доказательство</a:t>
                      </a:r>
                    </a:p>
                    <a:p>
                      <a:r>
                        <a:rPr lang="en-US" sz="1800" dirty="0"/>
                        <a:t>provide [</a:t>
                      </a:r>
                      <a:r>
                        <a:rPr lang="en-US" sz="1800" dirty="0" err="1"/>
                        <a:t>prə'vaɪd</a:t>
                      </a:r>
                      <a:r>
                        <a:rPr lang="en-US" sz="1800" dirty="0"/>
                        <a:t>] evidence ['</a:t>
                      </a:r>
                      <a:r>
                        <a:rPr lang="en-US" sz="1800" dirty="0" err="1"/>
                        <a:t>evɪd</a:t>
                      </a:r>
                      <a:r>
                        <a:rPr lang="en-US" sz="1800" dirty="0"/>
                        <a:t>(ə)n(t)s] – </a:t>
                      </a:r>
                      <a:r>
                        <a:rPr lang="ru-RU" sz="1800" dirty="0"/>
                        <a:t>предоставлять свидетельство</a:t>
                      </a:r>
                      <a:endParaRPr lang="en-US" sz="1800" dirty="0"/>
                    </a:p>
                    <a:p>
                      <a:endParaRPr lang="ru-RU" sz="1800" dirty="0"/>
                    </a:p>
                    <a:p>
                      <a:r>
                        <a:rPr lang="en-US" sz="1800" dirty="0"/>
                        <a:t>scan – </a:t>
                      </a:r>
                      <a:r>
                        <a:rPr lang="ru-RU" sz="1800" dirty="0"/>
                        <a:t>просматривать</a:t>
                      </a:r>
                    </a:p>
                    <a:p>
                      <a:r>
                        <a:rPr lang="en-US" sz="1800" dirty="0"/>
                        <a:t>side – </a:t>
                      </a:r>
                      <a:r>
                        <a:rPr lang="ru-RU" sz="1800" dirty="0"/>
                        <a:t>сторона, бок</a:t>
                      </a:r>
                    </a:p>
                    <a:p>
                      <a:r>
                        <a:rPr lang="en-US" sz="1800" dirty="0"/>
                        <a:t>signs [</a:t>
                      </a:r>
                      <a:r>
                        <a:rPr lang="en-US" sz="1800" dirty="0" err="1"/>
                        <a:t>saɪnz</a:t>
                      </a:r>
                      <a:r>
                        <a:rPr lang="en-US" sz="1800" dirty="0"/>
                        <a:t>] of life – </a:t>
                      </a:r>
                      <a:r>
                        <a:rPr lang="ru-RU" sz="1800" dirty="0"/>
                        <a:t>признаки жизни</a:t>
                      </a:r>
                    </a:p>
                    <a:p>
                      <a:r>
                        <a:rPr lang="en-US" sz="1800" dirty="0"/>
                        <a:t>spot – </a:t>
                      </a:r>
                      <a:r>
                        <a:rPr lang="ru-RU" sz="1800" dirty="0"/>
                        <a:t>обнаружить</a:t>
                      </a:r>
                    </a:p>
                    <a:p>
                      <a:r>
                        <a:rPr lang="en-US" sz="1800" dirty="0"/>
                        <a:t>surface ['</a:t>
                      </a:r>
                      <a:r>
                        <a:rPr lang="en-US" sz="1800" dirty="0" err="1"/>
                        <a:t>sɜːfɪs</a:t>
                      </a:r>
                      <a:r>
                        <a:rPr lang="en-US" sz="1800" dirty="0"/>
                        <a:t>] – </a:t>
                      </a:r>
                      <a:r>
                        <a:rPr lang="ru-RU" sz="1800" dirty="0"/>
                        <a:t>поверхность</a:t>
                      </a:r>
                    </a:p>
                    <a:p>
                      <a:r>
                        <a:rPr lang="en-US" sz="1800" dirty="0"/>
                        <a:t>yearn [</a:t>
                      </a:r>
                      <a:r>
                        <a:rPr lang="en-US" sz="1800" dirty="0" err="1"/>
                        <a:t>jɜːn</a:t>
                      </a:r>
                      <a:r>
                        <a:rPr lang="en-US" sz="1800" dirty="0"/>
                        <a:t>] for – </a:t>
                      </a:r>
                      <a:r>
                        <a:rPr lang="ru-RU" sz="1800" dirty="0"/>
                        <a:t>истосковаться по</a:t>
                      </a:r>
                    </a:p>
                  </a:txBody>
                  <a:tcPr marL="91438" marR="91438" marT="45723" marB="45723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33084"/>
                  </a:ext>
                </a:extLst>
              </a:tr>
            </a:tbl>
          </a:graphicData>
        </a:graphic>
      </p:graphicFrame>
      <p:pic>
        <p:nvPicPr>
          <p:cNvPr id="1639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838" y="376238"/>
            <a:ext cx="896937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1285875"/>
            <a:ext cx="4762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057275"/>
            <a:ext cx="47434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534988"/>
            <a:ext cx="11182350" cy="5918200"/>
          </a:xfrm>
        </p:spPr>
        <p:txBody>
          <a:bodyPr rtlCol="0">
            <a:normAutofit fontScale="92500" lnSpcReduction="10000"/>
          </a:bodyPr>
          <a:lstStyle/>
          <a:p>
            <a:pPr marL="45720" indent="0" eaLnBrk="0" hangingPunct="0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ru-RU" sz="2800" b="1" dirty="0">
                <a:solidFill>
                  <a:schemeClr val="tx2"/>
                </a:solidFill>
              </a:rPr>
              <a:t>ПРЕДТЕКСТОВЫЙ ЭТАП</a:t>
            </a:r>
            <a:endParaRPr lang="ru-RU" sz="2800" dirty="0">
              <a:solidFill>
                <a:schemeClr val="tx2"/>
              </a:solidFill>
            </a:endParaRPr>
          </a:p>
          <a:p>
            <a:pPr marL="45720" indent="0" eaLnBrk="0" hangingPunct="0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ru-RU" sz="2800" i="1" dirty="0">
                <a:solidFill>
                  <a:schemeClr val="tx2"/>
                </a:solidFill>
              </a:rPr>
              <a:t>Упражнения на узнавание слова по формальному признаку:</a:t>
            </a:r>
            <a:endParaRPr lang="ru-RU" sz="2800" dirty="0">
              <a:solidFill>
                <a:schemeClr val="tx2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ru-RU" sz="2800" dirty="0">
                <a:solidFill>
                  <a:schemeClr val="tx2"/>
                </a:solidFill>
              </a:rPr>
              <a:t>1. Определите по формальным признакам, какой частью речи являются выделенные слова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GB" sz="2800" b="1" dirty="0">
                <a:solidFill>
                  <a:schemeClr val="tx2"/>
                </a:solidFill>
              </a:rPr>
              <a:t>Reading for detail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:</a:t>
            </a: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ru-RU" sz="2800" dirty="0">
              <a:solidFill>
                <a:schemeClr val="tx2"/>
              </a:solidFill>
            </a:endParaRPr>
          </a:p>
          <a:p>
            <a:pPr indent="-182880" eaLnBrk="0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There are few </a:t>
            </a:r>
            <a:r>
              <a:rPr lang="en-US" sz="2800" b="1" dirty="0">
                <a:solidFill>
                  <a:schemeClr val="tx2"/>
                </a:solidFill>
              </a:rPr>
              <a:t>places</a:t>
            </a:r>
            <a:r>
              <a:rPr lang="en-US" sz="2800" dirty="0">
                <a:solidFill>
                  <a:schemeClr val="tx2"/>
                </a:solidFill>
              </a:rPr>
              <a:t> left on Earth …</a:t>
            </a:r>
            <a:endParaRPr lang="ru-RU" sz="2800" dirty="0">
              <a:solidFill>
                <a:schemeClr val="tx2"/>
              </a:solidFill>
            </a:endParaRPr>
          </a:p>
          <a:p>
            <a:pPr indent="-182880" eaLnBrk="0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… any scientists have long believed could </a:t>
            </a:r>
            <a:r>
              <a:rPr lang="en-US" sz="2800" b="1" dirty="0" err="1">
                <a:solidFill>
                  <a:schemeClr val="tx2"/>
                </a:solidFill>
              </a:rPr>
              <a:t>harbour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alien life.</a:t>
            </a:r>
            <a:endParaRPr lang="ru-RU" sz="2800" dirty="0">
              <a:solidFill>
                <a:schemeClr val="tx2"/>
              </a:solidFill>
            </a:endParaRPr>
          </a:p>
          <a:p>
            <a:pPr indent="-182880" eaLnBrk="0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… we will find environments that are far more </a:t>
            </a:r>
            <a:r>
              <a:rPr lang="en-US" sz="2800" b="1" dirty="0">
                <a:solidFill>
                  <a:schemeClr val="tx2"/>
                </a:solidFill>
              </a:rPr>
              <a:t>extreme</a:t>
            </a:r>
            <a:r>
              <a:rPr lang="en-US" sz="2800" dirty="0">
                <a:solidFill>
                  <a:schemeClr val="tx2"/>
                </a:solidFill>
              </a:rPr>
              <a:t> than any on Earth.</a:t>
            </a:r>
            <a:endParaRPr lang="ru-RU" sz="2800" dirty="0">
              <a:solidFill>
                <a:schemeClr val="tx2"/>
              </a:solidFill>
            </a:endParaRPr>
          </a:p>
          <a:p>
            <a:pPr indent="-182880" eaLnBrk="0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Now </a:t>
            </a:r>
            <a:r>
              <a:rPr lang="en-US" sz="2800" b="1" dirty="0">
                <a:solidFill>
                  <a:schemeClr val="tx2"/>
                </a:solidFill>
              </a:rPr>
              <a:t>finally</a:t>
            </a:r>
            <a:r>
              <a:rPr lang="en-US" sz="2800" dirty="0">
                <a:solidFill>
                  <a:schemeClr val="tx2"/>
                </a:solidFill>
              </a:rPr>
              <a:t> this picture provides evidence that …</a:t>
            </a:r>
            <a:endParaRPr lang="ru-RU" sz="2800" dirty="0">
              <a:solidFill>
                <a:schemeClr val="tx2"/>
              </a:solidFill>
            </a:endParaRPr>
          </a:p>
          <a:p>
            <a:pPr indent="-182880" eaLnBrk="0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The </a:t>
            </a:r>
            <a:r>
              <a:rPr lang="en-US" sz="2800" b="1" dirty="0">
                <a:solidFill>
                  <a:schemeClr val="tx2"/>
                </a:solidFill>
              </a:rPr>
              <a:t>endless</a:t>
            </a:r>
            <a:r>
              <a:rPr lang="en-US" sz="2800" dirty="0">
                <a:solidFill>
                  <a:schemeClr val="tx2"/>
                </a:solidFill>
              </a:rPr>
              <a:t> possibilities of space have become a subject for science-fiction writers …</a:t>
            </a:r>
            <a:endParaRPr lang="ru-RU" sz="2800" dirty="0">
              <a:solidFill>
                <a:schemeClr val="tx2"/>
              </a:solidFill>
            </a:endParaRPr>
          </a:p>
          <a:p>
            <a:pPr indent="-182880" eaLnBrk="0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… which appeared as just a pinprick on the </a:t>
            </a:r>
            <a:r>
              <a:rPr lang="en-US" sz="2800" b="1" dirty="0">
                <a:solidFill>
                  <a:schemeClr val="tx2"/>
                </a:solidFill>
              </a:rPr>
              <a:t>original </a:t>
            </a:r>
            <a:r>
              <a:rPr lang="en-US" sz="2800" dirty="0">
                <a:solidFill>
                  <a:schemeClr val="tx2"/>
                </a:solidFill>
              </a:rPr>
              <a:t>photograph.</a:t>
            </a:r>
            <a:endParaRPr lang="ru-RU" sz="2800" dirty="0">
              <a:solidFill>
                <a:schemeClr val="tx2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658938"/>
            <a:ext cx="11182350" cy="4794250"/>
          </a:xfrm>
        </p:spPr>
        <p:txBody>
          <a:bodyPr rtlCol="0">
            <a:normAutofit/>
          </a:bodyPr>
          <a:lstStyle/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en-US" sz="3200" dirty="0">
                <a:solidFill>
                  <a:schemeClr val="tx2"/>
                </a:solidFill>
              </a:rPr>
              <a:t>2</a:t>
            </a:r>
            <a:r>
              <a:rPr lang="ru-RU" sz="3200" dirty="0">
                <a:solidFill>
                  <a:schemeClr val="tx2"/>
                </a:solidFill>
              </a:rPr>
              <a:t>. Найдите синонимы, антонимы в ряду данных слов 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en-US" sz="3200" b="1" dirty="0">
                <a:solidFill>
                  <a:schemeClr val="tx2"/>
                </a:solidFill>
              </a:rPr>
              <a:t>Scanning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:</a:t>
            </a: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ru-RU" sz="3200" dirty="0">
              <a:solidFill>
                <a:schemeClr val="tx2"/>
              </a:solidFill>
            </a:endParaRPr>
          </a:p>
          <a:p>
            <a:pPr indent="-182880" eaLnBrk="0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opportunities – interesting - photograph – shared – subject – possibilities – theme  - divided – picture - intriguing</a:t>
            </a:r>
            <a:endParaRPr lang="ru-RU" sz="3200" dirty="0">
              <a:solidFill>
                <a:schemeClr val="tx2"/>
              </a:solidFill>
            </a:endParaRPr>
          </a:p>
          <a:p>
            <a:pPr indent="-182880" eaLnBrk="0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death – familiar - lose - huge - underneath – show – disappear - life – beyond – appear – hide – tiny – spot - strange</a:t>
            </a:r>
            <a:endParaRPr lang="ru-RU" sz="3200" dirty="0">
              <a:solidFill>
                <a:schemeClr val="tx2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534988"/>
            <a:ext cx="11182350" cy="5918200"/>
          </a:xfrm>
        </p:spPr>
        <p:txBody>
          <a:bodyPr rtlCol="0">
            <a:normAutofit/>
          </a:bodyPr>
          <a:lstStyle/>
          <a:p>
            <a:pPr marL="45720" indent="0" eaLnBrk="0" hangingPunct="0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ru-RU" sz="2800" i="1" dirty="0">
                <a:solidFill>
                  <a:schemeClr val="tx2"/>
                </a:solidFill>
              </a:rPr>
              <a:t>Упражнения на автоматизацию узнавания лексических единиц:</a:t>
            </a:r>
            <a:endParaRPr lang="ru-RU" sz="2800" dirty="0">
              <a:solidFill>
                <a:schemeClr val="tx2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3</a:t>
            </a:r>
            <a:r>
              <a:rPr lang="ru-RU" sz="2800" dirty="0">
                <a:solidFill>
                  <a:schemeClr val="tx2"/>
                </a:solidFill>
              </a:rPr>
              <a:t>. Найдите в ряду слов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 err="1">
                <a:solidFill>
                  <a:schemeClr val="tx2"/>
                </a:solidFill>
              </a:rPr>
              <a:t>Skanning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:</a:t>
            </a: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ru-RU" sz="2800" dirty="0">
              <a:solidFill>
                <a:schemeClr val="tx2"/>
              </a:solidFill>
            </a:endParaRPr>
          </a:p>
          <a:p>
            <a:pPr indent="-182880" eaLnBrk="0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tx2"/>
                </a:solidFill>
              </a:rPr>
              <a:t>прилагательное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  <a:endParaRPr lang="ru-RU" sz="2800" dirty="0">
              <a:solidFill>
                <a:schemeClr val="tx2"/>
              </a:solidFill>
            </a:endParaRPr>
          </a:p>
          <a:p>
            <a:pPr marL="45720" indent="0" eaLnBrk="0" hangingPunct="0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likely – only – already – certainly – finally – really – secretly – initially – many – daily</a:t>
            </a:r>
            <a:endParaRPr lang="ru-RU" sz="2800" dirty="0">
              <a:solidFill>
                <a:schemeClr val="tx2"/>
              </a:solidFill>
            </a:endParaRPr>
          </a:p>
          <a:p>
            <a:pPr indent="-182880" eaLnBrk="0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tx2"/>
                </a:solidFill>
              </a:rPr>
              <a:t>местоимение:</a:t>
            </a:r>
          </a:p>
          <a:p>
            <a:pPr marL="45720" indent="0" eaLnBrk="0" hangingPunct="0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matter – another - reporter – writer – newspaper – encounter – astronomer – explorer</a:t>
            </a:r>
            <a:endParaRPr lang="ru-RU" sz="2800" dirty="0">
              <a:solidFill>
                <a:schemeClr val="tx2"/>
              </a:solidFill>
            </a:endParaRPr>
          </a:p>
          <a:p>
            <a:pPr indent="-182880" eaLnBrk="0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tx2"/>
                </a:solidFill>
              </a:rPr>
              <a:t>числительное:</a:t>
            </a:r>
          </a:p>
          <a:p>
            <a:pPr marL="45720" indent="0" eaLnBrk="0" hangingPunct="0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places – possibilities – centuries – Mars – provides - two-thirds - images</a:t>
            </a:r>
            <a:endParaRPr lang="ru-RU" sz="2800" dirty="0">
              <a:solidFill>
                <a:schemeClr val="tx2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736725"/>
            <a:ext cx="11182350" cy="4716463"/>
          </a:xfrm>
        </p:spPr>
        <p:txBody>
          <a:bodyPr rtlCol="0">
            <a:normAutofit/>
          </a:bodyPr>
          <a:lstStyle/>
          <a:p>
            <a:pPr marL="45720" indent="0" eaLnBrk="0" hangingPunct="0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ru-RU" sz="3200" i="1" dirty="0">
                <a:solidFill>
                  <a:schemeClr val="tx2"/>
                </a:solidFill>
              </a:rPr>
              <a:t>Упражнения на различение грамматических явлений:</a:t>
            </a:r>
            <a:endParaRPr lang="ru-RU" sz="3200" dirty="0">
              <a:solidFill>
                <a:schemeClr val="tx2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en-US" sz="3200" dirty="0">
                <a:solidFill>
                  <a:schemeClr val="tx2"/>
                </a:solidFill>
              </a:rPr>
              <a:t>4</a:t>
            </a:r>
            <a:r>
              <a:rPr lang="ru-RU" sz="3200" dirty="0">
                <a:solidFill>
                  <a:schemeClr val="tx2"/>
                </a:solidFill>
              </a:rPr>
              <a:t>. Выпишите предложения со следующей грамматической формой и объясните её употребление 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en-GB" sz="3200" b="1" dirty="0">
                <a:solidFill>
                  <a:schemeClr val="tx2"/>
                </a:solidFill>
              </a:rPr>
              <a:t>Scanning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:</a:t>
            </a: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ru-RU" sz="3200" dirty="0">
              <a:solidFill>
                <a:schemeClr val="tx2"/>
              </a:solidFill>
            </a:endParaRPr>
          </a:p>
          <a:p>
            <a:pPr indent="-182880" eaLnBrk="0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Present Perfect</a:t>
            </a:r>
            <a:endParaRPr lang="ru-RU" sz="3200" dirty="0">
              <a:solidFill>
                <a:schemeClr val="tx2"/>
              </a:solidFill>
            </a:endParaRPr>
          </a:p>
          <a:p>
            <a:pPr indent="-182880" eaLnBrk="0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Future Simple</a:t>
            </a:r>
            <a:endParaRPr lang="ru-RU" sz="3200" dirty="0">
              <a:solidFill>
                <a:schemeClr val="tx2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ачаль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166</TotalTime>
  <Words>1095</Words>
  <Application>Microsoft Office PowerPoint</Application>
  <PresentationFormat>Широкоэкранный</PresentationFormat>
  <Paragraphs>144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43" baseType="lpstr">
      <vt:lpstr>Arial</vt:lpstr>
      <vt:lpstr>Bookman Old Style</vt:lpstr>
      <vt:lpstr>Calibri</vt:lpstr>
      <vt:lpstr>Cambria</vt:lpstr>
      <vt:lpstr>Corbel</vt:lpstr>
      <vt:lpstr>Courier New</vt:lpstr>
      <vt:lpstr>Gill Sans MT</vt:lpstr>
      <vt:lpstr>Wingdings</vt:lpstr>
      <vt:lpstr>Wingdings 3</vt:lpstr>
      <vt:lpstr>Базис</vt:lpstr>
      <vt:lpstr>1_Тема Office</vt:lpstr>
      <vt:lpstr>1_Начальная</vt:lpstr>
      <vt:lpstr>Is there life  on Mars?</vt:lpstr>
      <vt:lpstr>Викторина на английском языке  «Есть ли жизнь на Марсе?» (Готовимся к ГИА)</vt:lpstr>
      <vt:lpstr>Let’s count your score:</vt:lpstr>
      <vt:lpstr>Glossary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Let’s count your score:</vt:lpstr>
      <vt:lpstr>Презентация PowerPoint</vt:lpstr>
      <vt:lpstr>Омофоны – слова с одинаковым звучанием Акронимы – вид сокращения, при котором используются буквы или цифры в качестве замены целого слова или его части.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Alice Mettyeva</dc:creator>
  <cp:lastModifiedBy>Alice Mettyeva</cp:lastModifiedBy>
  <cp:revision>25</cp:revision>
  <dcterms:created xsi:type="dcterms:W3CDTF">2020-05-19T16:12:54Z</dcterms:created>
  <dcterms:modified xsi:type="dcterms:W3CDTF">2021-05-10T14:47:03Z</dcterms:modified>
</cp:coreProperties>
</file>