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4" r:id="rId2"/>
    <p:sldId id="265" r:id="rId3"/>
    <p:sldId id="266" r:id="rId4"/>
    <p:sldId id="267" r:id="rId5"/>
    <p:sldId id="283" r:id="rId6"/>
    <p:sldId id="285" r:id="rId7"/>
    <p:sldId id="284" r:id="rId8"/>
    <p:sldId id="276" r:id="rId9"/>
    <p:sldId id="277" r:id="rId10"/>
    <p:sldId id="279" r:id="rId11"/>
    <p:sldId id="278" r:id="rId12"/>
    <p:sldId id="281" r:id="rId13"/>
    <p:sldId id="282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88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78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8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9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1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5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6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2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5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77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86A4E-34F9-4D61-8514-3B8B89CAB0B0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BE5C0-000A-4EA1-BC5C-F64F4C4D2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0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1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37626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3F3FCD"/>
                </a:solidFill>
                <a:latin typeface="Monotype Corsiva" panose="03010101010201010101" pitchFamily="66" charset="0"/>
              </a:rPr>
              <a:t>                               </a:t>
            </a:r>
            <a:r>
              <a:rPr lang="ru-RU" sz="2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МБОУ  СОШ  № 4</a:t>
            </a:r>
            <a:r>
              <a:rPr lang="ru-RU" sz="32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"Дифференциация согласных С–Ш"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7544" y="4293096"/>
            <a:ext cx="6408712" cy="1800200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Иванова Галина Михайловна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Учитель – логопед</a:t>
            </a:r>
          </a:p>
          <a:p>
            <a:endParaRPr lang="ru-RU" sz="2400" dirty="0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 algn="l"/>
            <a:r>
              <a:rPr lang="ru-RU" sz="2600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</a:t>
            </a:r>
            <a:r>
              <a:rPr lang="ru-RU" sz="2600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Пыть-Ях</a:t>
            </a:r>
            <a:r>
              <a:rPr lang="ru-RU" sz="2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</a:t>
            </a:r>
            <a:r>
              <a:rPr lang="ru-RU" sz="2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2021 г.</a:t>
            </a:r>
            <a:endParaRPr lang="ru-RU" sz="2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" y="-31267"/>
            <a:ext cx="10945028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https://urok.1sept.ru/articles/672469/img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3"/>
          <a:stretch/>
        </p:blipFill>
        <p:spPr bwMode="auto">
          <a:xfrm>
            <a:off x="10763" y="1242283"/>
            <a:ext cx="6120680" cy="5575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9792" y="274638"/>
            <a:ext cx="6984775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>        </a:t>
            </a:r>
            <a:b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1F3DD1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>                «Четвертый лишний»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814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62273"/>
              </p:ext>
            </p:extLst>
          </p:nvPr>
        </p:nvGraphicFramePr>
        <p:xfrm>
          <a:off x="395536" y="1834803"/>
          <a:ext cx="2592288" cy="3828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2749"/>
                <a:gridCol w="1399539"/>
              </a:tblGrid>
              <a:tr h="612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са-ша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сы</a:t>
                      </a: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-ши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40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ли </a:t>
                      </a: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 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джин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40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ка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камы</a:t>
                      </a: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40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ко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воло</a:t>
                      </a: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40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су …</a:t>
                      </a:r>
                      <a:endParaRPr lang="ru-RU" sz="2000" b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малы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40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гру …</a:t>
                      </a:r>
                      <a:endParaRPr lang="ru-RU" sz="2000" b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шала …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13943"/>
              </p:ext>
            </p:extLst>
          </p:nvPr>
        </p:nvGraphicFramePr>
        <p:xfrm>
          <a:off x="3059832" y="1805459"/>
          <a:ext cx="2736304" cy="37598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0779"/>
                <a:gridCol w="1415525"/>
              </a:tblGrid>
              <a:tr h="589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са-ша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сы</a:t>
                      </a:r>
                      <a:r>
                        <a:rPr lang="ru-RU" sz="2800" dirty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-ши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39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лиса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джинсы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589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каша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камыши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589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коса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волосы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589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суша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малыши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589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груша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70C0"/>
                          </a:solidFill>
                          <a:effectLst/>
                          <a:latin typeface="Monotype Corsiva" panose="03010101010201010101" pitchFamily="66" charset="0"/>
                        </a:rPr>
                        <a:t>шалаши</a:t>
                      </a:r>
                      <a:endParaRPr lang="ru-RU" sz="2000" b="0" dirty="0">
                        <a:solidFill>
                          <a:srgbClr val="0070C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0728"/>
            <a:ext cx="52974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23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0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924" y="260648"/>
            <a:ext cx="870496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1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130" y="476672"/>
            <a:ext cx="8229600" cy="12870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>                            Игра "Путаница"</a:t>
            </a:r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6"/>
            <a:ext cx="6553200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8027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48345"/>
            <a:ext cx="43719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1F3DD1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1F3DD1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>                          Игра "Путаница"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55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24974"/>
            <a:ext cx="9124140" cy="689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79712" y="2564905"/>
            <a:ext cx="48782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Спасибо за внимание.</a:t>
            </a:r>
          </a:p>
          <a:p>
            <a:pPr algn="ctr"/>
            <a:endParaRPr lang="ru-RU" sz="3600" b="1" dirty="0" smtClean="0">
              <a:solidFill>
                <a:srgbClr val="00B0F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Молодцы.</a:t>
            </a:r>
            <a:endParaRPr lang="ru-RU" sz="44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1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692696"/>
            <a:ext cx="7272809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</a:t>
            </a:r>
            <a:r>
              <a:rPr lang="ru-RU" sz="32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Артикуляционная гимнастика</a:t>
            </a:r>
            <a:endParaRPr lang="ru-RU" sz="36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7" name="Рисунок 2" descr="y_3e5f85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8" t="9226" r="12880" b="15250"/>
          <a:stretch/>
        </p:blipFill>
        <p:spPr bwMode="auto">
          <a:xfrm>
            <a:off x="1403648" y="1704822"/>
            <a:ext cx="2466109" cy="4488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72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60852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ivgal\Desktop\урок\звук 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76864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4196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0"/>
            <a:ext cx="10980712" cy="6871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ivgal\Desktop\урок\звук 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02"/>
            <a:ext cx="7776864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421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87" y="-243408"/>
            <a:ext cx="9617623" cy="723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</a:t>
            </a:r>
            <a:b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                                      </a:t>
            </a:r>
            <a:r>
              <a:rPr lang="ru-RU" sz="4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Различие и сходство</a:t>
            </a:r>
            <a:endParaRPr lang="ru-RU" sz="4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44" y="1556792"/>
            <a:ext cx="7187431" cy="42702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5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24974"/>
            <a:ext cx="9124140" cy="6890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C:\Users\ivgal\Desktop\урок\звуки и букв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4158" r="4496" b="4977"/>
          <a:stretch/>
        </p:blipFill>
        <p:spPr bwMode="auto">
          <a:xfrm>
            <a:off x="19860" y="692696"/>
            <a:ext cx="6768752" cy="4160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7461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" y="12184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80" y="2082097"/>
            <a:ext cx="3790852" cy="271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0981" y="1351755"/>
            <a:ext cx="413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 что похожа буквы?</a:t>
            </a:r>
            <a:endParaRPr lang="ru-RU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7" y="1804174"/>
            <a:ext cx="2693670" cy="315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1"/>
            <a:ext cx="9124140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94769"/>
              </p:ext>
            </p:extLst>
          </p:nvPr>
        </p:nvGraphicFramePr>
        <p:xfrm>
          <a:off x="179512" y="1988840"/>
          <a:ext cx="6192688" cy="33843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168"/>
                <a:gridCol w="1368152"/>
                <a:gridCol w="1800200"/>
                <a:gridCol w="1512168"/>
              </a:tblGrid>
              <a:tr h="583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ша-са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ша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аша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аса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аса - аша</a:t>
                      </a:r>
                      <a:endParaRPr lang="ru-RU" sz="180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700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шо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-со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шо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ашо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асо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асо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ашо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700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шу-су</a:t>
                      </a:r>
                      <a:endParaRPr lang="ru-RU" sz="180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 - шу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ушу - усу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усу - ушу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700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ше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-се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ше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иши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иси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иси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иши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700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ши-си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 -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ше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еше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есе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есе</a:t>
                      </a:r>
                      <a:r>
                        <a:rPr lang="ru-RU" sz="2400" dirty="0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2400" dirty="0" err="1">
                          <a:solidFill>
                            <a:srgbClr val="1F3DD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еше</a:t>
                      </a:r>
                      <a:endParaRPr lang="ru-RU" sz="1800" dirty="0">
                        <a:solidFill>
                          <a:srgbClr val="1F3DD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1F3DD1"/>
                </a:solidFill>
              </a:rPr>
              <a:t/>
            </a:r>
            <a:br>
              <a:rPr lang="ru-RU" i="1" dirty="0" smtClean="0">
                <a:solidFill>
                  <a:srgbClr val="1F3DD1"/>
                </a:solidFill>
              </a:rPr>
            </a:br>
            <a:r>
              <a:rPr lang="ru-RU" i="1" dirty="0" smtClean="0">
                <a:solidFill>
                  <a:srgbClr val="1F3DD1"/>
                </a:solidFill>
              </a:rPr>
              <a:t>                      </a:t>
            </a:r>
            <a:br>
              <a:rPr lang="ru-RU" i="1" dirty="0" smtClean="0">
                <a:solidFill>
                  <a:srgbClr val="1F3DD1"/>
                </a:solidFill>
              </a:rPr>
            </a:br>
            <a:r>
              <a:rPr lang="ru-RU" i="1" dirty="0">
                <a:solidFill>
                  <a:srgbClr val="1F3DD1"/>
                </a:solidFill>
              </a:rPr>
              <a:t/>
            </a:r>
            <a:br>
              <a:rPr lang="ru-RU" i="1" dirty="0">
                <a:solidFill>
                  <a:srgbClr val="1F3DD1"/>
                </a:solidFill>
              </a:rPr>
            </a:br>
            <a:r>
              <a:rPr lang="ru-RU" i="1" dirty="0" smtClean="0">
                <a:solidFill>
                  <a:srgbClr val="1F3DD1"/>
                </a:solidFill>
              </a:rPr>
              <a:t>                         </a:t>
            </a:r>
            <a:r>
              <a:rPr lang="ru-RU" sz="4000" i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>Чтение слоговой таблицы</a:t>
            </a:r>
            <a:r>
              <a:rPr lang="ru-RU" sz="40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40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" y="-1"/>
            <a:ext cx="10960852" cy="6843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https://urok.1sept.ru/articles/672469/img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8" r="51444"/>
          <a:stretch/>
        </p:blipFill>
        <p:spPr bwMode="auto">
          <a:xfrm>
            <a:off x="28956" y="1340768"/>
            <a:ext cx="6055212" cy="5471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764704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1F3DD1"/>
                </a:solidFill>
                <a:latin typeface="Monotype Corsiva" panose="03010101010201010101" pitchFamily="66" charset="0"/>
              </a:rPr>
              <a:t>                  «Четвертый лишний»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814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116</Words>
  <Application>Microsoft Office PowerPoint</Application>
  <PresentationFormat>Экран (4:3)</PresentationFormat>
  <Paragraphs>60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                            МБОУ  СОШ  № 4   "Дифференциация согласных С–Ш" </vt:lpstr>
      <vt:lpstr>                           Артикуляционная гимнастика</vt:lpstr>
      <vt:lpstr>Презентация PowerPoint</vt:lpstr>
      <vt:lpstr>Презентация PowerPoint</vt:lpstr>
      <vt:lpstr>                                                                               Различие и сходство</vt:lpstr>
      <vt:lpstr>Презентация PowerPoint</vt:lpstr>
      <vt:lpstr>Презентация PowerPoint</vt:lpstr>
      <vt:lpstr>                                                  Чтение слоговой таблицы </vt:lpstr>
      <vt:lpstr>                  «Четвертый лишний»</vt:lpstr>
      <vt:lpstr>                          «Четвертый лишний»</vt:lpstr>
      <vt:lpstr>Презентация PowerPoint</vt:lpstr>
      <vt:lpstr>Презентация PowerPoint</vt:lpstr>
      <vt:lpstr>                             Игра "Путаница"</vt:lpstr>
      <vt:lpstr>                            Игра "Путаница"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ivgalI@outlook.com</dc:creator>
  <cp:lastModifiedBy>ivgalI@outlook.com</cp:lastModifiedBy>
  <cp:revision>24</cp:revision>
  <dcterms:created xsi:type="dcterms:W3CDTF">2021-04-28T13:20:55Z</dcterms:created>
  <dcterms:modified xsi:type="dcterms:W3CDTF">2021-04-29T16:57:38Z</dcterms:modified>
</cp:coreProperties>
</file>