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7" r:id="rId3"/>
    <p:sldId id="268" r:id="rId4"/>
    <p:sldId id="269" r:id="rId5"/>
    <p:sldId id="263" r:id="rId6"/>
    <p:sldId id="264" r:id="rId7"/>
    <p:sldId id="270" r:id="rId8"/>
    <p:sldId id="265" r:id="rId9"/>
    <p:sldId id="274" r:id="rId10"/>
    <p:sldId id="271" r:id="rId11"/>
    <p:sldId id="275" r:id="rId12"/>
    <p:sldId id="272" r:id="rId13"/>
    <p:sldId id="273" r:id="rId14"/>
    <p:sldId id="283" r:id="rId15"/>
    <p:sldId id="284" r:id="rId16"/>
    <p:sldId id="276" r:id="rId17"/>
    <p:sldId id="277" r:id="rId18"/>
    <p:sldId id="278" r:id="rId19"/>
    <p:sldId id="279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103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A78E6-D78F-49F5-BFEB-30A49B2AA36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2A09E-E803-489B-AD65-3F662BE6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4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85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871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16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2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6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2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92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5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9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6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A8DAF-ED88-4A72-A542-466359888773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C9F39-F27B-4251-A295-0BD89ADC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0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12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5.jpg"/><Relationship Id="rId5" Type="http://schemas.openxmlformats.org/officeDocument/2006/relationships/image" Target="../media/image21.png"/><Relationship Id="rId10" Type="http://schemas.openxmlformats.org/officeDocument/2006/relationships/image" Target="../media/image24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23300" r="500" b="26736"/>
          <a:stretch/>
        </p:blipFill>
        <p:spPr>
          <a:xfrm>
            <a:off x="-73152" y="4123944"/>
            <a:ext cx="12265152" cy="2734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4385" y="47538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Обучение различным видам графики на примере работ Приднестровских художников.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424" y="2929177"/>
            <a:ext cx="9144000" cy="308343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МОУ «Днестровская средняя школа №1»</a:t>
            </a:r>
          </a:p>
          <a:p>
            <a:r>
              <a:rPr lang="ru-RU" dirty="0" smtClean="0"/>
              <a:t>Учитель изобразительного искусства</a:t>
            </a:r>
          </a:p>
          <a:p>
            <a:r>
              <a:rPr lang="ru-RU" dirty="0" err="1" smtClean="0"/>
              <a:t>Анистратенко</a:t>
            </a:r>
            <a:r>
              <a:rPr lang="ru-RU" dirty="0" smtClean="0"/>
              <a:t> Екатерина Александровна</a:t>
            </a:r>
          </a:p>
          <a:p>
            <a:r>
              <a:rPr lang="ru-RU" dirty="0" smtClean="0"/>
              <a:t>МОУ ДО «Детская школа искусств» </a:t>
            </a:r>
            <a:r>
              <a:rPr lang="ru-RU" dirty="0" err="1" smtClean="0"/>
              <a:t>г.Днестровск</a:t>
            </a:r>
            <a:endParaRPr lang="ru-RU" dirty="0" smtClean="0"/>
          </a:p>
          <a:p>
            <a:r>
              <a:rPr lang="ru-RU" dirty="0" smtClean="0"/>
              <a:t>Преподаватель </a:t>
            </a:r>
            <a:r>
              <a:rPr lang="ru-RU" dirty="0" smtClean="0"/>
              <a:t>художественного отделения</a:t>
            </a:r>
          </a:p>
          <a:p>
            <a:r>
              <a:rPr lang="en-US" dirty="0"/>
              <a:t>I</a:t>
            </a:r>
            <a:r>
              <a:rPr lang="ru-RU" dirty="0" smtClean="0"/>
              <a:t> квалификационной категории</a:t>
            </a:r>
          </a:p>
          <a:p>
            <a:r>
              <a:rPr lang="ru-RU" dirty="0" err="1" smtClean="0"/>
              <a:t>Тоницой</a:t>
            </a:r>
            <a:r>
              <a:rPr lang="ru-RU" dirty="0" smtClean="0"/>
              <a:t> Людмила Михайловна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395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02" y="107729"/>
            <a:ext cx="9860282" cy="6237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Книжная графика. Работы учащихся.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8203" r="12636" b="6481"/>
          <a:stretch/>
        </p:blipFill>
        <p:spPr>
          <a:xfrm rot="10800000">
            <a:off x="196455" y="3868011"/>
            <a:ext cx="3578354" cy="2382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3394" r="14727" b="4000"/>
          <a:stretch/>
        </p:blipFill>
        <p:spPr>
          <a:xfrm rot="5400000">
            <a:off x="3984848" y="1143810"/>
            <a:ext cx="3392426" cy="2567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10800" r="7067" b="8933"/>
          <a:stretch/>
        </p:blipFill>
        <p:spPr>
          <a:xfrm>
            <a:off x="196455" y="839249"/>
            <a:ext cx="4134087" cy="2921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0" t="11067" r="2040" b="15600"/>
          <a:stretch/>
        </p:blipFill>
        <p:spPr>
          <a:xfrm>
            <a:off x="7031580" y="731520"/>
            <a:ext cx="2479556" cy="3392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4680" r="13273" b="4639"/>
          <a:stretch/>
        </p:blipFill>
        <p:spPr>
          <a:xfrm rot="10800000">
            <a:off x="3978607" y="4377854"/>
            <a:ext cx="3404912" cy="2406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8000" r="8467" b="10534"/>
          <a:stretch/>
        </p:blipFill>
        <p:spPr>
          <a:xfrm rot="16200000">
            <a:off x="9181532" y="1240579"/>
            <a:ext cx="3392426" cy="2374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9200" r="7367" b="10534"/>
          <a:stretch/>
        </p:blipFill>
        <p:spPr>
          <a:xfrm rot="16200000">
            <a:off x="7199765" y="4614006"/>
            <a:ext cx="2576683" cy="180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46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Плакат.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Плакат – это художественное средство агитации народа. Его цель состоит в том, чтобы привлечь внимание широкого круга людей к тому или иному событию, своевременно убедить население страны в необходимости принять активное участие в каком-то очень важном деле. </a:t>
            </a:r>
          </a:p>
        </p:txBody>
      </p:sp>
    </p:spTree>
    <p:extLst>
      <p:ext uri="{BB962C8B-B14F-4D97-AF65-F5344CB8AC3E}">
        <p14:creationId xmlns:p14="http://schemas.microsoft.com/office/powerpoint/2010/main" val="86408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Плакаты учащихся.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t="1777" r="14454" b="6909"/>
          <a:stretch/>
        </p:blipFill>
        <p:spPr>
          <a:xfrm rot="10800000">
            <a:off x="100584" y="1691640"/>
            <a:ext cx="7306056" cy="5166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4932" b="7067"/>
          <a:stretch/>
        </p:blipFill>
        <p:spPr>
          <a:xfrm rot="5400000">
            <a:off x="6738408" y="1517904"/>
            <a:ext cx="6121825" cy="41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9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8400" r="4367" b="4133"/>
          <a:stretch/>
        </p:blipFill>
        <p:spPr>
          <a:xfrm rot="10800000">
            <a:off x="265176" y="365125"/>
            <a:ext cx="4215384" cy="3009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6133" r="3468" b="7067"/>
          <a:stretch/>
        </p:blipFill>
        <p:spPr>
          <a:xfrm rot="5400000">
            <a:off x="7830653" y="1066506"/>
            <a:ext cx="4797552" cy="3394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5172" r="13818" b="5293"/>
          <a:stretch/>
        </p:blipFill>
        <p:spPr>
          <a:xfrm rot="5400000">
            <a:off x="4011056" y="1046947"/>
            <a:ext cx="4797552" cy="3433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4400" r="3467" b="6400"/>
          <a:stretch/>
        </p:blipFill>
        <p:spPr>
          <a:xfrm rot="10800000">
            <a:off x="265176" y="3542146"/>
            <a:ext cx="4427702" cy="31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0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27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2133"/>
            <a:ext cx="10515600" cy="2368931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3600" b="1" dirty="0" smtClean="0"/>
              <a:t>Промышленная графика </a:t>
            </a:r>
            <a:r>
              <a:rPr lang="ru-RU" sz="3600" b="1" dirty="0"/>
              <a:t>ставит своей целью рекомендовать товар, выявить его содержание и назначение, украсить упаковку товара: афиши, этикетки, поздравительные открытки, реклама.</a:t>
            </a:r>
          </a:p>
        </p:txBody>
      </p:sp>
    </p:spTree>
    <p:extLst>
      <p:ext uri="{BB962C8B-B14F-4D97-AF65-F5344CB8AC3E}">
        <p14:creationId xmlns:p14="http://schemas.microsoft.com/office/powerpoint/2010/main" val="1378997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4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Работы учащихся.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6788" r="14364" b="7879"/>
          <a:stretch/>
        </p:blipFill>
        <p:spPr>
          <a:xfrm rot="10800000">
            <a:off x="210311" y="182880"/>
            <a:ext cx="4275773" cy="3063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t="4039" r="13727" b="7394"/>
          <a:stretch/>
        </p:blipFill>
        <p:spPr>
          <a:xfrm rot="5400000">
            <a:off x="4381413" y="2517153"/>
            <a:ext cx="4728859" cy="3369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14400" r="6367" b="3466"/>
          <a:stretch/>
        </p:blipFill>
        <p:spPr>
          <a:xfrm>
            <a:off x="210312" y="3566258"/>
            <a:ext cx="4379976" cy="3041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2" t="7334" r="9585" b="6133"/>
          <a:stretch/>
        </p:blipFill>
        <p:spPr>
          <a:xfrm rot="10800000">
            <a:off x="8716521" y="1856990"/>
            <a:ext cx="3443413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0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01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93192"/>
            <a:ext cx="10515600" cy="578377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	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	Одной </a:t>
            </a:r>
            <a:r>
              <a:rPr lang="ru-RU" dirty="0"/>
              <a:t>из задач предмета по выбору является воспитывать художественный вкус ребят на примерах творчества художников Приднестровья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	В </a:t>
            </a:r>
            <a:r>
              <a:rPr lang="ru-RU" dirty="0"/>
              <a:t>Приднестровье в послевоенные годы сложился круг художников, работающих в графике (как печатной, так и рисованной).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47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45" y="1"/>
            <a:ext cx="12328145" cy="67446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0664"/>
          </a:xfrm>
        </p:spPr>
        <p:txBody>
          <a:bodyPr/>
          <a:lstStyle/>
          <a:p>
            <a:pPr algn="r"/>
            <a:r>
              <a:rPr lang="ru-RU" dirty="0" smtClean="0"/>
              <a:t>Творчество Геннадия Зыкова.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41" y="201169"/>
            <a:ext cx="2615184" cy="37466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17" y="663656"/>
            <a:ext cx="3810286" cy="6158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72" y="648684"/>
            <a:ext cx="371856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" y="4087844"/>
            <a:ext cx="4064000" cy="26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0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" y="-1"/>
            <a:ext cx="12118758" cy="68414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1247"/>
          </a:xfrm>
        </p:spPr>
        <p:txBody>
          <a:bodyPr/>
          <a:lstStyle/>
          <a:p>
            <a:pPr algn="r"/>
            <a:r>
              <a:rPr lang="ru-RU" dirty="0" smtClean="0"/>
              <a:t>Творчество Леонтия Глущенко.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1" y="3719611"/>
            <a:ext cx="5050446" cy="28566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7" r="11907" b="6923"/>
          <a:stretch/>
        </p:blipFill>
        <p:spPr>
          <a:xfrm>
            <a:off x="4102607" y="765088"/>
            <a:ext cx="5416297" cy="2761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r="30982" b="15949"/>
          <a:stretch/>
        </p:blipFill>
        <p:spPr>
          <a:xfrm>
            <a:off x="824528" y="440866"/>
            <a:ext cx="2526793" cy="2837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3797884"/>
            <a:ext cx="4507992" cy="27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60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22375"/>
          </a:xfrm>
        </p:spPr>
        <p:txBody>
          <a:bodyPr/>
          <a:lstStyle/>
          <a:p>
            <a:pPr algn="r"/>
            <a:r>
              <a:rPr lang="ru-RU" dirty="0" smtClean="0"/>
              <a:t>Творчество Игоря </a:t>
            </a:r>
            <a:r>
              <a:rPr lang="ru-RU" dirty="0" err="1" smtClean="0"/>
              <a:t>Мосийчука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5"/>
          <a:stretch/>
        </p:blipFill>
        <p:spPr>
          <a:xfrm>
            <a:off x="310896" y="164592"/>
            <a:ext cx="3073908" cy="37490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722376"/>
            <a:ext cx="3794760" cy="2846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12" y="722376"/>
            <a:ext cx="3889248" cy="2916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4" y="3913632"/>
            <a:ext cx="3658362" cy="2743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8" y="3907346"/>
            <a:ext cx="3666744" cy="2750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53" y="3898692"/>
            <a:ext cx="4070231" cy="27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6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Актуальность предмета.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Невозможно </a:t>
            </a:r>
            <a:r>
              <a:rPr lang="ru-RU" sz="3600" dirty="0"/>
              <a:t>создавать качественные работы </a:t>
            </a:r>
            <a:r>
              <a:rPr lang="ru-RU" sz="3600" dirty="0" smtClean="0"/>
              <a:t>не </a:t>
            </a:r>
            <a:r>
              <a:rPr lang="ru-RU" sz="3600" dirty="0"/>
              <a:t>владея техниками, приемами </a:t>
            </a:r>
            <a:r>
              <a:rPr lang="ru-RU" sz="3600" dirty="0" smtClean="0"/>
              <a:t>графики </a:t>
            </a:r>
            <a:r>
              <a:rPr lang="ru-RU" sz="3600" dirty="0"/>
              <a:t>и законами композиции.</a:t>
            </a:r>
          </a:p>
        </p:txBody>
      </p:sp>
    </p:spTree>
    <p:extLst>
      <p:ext uri="{BB962C8B-B14F-4D97-AF65-F5344CB8AC3E}">
        <p14:creationId xmlns:p14="http://schemas.microsoft.com/office/powerpoint/2010/main" val="358756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84"/>
            <a:ext cx="12192000" cy="6986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153"/>
            <a:ext cx="10515600" cy="795528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Творчество Павла Китаева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1" y="733050"/>
            <a:ext cx="2431071" cy="32401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01" y="2774282"/>
            <a:ext cx="2653306" cy="3966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65" y="733049"/>
            <a:ext cx="2662336" cy="3372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76" y="2880360"/>
            <a:ext cx="2660220" cy="3860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96" y="733049"/>
            <a:ext cx="2420683" cy="357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90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"/>
            <a:ext cx="12192000" cy="6793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392"/>
          </a:xfrm>
        </p:spPr>
        <p:txBody>
          <a:bodyPr>
            <a:normAutofit/>
          </a:bodyPr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0394"/>
            <a:ext cx="10515600" cy="574243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Творческая деятельность учащихся располагается несколько в ином уровне, нежели творческая деятельность взрослых. Поэтому развивать у учащихся способности пространственного воображения в процессе обучения очень важно</a:t>
            </a:r>
            <a:r>
              <a:rPr lang="ru-RU" dirty="0" smtClean="0"/>
              <a:t>.</a:t>
            </a:r>
          </a:p>
          <a:p>
            <a:r>
              <a:rPr lang="ru-RU" dirty="0"/>
              <a:t>Необходимо при выполнении графических работ помогать развивать у детей способность заранее продумывать свою работу, а значит развивать культуру замысла. </a:t>
            </a:r>
            <a:endParaRPr lang="ru-RU" dirty="0" smtClean="0"/>
          </a:p>
          <a:p>
            <a:r>
              <a:rPr lang="ru-RU" dirty="0"/>
              <a:t>Обучение основам графики включает в себя обязательное систематическое выполнение длительных заданий и специальных упражнений</a:t>
            </a:r>
            <a:r>
              <a:rPr lang="ru-RU" dirty="0" smtClean="0"/>
              <a:t>.</a:t>
            </a:r>
          </a:p>
          <a:p>
            <a:r>
              <a:rPr lang="ru-RU" dirty="0"/>
              <a:t>Умение что-то пропустить по ходу работы, а что-то (детали) выделить подразумевает стремление к цельности. При таком подходе вырабатывается потребность рисовать выразительно, а не просто правильно. </a:t>
            </a:r>
          </a:p>
        </p:txBody>
      </p:sp>
    </p:spTree>
    <p:extLst>
      <p:ext uri="{BB962C8B-B14F-4D97-AF65-F5344CB8AC3E}">
        <p14:creationId xmlns:p14="http://schemas.microsoft.com/office/powerpoint/2010/main" val="2511151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22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9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7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Графика.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3200" dirty="0"/>
              <a:t>Графика -  это искусство, основой которого является </a:t>
            </a:r>
            <a:r>
              <a:rPr lang="ru-RU" sz="3200" dirty="0" smtClean="0"/>
              <a:t>рисунок, где линия</a:t>
            </a:r>
            <a:r>
              <a:rPr lang="ru-RU" sz="3200" dirty="0"/>
              <a:t>, пятно и светотень являются основными </a:t>
            </a:r>
            <a:r>
              <a:rPr lang="ru-RU" sz="3200" dirty="0" smtClean="0"/>
              <a:t>изобразительными средствами. </a:t>
            </a:r>
          </a:p>
          <a:p>
            <a:pPr algn="just"/>
            <a:r>
              <a:rPr lang="ru-RU" sz="3200" dirty="0"/>
              <a:t>В силу доступности материально-изобразительных средств, быстроты выполнения, ясности изобразительного языка, произведения графики получили массовое распространение.</a:t>
            </a:r>
          </a:p>
          <a:p>
            <a:pPr algn="just"/>
            <a:r>
              <a:rPr lang="ru-RU" sz="3200" dirty="0" smtClean="0"/>
              <a:t>К </a:t>
            </a:r>
            <a:r>
              <a:rPr lang="ru-RU" sz="3200" dirty="0"/>
              <a:t>станковой относят такие графические произведения, которые выполняются на отдельных листах бумаги.</a:t>
            </a:r>
          </a:p>
        </p:txBody>
      </p:sp>
    </p:spTree>
    <p:extLst>
      <p:ext uri="{BB962C8B-B14F-4D97-AF65-F5344CB8AC3E}">
        <p14:creationId xmlns:p14="http://schemas.microsoft.com/office/powerpoint/2010/main" val="1306604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7161"/>
            <a:ext cx="10515600" cy="9235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Рисунки учащихся графитным карандашом и цветными карандашами.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400" r="3541" b="5334"/>
          <a:stretch/>
        </p:blipFill>
        <p:spPr>
          <a:xfrm>
            <a:off x="557784" y="1161288"/>
            <a:ext cx="4361688" cy="6053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4800" r="1367" b="6933"/>
          <a:stretch/>
        </p:blipFill>
        <p:spPr>
          <a:xfrm rot="5400000">
            <a:off x="6091047" y="1967104"/>
            <a:ext cx="6053329" cy="42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7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1" y="-8573"/>
            <a:ext cx="12106656" cy="686657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984" y="166766"/>
            <a:ext cx="10515600" cy="5035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Работы учащихся  </a:t>
            </a:r>
            <a:r>
              <a:rPr lang="ru-RU" dirty="0" err="1" smtClean="0"/>
              <a:t>гелевой</a:t>
            </a:r>
            <a:r>
              <a:rPr lang="ru-RU" dirty="0" smtClean="0"/>
              <a:t> ручкой: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t="7758" r="19545" b="7717"/>
          <a:stretch/>
        </p:blipFill>
        <p:spPr>
          <a:xfrm rot="5400000">
            <a:off x="-611311" y="2110222"/>
            <a:ext cx="5394960" cy="3818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4202" r="15818" b="4808"/>
          <a:stretch/>
        </p:blipFill>
        <p:spPr>
          <a:xfrm rot="5400000">
            <a:off x="3421166" y="1477446"/>
            <a:ext cx="5237820" cy="39742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2424" r="16726" b="9010"/>
          <a:stretch/>
        </p:blipFill>
        <p:spPr>
          <a:xfrm rot="5400000">
            <a:off x="7309803" y="2116829"/>
            <a:ext cx="5500999" cy="36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8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82" y="2834640"/>
            <a:ext cx="5451966" cy="3812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5333" r="17636" b="4971"/>
          <a:stretch/>
        </p:blipFill>
        <p:spPr>
          <a:xfrm>
            <a:off x="5929012" y="156659"/>
            <a:ext cx="6161532" cy="44010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631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232"/>
            <a:ext cx="12192000" cy="69207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5177"/>
            <a:ext cx="10515600" cy="886968"/>
          </a:xfrm>
        </p:spPr>
        <p:txBody>
          <a:bodyPr/>
          <a:lstStyle/>
          <a:p>
            <a:pPr algn="ctr"/>
            <a:r>
              <a:rPr lang="ru-RU" b="1" dirty="0" smtClean="0"/>
              <a:t>Силуэт кистью.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6533" r="4066" b="5200"/>
          <a:stretch/>
        </p:blipFill>
        <p:spPr>
          <a:xfrm rot="5400000">
            <a:off x="3311310" y="1630795"/>
            <a:ext cx="5827055" cy="44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3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759"/>
            <a:ext cx="12192000" cy="68945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936" y="-67183"/>
            <a:ext cx="10515600" cy="2216023"/>
          </a:xfrm>
        </p:spPr>
        <p:txBody>
          <a:bodyPr/>
          <a:lstStyle/>
          <a:p>
            <a:pPr algn="ctr"/>
            <a:r>
              <a:rPr lang="ru-RU" dirty="0" smtClean="0"/>
              <a:t>Работы учащихся в технике </a:t>
            </a:r>
            <a:br>
              <a:rPr lang="ru-RU" dirty="0" smtClean="0"/>
            </a:br>
            <a:r>
              <a:rPr lang="ru-RU" dirty="0" err="1" smtClean="0"/>
              <a:t>граттаж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1455" r="14546" b="8202"/>
          <a:stretch/>
        </p:blipFill>
        <p:spPr>
          <a:xfrm rot="5400000">
            <a:off x="-572927" y="1868521"/>
            <a:ext cx="5384098" cy="3781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r="14636" b="11650"/>
          <a:stretch/>
        </p:blipFill>
        <p:spPr>
          <a:xfrm rot="5400000">
            <a:off x="7396375" y="1736660"/>
            <a:ext cx="5384098" cy="4043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6788" r="17364" b="8041"/>
          <a:stretch/>
        </p:blipFill>
        <p:spPr>
          <a:xfrm rot="10800000">
            <a:off x="4009644" y="3487867"/>
            <a:ext cx="4092625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4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Книжная графика.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1690688"/>
            <a:ext cx="10524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Книжная графика решает задачи оформления литературного произведения, его объяснения и дополнения наглядно зримыми образами в виде иллюстраций и декоративных элементов и шрифта.</a:t>
            </a:r>
          </a:p>
        </p:txBody>
      </p:sp>
    </p:spTree>
    <p:extLst>
      <p:ext uri="{BB962C8B-B14F-4D97-AF65-F5344CB8AC3E}">
        <p14:creationId xmlns:p14="http://schemas.microsoft.com/office/powerpoint/2010/main" val="4198117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332</Words>
  <Application>Microsoft Office PowerPoint</Application>
  <PresentationFormat>Широкоэкранный</PresentationFormat>
  <Paragraphs>42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Обучение различным видам графики на примере работ Приднестровских художников.</vt:lpstr>
      <vt:lpstr>Актуальность предмета.</vt:lpstr>
      <vt:lpstr>Графика.</vt:lpstr>
      <vt:lpstr>Рисунки учащихся графитным карандашом и цветными карандашами.</vt:lpstr>
      <vt:lpstr>Работы учащихся  гелевой ручкой:</vt:lpstr>
      <vt:lpstr>Презентация PowerPoint</vt:lpstr>
      <vt:lpstr>Силуэт кистью.</vt:lpstr>
      <vt:lpstr>Работы учащихся в технике  граттаж:</vt:lpstr>
      <vt:lpstr>Книжная графика.</vt:lpstr>
      <vt:lpstr> Книжная графика. Работы учащихся.</vt:lpstr>
      <vt:lpstr>Плакат.</vt:lpstr>
      <vt:lpstr>Плакаты учащихся.</vt:lpstr>
      <vt:lpstr>Презентация PowerPoint</vt:lpstr>
      <vt:lpstr> Промышленная графика ставит своей целью рекомендовать товар, выявить его содержание и назначение, украсить упаковку товара: афиши, этикетки, поздравительные открытки, реклама.</vt:lpstr>
      <vt:lpstr>Работы учащихся.</vt:lpstr>
      <vt:lpstr>Презентация PowerPoint</vt:lpstr>
      <vt:lpstr>Творчество Геннадия Зыкова.</vt:lpstr>
      <vt:lpstr>Творчество Леонтия Глущенко.</vt:lpstr>
      <vt:lpstr>Творчество Игоря Мосийчука.</vt:lpstr>
      <vt:lpstr>Творчество Павла Китаева</vt:lpstr>
      <vt:lpstr>Выводы: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опыта по спец.курсу «Графика»</dc:title>
  <dc:creator>Катя</dc:creator>
  <cp:lastModifiedBy>Kate</cp:lastModifiedBy>
  <cp:revision>40</cp:revision>
  <dcterms:created xsi:type="dcterms:W3CDTF">2018-03-29T18:37:26Z</dcterms:created>
  <dcterms:modified xsi:type="dcterms:W3CDTF">2021-04-28T12:13:02Z</dcterms:modified>
</cp:coreProperties>
</file>