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9" r:id="rId2"/>
  </p:sldMasterIdLst>
  <p:notesMasterIdLst>
    <p:notesMasterId r:id="rId23"/>
  </p:notesMasterIdLst>
  <p:handoutMasterIdLst>
    <p:handoutMasterId r:id="rId24"/>
  </p:handoutMasterIdLst>
  <p:sldIdLst>
    <p:sldId id="462" r:id="rId3"/>
    <p:sldId id="443" r:id="rId4"/>
    <p:sldId id="445" r:id="rId5"/>
    <p:sldId id="447" r:id="rId6"/>
    <p:sldId id="446" r:id="rId7"/>
    <p:sldId id="444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pos="2880">
          <p15:clr>
            <a:srgbClr val="A4A3A4"/>
          </p15:clr>
        </p15:guide>
        <p15:guide id="4" pos="431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5FF"/>
    <a:srgbClr val="CD2F86"/>
    <a:srgbClr val="808816"/>
    <a:srgbClr val="B1C01E"/>
    <a:srgbClr val="C38944"/>
    <a:srgbClr val="9EB31C"/>
    <a:srgbClr val="F1A138"/>
    <a:srgbClr val="0098D1"/>
    <a:srgbClr val="EE851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orient="horz" pos="2387"/>
        <p:guide pos="288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CD2C2-A54E-4153-A4FE-E28B80CBC1A6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CCF71F-569F-4039-B485-B52C4BA10FF0}">
      <dgm:prSet phldrT="[Текст]"/>
      <dgm:spPr/>
      <dgm:t>
        <a:bodyPr/>
        <a:lstStyle/>
        <a:p>
          <a:r>
            <a:rPr lang="ru-RU" dirty="0" smtClean="0"/>
            <a:t>Эндокринная система</a:t>
          </a:r>
          <a:endParaRPr lang="ru-RU" dirty="0"/>
        </a:p>
      </dgm:t>
    </dgm:pt>
    <dgm:pt modelId="{2372CBF2-FC6E-471B-AE07-6C072C631F71}" type="parTrans" cxnId="{C0B96C10-9B75-4F69-BD55-53FBEBD08CFB}">
      <dgm:prSet/>
      <dgm:spPr/>
      <dgm:t>
        <a:bodyPr/>
        <a:lstStyle/>
        <a:p>
          <a:endParaRPr lang="ru-RU"/>
        </a:p>
      </dgm:t>
    </dgm:pt>
    <dgm:pt modelId="{B47FF05B-E93F-41A7-9DB7-039317BE519C}" type="sibTrans" cxnId="{C0B96C10-9B75-4F69-BD55-53FBEBD08CFB}">
      <dgm:prSet/>
      <dgm:spPr/>
      <dgm:t>
        <a:bodyPr/>
        <a:lstStyle/>
        <a:p>
          <a:endParaRPr lang="ru-RU"/>
        </a:p>
      </dgm:t>
    </dgm:pt>
    <dgm:pt modelId="{4E095C9F-5E27-4F02-BA64-AA62001BBC16}">
      <dgm:prSet phldrT="[Текст]"/>
      <dgm:spPr/>
      <dgm:t>
        <a:bodyPr/>
        <a:lstStyle/>
        <a:p>
          <a:r>
            <a:rPr lang="ru-RU" dirty="0" smtClean="0"/>
            <a:t>Диффузная</a:t>
          </a:r>
          <a:endParaRPr lang="ru-RU" dirty="0"/>
        </a:p>
      </dgm:t>
    </dgm:pt>
    <dgm:pt modelId="{ECB76963-98ED-4854-98F1-A4544767D9E5}" type="parTrans" cxnId="{1BEA805C-AEEA-4742-98B3-D7BBBE4C6B26}">
      <dgm:prSet/>
      <dgm:spPr/>
      <dgm:t>
        <a:bodyPr/>
        <a:lstStyle/>
        <a:p>
          <a:endParaRPr lang="ru-RU"/>
        </a:p>
      </dgm:t>
    </dgm:pt>
    <dgm:pt modelId="{61C1D01D-9A55-4027-8BC0-6CD9FD93BC7B}" type="sibTrans" cxnId="{1BEA805C-AEEA-4742-98B3-D7BBBE4C6B26}">
      <dgm:prSet/>
      <dgm:spPr/>
      <dgm:t>
        <a:bodyPr/>
        <a:lstStyle/>
        <a:p>
          <a:endParaRPr lang="ru-RU"/>
        </a:p>
      </dgm:t>
    </dgm:pt>
    <dgm:pt modelId="{990767F1-1790-4A04-9D1F-B91211FF58E1}">
      <dgm:prSet phldrT="[Текст]"/>
      <dgm:spPr/>
      <dgm:t>
        <a:bodyPr/>
        <a:lstStyle/>
        <a:p>
          <a:r>
            <a:rPr lang="ru-RU" dirty="0" smtClean="0"/>
            <a:t>Классическая </a:t>
          </a:r>
          <a:endParaRPr lang="ru-RU" dirty="0"/>
        </a:p>
      </dgm:t>
    </dgm:pt>
    <dgm:pt modelId="{234C3E5A-E406-46B2-9063-5E6647F77F4D}" type="parTrans" cxnId="{8F9F4D9E-ACAD-431A-919A-01F33069D0BB}">
      <dgm:prSet/>
      <dgm:spPr/>
      <dgm:t>
        <a:bodyPr/>
        <a:lstStyle/>
        <a:p>
          <a:endParaRPr lang="ru-RU"/>
        </a:p>
      </dgm:t>
    </dgm:pt>
    <dgm:pt modelId="{30037E21-7819-47FE-9CDF-EE75DC597C5B}" type="sibTrans" cxnId="{8F9F4D9E-ACAD-431A-919A-01F33069D0BB}">
      <dgm:prSet/>
      <dgm:spPr/>
      <dgm:t>
        <a:bodyPr/>
        <a:lstStyle/>
        <a:p>
          <a:endParaRPr lang="ru-RU"/>
        </a:p>
      </dgm:t>
    </dgm:pt>
    <dgm:pt modelId="{E69D13A9-2B69-4F85-8EE0-BBE67BD7865F}" type="pres">
      <dgm:prSet presAssocID="{1D2CD2C2-A54E-4153-A4FE-E28B80CBC1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4060F-DA14-47EA-A226-6183C91A4B01}" type="pres">
      <dgm:prSet presAssocID="{45CCF71F-569F-4039-B485-B52C4BA10FF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115A5-2B04-4501-9A4B-C244002D58E5}" type="pres">
      <dgm:prSet presAssocID="{B47FF05B-E93F-41A7-9DB7-039317BE519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7BAB3A8-079E-4D27-85BB-22806D70A918}" type="pres">
      <dgm:prSet presAssocID="{B47FF05B-E93F-41A7-9DB7-039317BE519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3A3311D-022B-4495-953D-BEA90272261F}" type="pres">
      <dgm:prSet presAssocID="{4E095C9F-5E27-4F02-BA64-AA62001BBC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3A23A-48DE-446F-AF15-EA2AED8B0B42}" type="pres">
      <dgm:prSet presAssocID="{61C1D01D-9A55-4027-8BC0-6CD9FD93BC7B}" presName="sibTrans" presStyleLbl="sibTrans2D1" presStyleIdx="1" presStyleCnt="3" custFlipVert="0" custFlipHor="0" custScaleX="26061" custScaleY="12415"/>
      <dgm:spPr/>
      <dgm:t>
        <a:bodyPr/>
        <a:lstStyle/>
        <a:p>
          <a:endParaRPr lang="ru-RU"/>
        </a:p>
      </dgm:t>
    </dgm:pt>
    <dgm:pt modelId="{111ADDB3-DFF4-41B1-89EE-33D9FBE53635}" type="pres">
      <dgm:prSet presAssocID="{61C1D01D-9A55-4027-8BC0-6CD9FD93BC7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D6095CA-FF2C-46C5-985A-84E04CF79946}" type="pres">
      <dgm:prSet presAssocID="{990767F1-1790-4A04-9D1F-B91211FF58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96B6F-8D05-4E94-836C-5C296E14F701}" type="pres">
      <dgm:prSet presAssocID="{30037E21-7819-47FE-9CDF-EE75DC597C5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898657B-9937-4A4C-BAD3-6471036F018C}" type="pres">
      <dgm:prSet presAssocID="{30037E21-7819-47FE-9CDF-EE75DC597C5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59853D86-81FB-4069-BEF1-C3CCEDB1B754}" type="presOf" srcId="{1D2CD2C2-A54E-4153-A4FE-E28B80CBC1A6}" destId="{E69D13A9-2B69-4F85-8EE0-BBE67BD7865F}" srcOrd="0" destOrd="0" presId="urn:microsoft.com/office/officeart/2005/8/layout/cycle7"/>
    <dgm:cxn modelId="{A062A741-9754-414B-8EC7-633460CAB1B0}" type="presOf" srcId="{B47FF05B-E93F-41A7-9DB7-039317BE519C}" destId="{FD5115A5-2B04-4501-9A4B-C244002D58E5}" srcOrd="0" destOrd="0" presId="urn:microsoft.com/office/officeart/2005/8/layout/cycle7"/>
    <dgm:cxn modelId="{BFEFEC68-4DDC-4273-8D69-84548BC35BF2}" type="presOf" srcId="{30037E21-7819-47FE-9CDF-EE75DC597C5B}" destId="{00996B6F-8D05-4E94-836C-5C296E14F701}" srcOrd="0" destOrd="0" presId="urn:microsoft.com/office/officeart/2005/8/layout/cycle7"/>
    <dgm:cxn modelId="{F3942E79-4302-405E-AA17-F5A5EC952A50}" type="presOf" srcId="{45CCF71F-569F-4039-B485-B52C4BA10FF0}" destId="{C374060F-DA14-47EA-A226-6183C91A4B01}" srcOrd="0" destOrd="0" presId="urn:microsoft.com/office/officeart/2005/8/layout/cycle7"/>
    <dgm:cxn modelId="{4E28C534-EC04-4AFE-A86A-C496D61D71EB}" type="presOf" srcId="{61C1D01D-9A55-4027-8BC0-6CD9FD93BC7B}" destId="{111ADDB3-DFF4-41B1-89EE-33D9FBE53635}" srcOrd="1" destOrd="0" presId="urn:microsoft.com/office/officeart/2005/8/layout/cycle7"/>
    <dgm:cxn modelId="{8F9F4D9E-ACAD-431A-919A-01F33069D0BB}" srcId="{1D2CD2C2-A54E-4153-A4FE-E28B80CBC1A6}" destId="{990767F1-1790-4A04-9D1F-B91211FF58E1}" srcOrd="2" destOrd="0" parTransId="{234C3E5A-E406-46B2-9063-5E6647F77F4D}" sibTransId="{30037E21-7819-47FE-9CDF-EE75DC597C5B}"/>
    <dgm:cxn modelId="{5F573B49-4CE1-47B7-8874-4E92640C3567}" type="presOf" srcId="{61C1D01D-9A55-4027-8BC0-6CD9FD93BC7B}" destId="{3D43A23A-48DE-446F-AF15-EA2AED8B0B42}" srcOrd="0" destOrd="0" presId="urn:microsoft.com/office/officeart/2005/8/layout/cycle7"/>
    <dgm:cxn modelId="{5C537FD7-BC5A-492C-AD0C-72D10BA62191}" type="presOf" srcId="{B47FF05B-E93F-41A7-9DB7-039317BE519C}" destId="{27BAB3A8-079E-4D27-85BB-22806D70A918}" srcOrd="1" destOrd="0" presId="urn:microsoft.com/office/officeart/2005/8/layout/cycle7"/>
    <dgm:cxn modelId="{39C6B9C3-128C-4DD5-8524-C7C5D1F84155}" type="presOf" srcId="{4E095C9F-5E27-4F02-BA64-AA62001BBC16}" destId="{23A3311D-022B-4495-953D-BEA90272261F}" srcOrd="0" destOrd="0" presId="urn:microsoft.com/office/officeart/2005/8/layout/cycle7"/>
    <dgm:cxn modelId="{C0B96C10-9B75-4F69-BD55-53FBEBD08CFB}" srcId="{1D2CD2C2-A54E-4153-A4FE-E28B80CBC1A6}" destId="{45CCF71F-569F-4039-B485-B52C4BA10FF0}" srcOrd="0" destOrd="0" parTransId="{2372CBF2-FC6E-471B-AE07-6C072C631F71}" sibTransId="{B47FF05B-E93F-41A7-9DB7-039317BE519C}"/>
    <dgm:cxn modelId="{88CB02BE-4FFC-428B-A0B1-5AB785CB6C60}" type="presOf" srcId="{30037E21-7819-47FE-9CDF-EE75DC597C5B}" destId="{5898657B-9937-4A4C-BAD3-6471036F018C}" srcOrd="1" destOrd="0" presId="urn:microsoft.com/office/officeart/2005/8/layout/cycle7"/>
    <dgm:cxn modelId="{1BEA805C-AEEA-4742-98B3-D7BBBE4C6B26}" srcId="{1D2CD2C2-A54E-4153-A4FE-E28B80CBC1A6}" destId="{4E095C9F-5E27-4F02-BA64-AA62001BBC16}" srcOrd="1" destOrd="0" parTransId="{ECB76963-98ED-4854-98F1-A4544767D9E5}" sibTransId="{61C1D01D-9A55-4027-8BC0-6CD9FD93BC7B}"/>
    <dgm:cxn modelId="{CE6DCFCE-9DB9-4D81-AA8D-665373EE9A7B}" type="presOf" srcId="{990767F1-1790-4A04-9D1F-B91211FF58E1}" destId="{FD6095CA-FF2C-46C5-985A-84E04CF79946}" srcOrd="0" destOrd="0" presId="urn:microsoft.com/office/officeart/2005/8/layout/cycle7"/>
    <dgm:cxn modelId="{8AD4A25D-2CBD-4E5D-9A98-8EE0E925E83F}" type="presParOf" srcId="{E69D13A9-2B69-4F85-8EE0-BBE67BD7865F}" destId="{C374060F-DA14-47EA-A226-6183C91A4B01}" srcOrd="0" destOrd="0" presId="urn:microsoft.com/office/officeart/2005/8/layout/cycle7"/>
    <dgm:cxn modelId="{2A62E166-F412-444F-B838-A7B1D168BC27}" type="presParOf" srcId="{E69D13A9-2B69-4F85-8EE0-BBE67BD7865F}" destId="{FD5115A5-2B04-4501-9A4B-C244002D58E5}" srcOrd="1" destOrd="0" presId="urn:microsoft.com/office/officeart/2005/8/layout/cycle7"/>
    <dgm:cxn modelId="{A491258B-6B48-4043-BCE5-BD0B4E735323}" type="presParOf" srcId="{FD5115A5-2B04-4501-9A4B-C244002D58E5}" destId="{27BAB3A8-079E-4D27-85BB-22806D70A918}" srcOrd="0" destOrd="0" presId="urn:microsoft.com/office/officeart/2005/8/layout/cycle7"/>
    <dgm:cxn modelId="{572A2CAF-968B-4949-962A-9440C4DB4E8A}" type="presParOf" srcId="{E69D13A9-2B69-4F85-8EE0-BBE67BD7865F}" destId="{23A3311D-022B-4495-953D-BEA90272261F}" srcOrd="2" destOrd="0" presId="urn:microsoft.com/office/officeart/2005/8/layout/cycle7"/>
    <dgm:cxn modelId="{D44B85F8-5541-45A4-8E9F-D6FCD1125704}" type="presParOf" srcId="{E69D13A9-2B69-4F85-8EE0-BBE67BD7865F}" destId="{3D43A23A-48DE-446F-AF15-EA2AED8B0B42}" srcOrd="3" destOrd="0" presId="urn:microsoft.com/office/officeart/2005/8/layout/cycle7"/>
    <dgm:cxn modelId="{FF8F0EF0-19B9-47FF-90C9-BA48E7F084B9}" type="presParOf" srcId="{3D43A23A-48DE-446F-AF15-EA2AED8B0B42}" destId="{111ADDB3-DFF4-41B1-89EE-33D9FBE53635}" srcOrd="0" destOrd="0" presId="urn:microsoft.com/office/officeart/2005/8/layout/cycle7"/>
    <dgm:cxn modelId="{C7951AB0-C907-4F9F-B22F-E26DF4616F69}" type="presParOf" srcId="{E69D13A9-2B69-4F85-8EE0-BBE67BD7865F}" destId="{FD6095CA-FF2C-46C5-985A-84E04CF79946}" srcOrd="4" destOrd="0" presId="urn:microsoft.com/office/officeart/2005/8/layout/cycle7"/>
    <dgm:cxn modelId="{05B57DA7-08D2-4C01-8D19-80542A9E207F}" type="presParOf" srcId="{E69D13A9-2B69-4F85-8EE0-BBE67BD7865F}" destId="{00996B6F-8D05-4E94-836C-5C296E14F701}" srcOrd="5" destOrd="0" presId="urn:microsoft.com/office/officeart/2005/8/layout/cycle7"/>
    <dgm:cxn modelId="{0E64EEBA-5ED2-4FA2-A90E-C371C34CEF78}" type="presParOf" srcId="{00996B6F-8D05-4E94-836C-5C296E14F701}" destId="{5898657B-9937-4A4C-BAD3-6471036F018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4060F-DA14-47EA-A226-6183C91A4B01}">
      <dsp:nvSpPr>
        <dsp:cNvPr id="0" name=""/>
        <dsp:cNvSpPr/>
      </dsp:nvSpPr>
      <dsp:spPr>
        <a:xfrm>
          <a:off x="2394202" y="934"/>
          <a:ext cx="1998205" cy="9991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Эндокринная система</a:t>
          </a:r>
          <a:endParaRPr lang="ru-RU" sz="2400" kern="1200" dirty="0"/>
        </a:p>
      </dsp:txBody>
      <dsp:txXfrm>
        <a:off x="2423465" y="30197"/>
        <a:ext cx="1939679" cy="940576"/>
      </dsp:txXfrm>
    </dsp:sp>
    <dsp:sp modelId="{FD5115A5-2B04-4501-9A4B-C244002D58E5}">
      <dsp:nvSpPr>
        <dsp:cNvPr id="0" name=""/>
        <dsp:cNvSpPr/>
      </dsp:nvSpPr>
      <dsp:spPr>
        <a:xfrm rot="3600000">
          <a:off x="3697796" y="1753982"/>
          <a:ext cx="1040322" cy="349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802702" y="1823919"/>
        <a:ext cx="830510" cy="209812"/>
      </dsp:txXfrm>
    </dsp:sp>
    <dsp:sp modelId="{23A3311D-022B-4495-953D-BEA90272261F}">
      <dsp:nvSpPr>
        <dsp:cNvPr id="0" name=""/>
        <dsp:cNvSpPr/>
      </dsp:nvSpPr>
      <dsp:spPr>
        <a:xfrm>
          <a:off x="4043506" y="2857614"/>
          <a:ext cx="1998205" cy="99910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Диффузная</a:t>
          </a:r>
          <a:endParaRPr lang="ru-RU" sz="2400" kern="1200" dirty="0"/>
        </a:p>
      </dsp:txBody>
      <dsp:txXfrm>
        <a:off x="4072769" y="2886877"/>
        <a:ext cx="1939679" cy="940576"/>
      </dsp:txXfrm>
    </dsp:sp>
    <dsp:sp modelId="{3D43A23A-48DE-446F-AF15-EA2AED8B0B42}">
      <dsp:nvSpPr>
        <dsp:cNvPr id="0" name=""/>
        <dsp:cNvSpPr/>
      </dsp:nvSpPr>
      <dsp:spPr>
        <a:xfrm rot="10800000">
          <a:off x="3257745" y="3335458"/>
          <a:ext cx="271118" cy="43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70769" y="3344141"/>
        <a:ext cx="245070" cy="26047"/>
      </dsp:txXfrm>
    </dsp:sp>
    <dsp:sp modelId="{FD6095CA-FF2C-46C5-985A-84E04CF79946}">
      <dsp:nvSpPr>
        <dsp:cNvPr id="0" name=""/>
        <dsp:cNvSpPr/>
      </dsp:nvSpPr>
      <dsp:spPr>
        <a:xfrm>
          <a:off x="744897" y="2857614"/>
          <a:ext cx="1998205" cy="99910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Классическая </a:t>
          </a:r>
          <a:endParaRPr lang="ru-RU" sz="2400" kern="1200" dirty="0"/>
        </a:p>
      </dsp:txBody>
      <dsp:txXfrm>
        <a:off x="774160" y="2886877"/>
        <a:ext cx="1939679" cy="940576"/>
      </dsp:txXfrm>
    </dsp:sp>
    <dsp:sp modelId="{00996B6F-8D05-4E94-836C-5C296E14F701}">
      <dsp:nvSpPr>
        <dsp:cNvPr id="0" name=""/>
        <dsp:cNvSpPr/>
      </dsp:nvSpPr>
      <dsp:spPr>
        <a:xfrm rot="18000000">
          <a:off x="2048491" y="1753982"/>
          <a:ext cx="1040322" cy="34968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53397" y="1823919"/>
        <a:ext cx="830510" cy="20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ristophe\Desktop\NEW SHOWEET\CHIMIE\fond_medecine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rgbClr val="019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Your logo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tophe\Desktop\NEW SHOWEET\CHIMIE\fond_medecine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rgbClr val="0195FF"/>
                </a:solidFill>
              </a:defRPr>
            </a:lvl1pPr>
            <a:lvl2pPr algn="l">
              <a:defRPr>
                <a:solidFill>
                  <a:srgbClr val="0195FF"/>
                </a:solidFill>
              </a:defRPr>
            </a:lvl2pPr>
            <a:lvl3pPr algn="l">
              <a:defRPr>
                <a:solidFill>
                  <a:srgbClr val="0195FF"/>
                </a:solidFill>
              </a:defRPr>
            </a:lvl3pPr>
            <a:lvl4pPr algn="l">
              <a:defRPr>
                <a:solidFill>
                  <a:srgbClr val="0195FF"/>
                </a:solidFill>
              </a:defRPr>
            </a:lvl4pPr>
            <a:lvl5pPr algn="l">
              <a:defRPr>
                <a:solidFill>
                  <a:srgbClr val="0195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smtClean="0"/>
              <a:t>Your footer here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ristophe\Desktop\NEW SHOWEET\CHIMIE\fond_medecin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Your logo here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ristophe\Desktop\NEW SHOWEET\CHIMIE\fond_medecine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Your footer here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3BA4-6507-4AAF-A8E1-C086E99A7945}" type="datetimeFigureOut">
              <a:rPr lang="en-US" noProof="0" smtClean="0"/>
              <a:pPr/>
              <a:t>10/7/2020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  <p:sldLayoutId id="2147483691" r:id="rId3"/>
    <p:sldLayoutId id="2147483702" r:id="rId4"/>
    <p:sldLayoutId id="214748370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urok.1sept.ru/%D1%81%D1%82%D0%B0%D1%82%D1%8C%D0%B8/622687/img2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39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пройденного материала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5217"/>
              </p:ext>
            </p:extLst>
          </p:nvPr>
        </p:nvGraphicFramePr>
        <p:xfrm>
          <a:off x="971601" y="980729"/>
          <a:ext cx="6912768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1704189"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19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704189"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/>
                        <a:t>4</a:t>
                      </a:r>
                      <a:endParaRPr lang="ru-RU" sz="8800" b="1" dirty="0"/>
                    </a:p>
                  </a:txBody>
                  <a:tcPr>
                    <a:solidFill>
                      <a:srgbClr val="019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/>
                        <a:t>5</a:t>
                      </a:r>
                      <a:endParaRPr lang="ru-RU" sz="8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/>
                        <a:t>6</a:t>
                      </a:r>
                      <a:endParaRPr lang="ru-RU" sz="8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4189"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/>
                        <a:t>7</a:t>
                      </a:r>
                      <a:endParaRPr lang="ru-RU" sz="8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/>
                        <a:t>8</a:t>
                      </a:r>
                      <a:endParaRPr lang="ru-RU" sz="8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800" b="1" dirty="0" smtClean="0"/>
                        <a:t>9</a:t>
                      </a:r>
                      <a:endParaRPr lang="ru-RU" sz="8800" b="1" dirty="0"/>
                    </a:p>
                  </a:txBody>
                  <a:tcPr>
                    <a:solidFill>
                      <a:srgbClr val="0195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1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929486" cy="1143000"/>
          </a:xfrm>
        </p:spPr>
        <p:txBody>
          <a:bodyPr>
            <a:normAutofit/>
          </a:bodyPr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Эпифиз</a:t>
            </a:r>
            <a:endParaRPr lang="ru-RU" sz="4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Эпифиз: что такое шишковидная железа головного мозга, причины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35811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14" y="2857496"/>
            <a:ext cx="6929486" cy="1143000"/>
          </a:xfrm>
        </p:spPr>
        <p:txBody>
          <a:bodyPr>
            <a:normAutofit fontScale="90000"/>
          </a:bodyPr>
          <a:lstStyle/>
          <a:p>
            <a:pPr indent="177800" fontAlgn="base"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Эпифиз, или шишковидная железа. Расположен над среднем мозгом. Играет роль «биологических часов» в организме. Регулирует процессы полового созревания человека. При гипофункции эпифиза происходит преждевременное половое и физическое созревание, а при гиперфункции – недоразвитие половых желез, признаков пола и ожирение.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9294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Щитовидная железа.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AutoShape 2" descr="Заболевания щитовидной железы: как их определить (советы специалистов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Заболевания щитовидной железы: как их определить (советы специалистов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Все о щитовидной железе - заболевания, симптомы и леч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3"/>
            <a:ext cx="7858180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7256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78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Щитовидная железа – самая крупная железа внутренней секреции. Прилегает к хрящам гортани и закрыта сверху мышцами шеи. Вырабатывает несколько </a:t>
            </a:r>
            <a:r>
              <a:rPr lang="ru-RU" sz="1600" b="1" spc="150" dirty="0" err="1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йодосодержащих</a:t>
            </a:r>
            <a:r>
              <a:rPr lang="ru-RU" sz="1600" b="1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гормонов, которые усиливают обмен веществ, ускоряют катаболизм белков, жиров и углеводов, повышают температуру тела, увеличивают частоту сокращений сердца, регулируют процессы роста, физического и умственного развития. Одним из гормонов является тироксин.</a:t>
            </a:r>
          </a:p>
          <a:p>
            <a:pPr lvl="0" indent="1778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недостатке гормонов развивается заболевание кретинизм (задержка роста, нарушение умственного и физического развития). Может развиться </a:t>
            </a:r>
            <a:r>
              <a:rPr lang="ru-RU" sz="1600" b="1" spc="150" dirty="0" err="1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миксидема</a:t>
            </a:r>
            <a:r>
              <a:rPr lang="ru-RU" sz="1600" b="1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(слизистый отек).</a:t>
            </a:r>
          </a:p>
        </p:txBody>
      </p:sp>
      <p:pic>
        <p:nvPicPr>
          <p:cNvPr id="23554" name="Picture 2" descr="Краснодар | Болезни щитовидной железы - БезФорма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678661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500858" cy="1082660"/>
          </a:xfrm>
        </p:spPr>
        <p:txBody>
          <a:bodyPr>
            <a:normAutofit/>
          </a:bodyPr>
          <a:lstStyle/>
          <a:p>
            <a:pPr algn="ctr"/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Надпочечники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Где располагаются надпочечники, какую функцию они выполняют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543614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14" y="3071810"/>
            <a:ext cx="6929486" cy="1143000"/>
          </a:xfrm>
        </p:spPr>
        <p:txBody>
          <a:bodyPr>
            <a:normAutofit fontScale="90000"/>
          </a:bodyPr>
          <a:lstStyle/>
          <a:p>
            <a:pPr indent="177800" fontAlgn="base"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Надпочечники – это парные железы, каждая из которых имеет массу около 4г. Располагаются на верхних полюсах почек. Наиболее известными гормонами надпочечников являются адреналин и норадреналин. Адреналин повышает частоту и силу сокращений сердца; сужает кровеносные сосуды, кроме сосудов сердца, мозга и работающих скелетных мышц, ускоряет обмен веществ и замедляет процессы пищеварения.</a:t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Поджелудочная железа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602" name="AutoShape 2" descr="Поджелудочная железа — ЗдоровьеИнф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Картинки по запросу поджелудочная железа расположение | Врачи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55814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29618" cy="2285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177800" fontAlgn="base"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 Располагается в изгибе 12-ти перстной кишки. Является железой смешанной секреции. Как железа внешней секреции вырабатывает пищеварительный сок. Часть клеток поджелудочной железы образуют небольшое скопление островки </a:t>
            </a:r>
            <a:r>
              <a:rPr lang="ru-RU" sz="2200" dirty="0" err="1" smtClean="0"/>
              <a:t>Лангерганса</a:t>
            </a:r>
            <a:r>
              <a:rPr lang="ru-RU" sz="2200" dirty="0" smtClean="0"/>
              <a:t>. В этих клетках синтезируется инсулин. При гипофункции поджелудочной железы развивается заболевание сахарный диабет. </a:t>
            </a:r>
            <a: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2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7650" name="Picture 2" descr="Поджелудочная железа – строение и функция, роль в развитии С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19"/>
            <a:ext cx="5715040" cy="42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Половые железы</a:t>
            </a:r>
            <a:endParaRPr lang="ru-RU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20840"/>
            <a:ext cx="800105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Половые железы относятся к железам смешанной секреции. В этих железах образуются мужские и женские половые клетки – сперматозоиды и яйцеклетки (внешнесекреторная функция). Внутрисекреторная функция половых желез появляется в образовании и секреции мужских и женских половых гормонов, которые поступают в кровь.</a:t>
            </a:r>
          </a:p>
          <a:p>
            <a:r>
              <a:rPr lang="ru-RU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активный мужской гормон – тестостерон.</a:t>
            </a:r>
          </a:p>
          <a:p>
            <a:r>
              <a:rPr lang="ru-RU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Половые гормоны определяют половое развитие и созревание. Они регулируют обмен веществ и оказывают влияние на функции нервной системы и регулируют половое поведение организма.</a:t>
            </a:r>
          </a:p>
          <a:p>
            <a:r>
              <a:rPr lang="ru-RU" spc="15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42976" y="285728"/>
            <a:ext cx="735811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уровня усвоения знаний и умений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закрепления изученного материала содержание опорного конспекта проговаривается дважды – сначала учителем, а затем учащимися.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https://urok.1sept.ru/%D1%81%D1%82%D0%B0%D1%82%D1%8C%D0%B8/622687/img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472" y="2071678"/>
            <a:ext cx="8072494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928802"/>
            <a:ext cx="6908628" cy="792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Железы внутренней секреции</a:t>
            </a:r>
            <a:endParaRPr lang="en-US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929618" cy="1714512"/>
          </a:xfrm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ru-RU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Функция желез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лава 3. Эндокринная система. Регуляция функций в организм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72428" cy="5303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33291" y="5715016"/>
            <a:ext cx="8910709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может жить без желудка и желчного пузыря, с одним легким, с одной почкой, с половиной печени,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он умрет, если удалить маленькую железу – гипофиз, который весит всего 0,5 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желез внутренней секреции около десяти, их масса около 100г.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гуляция клеточной активности. Роль регуляторных механизмов для ..."/>
          <p:cNvPicPr>
            <a:picLocks noChangeAspect="1" noChangeArrowheads="1"/>
          </p:cNvPicPr>
          <p:nvPr/>
        </p:nvPicPr>
        <p:blipFill>
          <a:blip r:embed="rId2"/>
          <a:srcRect l="16845" t="6250" r="15039" b="10742"/>
          <a:stretch>
            <a:fillRect/>
          </a:stretch>
        </p:blipFill>
        <p:spPr bwMode="auto">
          <a:xfrm>
            <a:off x="928662" y="214290"/>
            <a:ext cx="7500990" cy="476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514351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Железы внутренней секреции вырабатывают особые вещества – гормоны (от греч.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гармао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– привожу в движение, пробуждаю) в ничтожно малом количестве, например, в сутки человеку требуется 0,000003 г витамина В, а гормона адреналина – в 1000 раз меньше.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0D93-9EE3-410E-A9B4-B115FE3FCC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74" name="AutoShape 2" descr="Эндокринная система человека. Все, что надо зн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Эндокринная система человека. Все, что надо зн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Эндокринная система человека. Все, что надо зн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Конспект &quot;Эндокринная система. Железы&quot; - УчительP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 descr="C:\Users\и\Desktop\железы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7250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0D93-9EE3-410E-A9B4-B115FE3FCC7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1" name="Picture 1" descr="C:\Users\и\Desktop\endo_c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95479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357290" y="214290"/>
          <a:ext cx="678661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272677"/>
            <a:ext cx="9144000" cy="23391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органам классической эндокринной системы относят гипофиз, эпифиз, щитовидную и паращитовидные железы, надпочечники, островки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Лангерганса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поджелудочной железы, половые железы.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Диффузная эндокринная система – это совокупность отдельных клеток, расположенных одиночно или мелкими скоплениями в слизистой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подслизистой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оболочках трубчатых органов (преимущественно пищеварительной и дыхательной систем). Гормоны диффузной эндокринной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системы часто называют местными, или тканевыми, гормонами.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Органы классической эндокринной системы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10" name="AutoShape 2" descr="Нарушение функции гипофиза. Синдром Иценко-Кушинга | Здоровь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Нарушение функции гипофиза. Синдром Иценко-Кушинга | Здоровье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4912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72711"/>
            <a:ext cx="850112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spc="150" normalizeH="0" baseline="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Гипофиз – это небольшое образование овальной формы, расположенное в полости черепа под промежуточным мозгом. Синтезирует несколько гормонов:</a:t>
            </a:r>
            <a:endParaRPr kumimoji="0" lang="ru-RU" sz="1600" b="1" i="0" u="none" strike="noStrike" spc="150" normalizeH="0" baseline="0" dirty="0" smtClean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spc="150" normalizeH="0" baseline="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 роста. При его недостатке развивается карликовость. При избытке – гигантизм;</a:t>
            </a:r>
            <a:endParaRPr kumimoji="0" lang="ru-RU" sz="1600" b="1" i="0" u="none" strike="noStrike" spc="150" normalizeH="0" baseline="0" dirty="0" smtClean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spc="150" normalizeH="0" baseline="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гормон, стимулирующий работу щитовидной железы;</a:t>
            </a:r>
            <a:endParaRPr kumimoji="0" lang="ru-RU" sz="1600" b="1" i="0" u="none" strike="noStrike" spc="150" normalizeH="0" baseline="0" dirty="0" smtClean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spc="150" normalizeH="0" baseline="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гормон, который обеспечивает проявление реакций проявления родительских инстинктов;</a:t>
            </a:r>
            <a:endParaRPr kumimoji="0" lang="ru-RU" sz="1600" b="1" i="0" u="none" strike="noStrike" spc="150" normalizeH="0" baseline="0" dirty="0" smtClean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spc="150" normalizeH="0" baseline="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гормон, стимулирующий образование пигмента меланина;</a:t>
            </a:r>
            <a:endParaRPr kumimoji="0" lang="ru-RU" sz="1600" b="1" i="0" u="none" strike="noStrike" spc="150" normalizeH="0" baseline="0" dirty="0" smtClean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spc="150" normalizeH="0" baseline="0" dirty="0" smtClean="0">
                <a:ln w="11430"/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 (окситоцин), регулирующий у женщин маточную активность и образование молока.</a:t>
            </a:r>
            <a:endParaRPr kumimoji="0" lang="ru-RU" sz="1600" b="1" i="0" u="none" strike="noStrike" spc="150" normalizeH="0" baseline="0" dirty="0" smtClean="0">
              <a:ln w="11430"/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Лекарственные средства гормонов гипофиза щитовидной и ..."/>
          <p:cNvPicPr>
            <a:picLocks noChangeAspect="1" noChangeArrowheads="1"/>
          </p:cNvPicPr>
          <p:nvPr/>
        </p:nvPicPr>
        <p:blipFill>
          <a:blip r:embed="rId2"/>
          <a:srcRect l="9375" t="27778" r="10416" b="8333"/>
          <a:stretch>
            <a:fillRect/>
          </a:stretch>
        </p:blipFill>
        <p:spPr bwMode="auto">
          <a:xfrm>
            <a:off x="500034" y="3357562"/>
            <a:ext cx="550072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 descr="Биология 10 класс: Функции бел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357562"/>
            <a:ext cx="2000264" cy="319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44338</TotalTime>
  <Words>372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Blank</vt:lpstr>
      <vt:lpstr>Custom Design</vt:lpstr>
      <vt:lpstr>Презентация PowerPoint</vt:lpstr>
      <vt:lpstr>Функция желез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Органы классической эндокринной системы</vt:lpstr>
      <vt:lpstr>Презентация PowerPoint</vt:lpstr>
      <vt:lpstr>                  Эпифиз</vt:lpstr>
      <vt:lpstr> Эпифиз, или шишковидная железа. Расположен над среднем мозгом. Играет роль «биологических часов» в организме. Регулирует процессы полового созревания человека. При гипофункции эпифиза происходит преждевременное половое и физическое созревание, а при гиперфункции – недоразвитие половых желез, признаков пола и ожирение.  </vt:lpstr>
      <vt:lpstr>Щитовидная железа. </vt:lpstr>
      <vt:lpstr>Презентация PowerPoint</vt:lpstr>
      <vt:lpstr>  Надпочечники</vt:lpstr>
      <vt:lpstr>  Надпочечники – это парные железы, каждая из которых имеет массу около 4г. Располагаются на верхних полюсах почек. Наиболее известными гормонами надпочечников являются адреналин и норадреналин. Адреналин повышает частоту и силу сокращений сердца; сужает кровеносные сосуды, кроме сосудов сердца, мозга и работающих скелетных мышц, ускоряет обмен веществ и замедляет процессы пищеварения.   </vt:lpstr>
      <vt:lpstr>Поджелудочная железа</vt:lpstr>
      <vt:lpstr>    Располагается в изгибе 12-ти перстной кишки. Является железой смешанной секреции. Как железа внешней секреции вырабатывает пищеварительный сок. Часть клеток поджелудочной железы образуют небольшое скопление островки Лангерганса. В этих клетках синтезируется инсулин. При гипофункции поджелудочной железы развивается заболевание сахарный диабет.     </vt:lpstr>
      <vt:lpstr>      Половые железы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Medical</dc:title>
  <dc:creator>showeet.com</dc:creator>
  <dc:description>© Copyright Showeet.com</dc:description>
  <cp:lastModifiedBy>Библиотека</cp:lastModifiedBy>
  <cp:revision>37</cp:revision>
  <dcterms:created xsi:type="dcterms:W3CDTF">2011-05-09T14:18:21Z</dcterms:created>
  <dcterms:modified xsi:type="dcterms:W3CDTF">2020-10-07T06:41:38Z</dcterms:modified>
  <cp:category>Templates</cp:category>
</cp:coreProperties>
</file>