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87" r:id="rId2"/>
    <p:sldId id="521" r:id="rId3"/>
    <p:sldId id="520" r:id="rId4"/>
    <p:sldId id="513" r:id="rId5"/>
    <p:sldId id="488" r:id="rId6"/>
    <p:sldId id="459" r:id="rId7"/>
    <p:sldId id="494" r:id="rId8"/>
    <p:sldId id="489" r:id="rId9"/>
    <p:sldId id="490" r:id="rId10"/>
    <p:sldId id="492" r:id="rId11"/>
    <p:sldId id="491" r:id="rId12"/>
    <p:sldId id="493" r:id="rId13"/>
    <p:sldId id="514" r:id="rId14"/>
    <p:sldId id="515" r:id="rId15"/>
    <p:sldId id="516" r:id="rId16"/>
    <p:sldId id="517" r:id="rId17"/>
    <p:sldId id="518" r:id="rId18"/>
    <p:sldId id="51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00"/>
    <a:srgbClr val="A79C65"/>
    <a:srgbClr val="D4C988"/>
    <a:srgbClr val="CCB190"/>
    <a:srgbClr val="EBB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A035DF-8A8D-48A9-A225-C7CE00841A53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43EED7-AF32-48ED-8BEF-53AE4797C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CC39C-A31F-48A8-8585-B3DDA63B80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D637CE-1E64-41DF-85DD-DC5329C9A3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>
                <a:solidFill>
                  <a:srgbClr val="00008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b="1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73FF3-8632-48FF-9E6F-68650383E7B9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CEFBA-5565-4D68-96CA-62C8FC618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3A34-EF79-4325-968F-C074EA5206E2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FC0DE-5295-4996-92D8-A7AE2E42F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84E0-EC4F-432D-AEC5-28409445EA17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430F-A37A-4DFB-A8B6-5536B44E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7013" cy="45243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ADA2-A043-4766-A221-E3F657275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EE1CF-C2F1-401E-9B5B-632EAEA7D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8CBA-DC73-4676-A08D-91321F14E48C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E0B1-36C0-4F66-AF87-16159E2E3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9702-CA8E-413A-A8D0-D054BB3382EE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DF5F-7797-429C-8CC7-5193FFDA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A7EC-72D1-4983-B0EE-0AE25A72A23A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41C9-EBBD-467A-9BAF-100D61C18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979A-4BCF-46C9-A578-472ABBDC9C73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BECC1-82BE-4A8E-9C35-E6487FD1F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50EA-75A1-4969-98E2-353C5A58AA99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9181-D057-40C7-A995-C2A3CA50E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A902-2D08-4A1A-AA35-C3CAA3A6CF46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C4AB-1B01-40B7-BB9A-C93614225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42D0-0A32-4250-BEE9-FF8B66A1E3D8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B5D3-6BC9-4FD8-8034-CFDD1E559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3E9D-6F76-4B13-BB00-3844165B33D3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E106-7085-4DF4-AF2A-D83FB5CE5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8319D5-E269-4EC8-B2C5-7423AE3A059D}" type="datetimeFigureOut">
              <a:rPr lang="ru-RU"/>
              <a:pPr>
                <a:defRPr/>
              </a:pPr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876F19-FAB8-40AE-A27F-FF4F99B91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9" r:id="rId13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g" /><Relationship Id="rId4" Type="http://schemas.openxmlformats.org/officeDocument/2006/relationships/image" Target="http://s06.radikal.ru/i179/1004/f0/0eea15c742cet.jpg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jpg" /><Relationship Id="rId4" Type="http://schemas.openxmlformats.org/officeDocument/2006/relationships/image" Target="../media/image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11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771800" y="2262770"/>
            <a:ext cx="806489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i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Любовная лирика</a:t>
            </a:r>
          </a:p>
          <a:p>
            <a:pPr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i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Анны Андреевны Ахматовой</a:t>
            </a:r>
            <a:endParaRPr lang="ru-RU" sz="3200" b="1" dirty="0">
              <a:latin typeface="Segoe Print" pitchFamily="2" charset="0"/>
            </a:endParaRPr>
          </a:p>
          <a:p>
            <a:pPr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br>
              <a:rPr lang="ru-RU" sz="1400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</a:br>
            <a:b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5126" name="Picture 10" descr="КнигаПеро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302622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3185318" y="5459707"/>
            <a:ext cx="5774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latin typeface="Arial Black" panose="020B0A04020102020204" pitchFamily="34" charset="0"/>
              </a:rPr>
              <a:t>Цыбикова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Соелма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err="1">
                <a:latin typeface="Arial Black" panose="020B0A04020102020204" pitchFamily="34" charset="0"/>
              </a:rPr>
              <a:t>Цыденовна</a:t>
            </a:r>
            <a:r>
              <a:rPr lang="ru-RU" dirty="0">
                <a:latin typeface="Arial Black" panose="020B0A04020102020204" pitchFamily="34" charset="0"/>
              </a:rPr>
              <a:t>, </a:t>
            </a:r>
          </a:p>
          <a:p>
            <a:r>
              <a:rPr lang="ru-RU" b="1" i="1" dirty="0">
                <a:latin typeface="Arial Black" panose="020B0A04020102020204" pitchFamily="34" charset="0"/>
              </a:rPr>
              <a:t>учитель русского языка и литературы</a:t>
            </a:r>
          </a:p>
          <a:p>
            <a:r>
              <a:rPr lang="ru-RU" dirty="0">
                <a:latin typeface="Arial Black" panose="020B0A04020102020204" pitchFamily="34" charset="0"/>
              </a:rPr>
              <a:t>МБОУ «Майская СОШ» </a:t>
            </a:r>
          </a:p>
          <a:p>
            <a:r>
              <a:rPr lang="ru-RU" dirty="0" err="1">
                <a:latin typeface="Arial Black" panose="020B0A04020102020204" pitchFamily="34" charset="0"/>
              </a:rPr>
              <a:t>Курумканский</a:t>
            </a:r>
            <a:r>
              <a:rPr lang="ru-RU" dirty="0">
                <a:latin typeface="Arial Black" panose="020B0A04020102020204" pitchFamily="34" charset="0"/>
              </a:rPr>
              <a:t> район, Республика Бурятия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2779"/>
          <a:stretch/>
        </p:blipFill>
        <p:spPr>
          <a:xfrm>
            <a:off x="63017" y="1832151"/>
            <a:ext cx="2808312" cy="371475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3067"/>
            <a:ext cx="7772400" cy="1225319"/>
          </a:xfrm>
        </p:spPr>
        <p:txBody>
          <a:bodyPr/>
          <a:lstStyle/>
          <a:p>
            <a:r>
              <a:rPr lang="ru-RU" b="1" dirty="0"/>
              <a:t>Урок в 9 классе</a:t>
            </a: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87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gb" descr="http://s06.radikal.ru/i179/1004/f0/0eea15c742cet.jpg"/>
          <p:cNvPicPr/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5220072" y="1124744"/>
            <a:ext cx="3629660" cy="457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354649"/>
            <a:ext cx="48593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700" b="1" i="1" dirty="0">
              <a:solidFill>
                <a:srgbClr val="632523"/>
              </a:solidFill>
              <a:latin typeface="Calibri" pitchFamily="34" charset="0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br>
              <a:rPr lang="ru-RU" sz="17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br>
              <a:rPr lang="ru-RU" sz="17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1700" b="1" i="1" dirty="0">
                <a:solidFill>
                  <a:srgbClr val="4A452A"/>
                </a:solidFill>
                <a:latin typeface="Calibri" pitchFamily="34" charset="0"/>
                <a:cs typeface="Times New Roman" pitchFamily="18" charset="0"/>
              </a:rPr>
              <a:t>   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700" b="1" i="1" dirty="0">
              <a:solidFill>
                <a:srgbClr val="4A452A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br>
              <a:rPr lang="ru-RU" sz="17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br>
              <a:rPr lang="ru-RU" sz="1700" b="1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sz="1700" b="1" i="1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00213"/>
            <a:ext cx="29347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"Вечер"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/1912/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"Любовь", "В Царском Селе", "Музе", "Сердце к сердцу не приковано"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11293" r="4983"/>
          <a:stretch/>
        </p:blipFill>
        <p:spPr>
          <a:xfrm>
            <a:off x="3114302" y="36512"/>
            <a:ext cx="5976664" cy="43192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87" y="4531975"/>
            <a:ext cx="90701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похожи на финалы повестей о любви, они сюжетны. В них наблюдается сходство с балладой, новеллой .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по Ахматовой, уводит   "от радости и от </a:t>
            </a:r>
          </a:p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покоя",  "покоряет     обманно.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0" y="714375"/>
            <a:ext cx="4643438" cy="51435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ru-RU" sz="2400" b="1" i="1" dirty="0"/>
              <a:t>То змейкой, свернувшись клубком,</a:t>
            </a:r>
            <a:br>
              <a:rPr lang="ru-RU" sz="2400" b="1" i="1" dirty="0"/>
            </a:br>
            <a:r>
              <a:rPr lang="ru-RU" sz="2400" b="1" i="1" dirty="0"/>
              <a:t>У самого сердца колдует,</a:t>
            </a:r>
            <a:br>
              <a:rPr lang="ru-RU" sz="2400" b="1" i="1" dirty="0"/>
            </a:br>
            <a:r>
              <a:rPr lang="ru-RU" sz="2400" b="1" i="1" dirty="0"/>
              <a:t>То целые дни голубком</a:t>
            </a:r>
            <a:br>
              <a:rPr lang="ru-RU" sz="2400" b="1" i="1" dirty="0"/>
            </a:br>
            <a:r>
              <a:rPr lang="ru-RU" sz="2400" b="1" i="1" dirty="0"/>
              <a:t>На белом окошке воркует, </a:t>
            </a: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То в инее ярком блеснет,</a:t>
            </a:r>
            <a:br>
              <a:rPr lang="ru-RU" sz="2400" b="1" i="1" dirty="0"/>
            </a:br>
            <a:r>
              <a:rPr lang="ru-RU" sz="2400" b="1" i="1" dirty="0"/>
              <a:t>Почудится в дреме левкоя...</a:t>
            </a:r>
            <a:br>
              <a:rPr lang="ru-RU" sz="2400" b="1" i="1" dirty="0"/>
            </a:br>
            <a:r>
              <a:rPr lang="ru-RU" sz="2400" b="1" i="1" dirty="0"/>
              <a:t>Но верно и тайно ведет</a:t>
            </a:r>
            <a:br>
              <a:rPr lang="ru-RU" sz="2400" b="1" i="1" dirty="0"/>
            </a:br>
            <a:r>
              <a:rPr lang="ru-RU" sz="2400" b="1" i="1" dirty="0"/>
              <a:t>От радости и от покоя. </a:t>
            </a:r>
            <a:br>
              <a:rPr lang="ru-RU" sz="2400" b="1" i="1" dirty="0"/>
            </a:br>
            <a:br>
              <a:rPr lang="ru-RU" sz="2400" b="1" i="1" dirty="0"/>
            </a:br>
            <a:r>
              <a:rPr lang="ru-RU" sz="2400" b="1" i="1" dirty="0"/>
              <a:t>Умеет так сладко рыдать</a:t>
            </a:r>
            <a:br>
              <a:rPr lang="ru-RU" sz="2400" b="1" i="1" dirty="0"/>
            </a:br>
            <a:r>
              <a:rPr lang="ru-RU" sz="2400" b="1" i="1" dirty="0"/>
              <a:t>В молитве тоскующей скрипки,</a:t>
            </a:r>
            <a:br>
              <a:rPr lang="ru-RU" sz="2400" b="1" i="1" dirty="0"/>
            </a:br>
            <a:r>
              <a:rPr lang="ru-RU" sz="2400" b="1" i="1" dirty="0"/>
              <a:t>И страшно ее угадать</a:t>
            </a:r>
            <a:br>
              <a:rPr lang="ru-RU" sz="2400" b="1" i="1" dirty="0"/>
            </a:br>
            <a:r>
              <a:rPr lang="ru-RU" sz="2400" b="1" i="1" dirty="0"/>
              <a:t>В еще незнакомой улыбке.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sz="2400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37742"/>
            <a:ext cx="4716016" cy="5522937"/>
          </a:xfrm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1964531" y="29429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</a:rPr>
              <a:t>«</a:t>
            </a:r>
            <a:r>
              <a:rPr lang="ru-RU" sz="4000" b="1" dirty="0">
                <a:latin typeface="Monotype Corsiva" pitchFamily="66" charset="0"/>
              </a:rPr>
              <a:t>ЛЮБОВЬ»    1912 г</a:t>
            </a:r>
            <a:endParaRPr lang="ru-RU" sz="4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98919" y="2271454"/>
            <a:ext cx="546325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В этом стихотворении Ахматова назвала любовь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"пятым временем года".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Из этого-то необычного, пятого, времени увидены ею остальные четыре, обычные.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49" y="255518"/>
            <a:ext cx="859522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состоянии любви мир видится заново. Обострены и напряжены все чувства. И открывается необычность обычного. Человек начинает воспринимать мир с удесятеренной силой, действительно достигая в ощущении жизни вершин.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8771" t="15215" b="20465"/>
          <a:stretch/>
        </p:blipFill>
        <p:spPr>
          <a:xfrm>
            <a:off x="5679153" y="2566218"/>
            <a:ext cx="3455815" cy="316703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4389" y="111036"/>
            <a:ext cx="85952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Стихотворения, посвященные любви, идут по самым вершинам человеческого духа.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2810"/>
            <a:ext cx="9144000" cy="588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4117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646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4389" y="111036"/>
            <a:ext cx="85952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меняется лирика Ахматовой в 20-30-е годы.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388" y="617148"/>
            <a:ext cx="8114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ты думал - я тоже такая»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388" y="1109536"/>
            <a:ext cx="57377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ты думал - я тоже такая,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забыть меня.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брошусь, моля и рыдая,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копыта гнедого коня.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стану просить у знахарок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наговорной воде корешок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пришлю тебе страшный подарок -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заветный душистый платок.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же проклят. Ни стоном, ни взглядом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Окаянной души не коснусь,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клянусь тебе ангельским садом,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Чудотворной иконой клянусь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ночей наших пламенным чадом -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к тебе никогда не вернусь.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9609" y="1028764"/>
            <a:ext cx="3115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Расширение диапазона поэзии повлиял на тональность и характер любовной лирики. Некоторые характерные её особенности, остались прежними.</a:t>
            </a:r>
          </a:p>
          <a:p>
            <a:pPr algn="ctr"/>
            <a:r>
              <a:rPr lang="ru-RU" sz="2000" b="1" dirty="0"/>
              <a:t>Любовный эпизод не развернут, в нем нет ни конца, ни начала; любовное признание, отчаяние или мольба, кажутся обрывком случайно подслушанного разговора.</a:t>
            </a:r>
          </a:p>
        </p:txBody>
      </p:sp>
    </p:spTree>
    <p:extLst>
      <p:ext uri="{BB962C8B-B14F-4D97-AF65-F5344CB8AC3E}">
        <p14:creationId xmlns:p14="http://schemas.microsoft.com/office/powerpoint/2010/main" val="228719195"/>
      </p:ext>
    </p:extLst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586" y="2467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" y="24674"/>
            <a:ext cx="9112827" cy="55172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587" y="5621223"/>
            <a:ext cx="9112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"Подорожнике", "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Domini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и в позднейших циклах любовное чувство приобретает у нее более широкий и более духовный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2182449055"/>
      </p:ext>
    </p:extLst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48" y="-3164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2193" y="2794288"/>
            <a:ext cx="5057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163663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i="1" dirty="0"/>
              <a:t>И только совесть с каждым днём страшней</a:t>
            </a:r>
          </a:p>
          <a:p>
            <a:r>
              <a:rPr lang="ru-RU" b="1" i="1" dirty="0"/>
              <a:t>Беснуется: великой хочет дани.</a:t>
            </a:r>
          </a:p>
          <a:p>
            <a:r>
              <a:rPr lang="ru-RU" b="1" i="1" dirty="0"/>
              <a:t>Закрыв лицо, я отвечала ей…</a:t>
            </a:r>
          </a:p>
          <a:p>
            <a:r>
              <a:rPr lang="ru-RU" b="1" i="1" dirty="0"/>
              <a:t>Но больше нет ни слёз, ни оправданий.</a:t>
            </a:r>
          </a:p>
          <a:p>
            <a:r>
              <a:rPr lang="ru-RU" b="1" i="1" dirty="0"/>
              <a:t>Ахматова не боится быть откровенной в своих признаниях, мольбах. Её может понять лишь тот, кто обладает тем же «шифром любви».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3232"/>
            <a:ext cx="9396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Главное в теме любви у Анны Ахматовой - это настойчивые искания духа, поиски смысла и высоты жизни, которые сопровождаются жестами волнения, совести, веры: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6" y="1061444"/>
            <a:ext cx="4594601" cy="55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4748"/>
      </p:ext>
    </p:extLst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85959" y="-2732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Немаловажной особенностью лирических произведений Ахматовой является роль бытовой детали.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844824"/>
            <a:ext cx="5057878" cy="1191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 Третья особенность произведений Анны Ахматовой - это стихотворения, написанные в виде лирического дневника. Ахматова всегда предпочитала «фрагмент» связному, последовательному рассказу. Главное в теме любви у Анны Ахматовой - это настойчивые искания духа, поиски смысла и высоты жизни, которые сопровождаются жестами волнения, совести, веры: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И только совесть с каждым днём страшней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Беснуется: великой хочет дани.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Закрыв лицо, я отвечала ей…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Но больше нет ни слёз, ни оправданий.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Ахматова не боится быть откровенной в своих признаниях, мольбах. Её может понять лишь тот, кто обладает тем же «шифром любви».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054469"/>
            <a:ext cx="698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Предметом изображения может стать даже пятно плесени на сырой стене, и лопух, и крапива.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5712" y="1844824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Он любил три вещи на свете:</a:t>
            </a:r>
          </a:p>
          <a:p>
            <a:r>
              <a:rPr lang="ru-RU" sz="2400" b="1" dirty="0"/>
              <a:t>За вечерней пенье, белых павлинов</a:t>
            </a:r>
          </a:p>
          <a:p>
            <a:r>
              <a:rPr lang="ru-RU" sz="2400" b="1" dirty="0"/>
              <a:t>И стёртые карты Америки.</a:t>
            </a:r>
          </a:p>
          <a:p>
            <a:r>
              <a:rPr lang="ru-RU" sz="2400" b="1" dirty="0"/>
              <a:t>Не любил, когда плачут дети,</a:t>
            </a:r>
          </a:p>
          <a:p>
            <a:r>
              <a:rPr lang="ru-RU" sz="2400" b="1" dirty="0"/>
              <a:t>Не любил чая с малиной</a:t>
            </a:r>
          </a:p>
          <a:p>
            <a:r>
              <a:rPr lang="ru-RU" sz="2400" b="1" dirty="0"/>
              <a:t>И женской истерики.</a:t>
            </a:r>
          </a:p>
          <a:p>
            <a:r>
              <a:rPr lang="ru-RU" sz="2400" b="1" dirty="0"/>
              <a:t>…А я была его женой.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         «Он любил…»</a:t>
            </a:r>
          </a:p>
        </p:txBody>
      </p:sp>
    </p:spTree>
    <p:extLst>
      <p:ext uri="{BB962C8B-B14F-4D97-AF65-F5344CB8AC3E}">
        <p14:creationId xmlns:p14="http://schemas.microsoft.com/office/powerpoint/2010/main" val="1617633141"/>
      </p:ext>
    </p:extLst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85959" y="-2732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любовь такая, что даже ты не смог её убить»</a:t>
            </a:r>
          </a:p>
          <a:p>
            <a:pPr algn="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А.А.Ахматова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8421" y="1844824"/>
            <a:ext cx="53301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Пусть камнем надгробным ляжет</a:t>
            </a:r>
            <a:br>
              <a:rPr lang="ru-RU" sz="3200" b="1" i="1" dirty="0"/>
            </a:br>
            <a:r>
              <a:rPr lang="ru-RU" sz="3200" b="1" i="1" dirty="0"/>
              <a:t>На жизни моей   ЛЮБОВЬ. </a:t>
            </a:r>
          </a:p>
          <a:p>
            <a:r>
              <a:rPr lang="ru-RU" sz="3200" b="1" i="1" dirty="0"/>
              <a:t>                   </a:t>
            </a:r>
            <a:r>
              <a:rPr lang="ru-RU" sz="2400" b="1" dirty="0"/>
              <a:t> (А. А. Ахматова)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9929"/>
            <a:ext cx="4052462" cy="53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9495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51520" y="918193"/>
            <a:ext cx="890896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рассмотреть и проанализировать особенности любовной лирики Анны Андреевны Ахматовой;</a:t>
            </a:r>
          </a:p>
          <a:p>
            <a:pPr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>
                <a:latin typeface="Segoe Print" pitchFamily="2" charset="0"/>
              </a:rPr>
              <a:t>•	формировать навыки эстетического восприятия литературного текста;</a:t>
            </a:r>
          </a:p>
          <a:p>
            <a:pPr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>
                <a:latin typeface="Segoe Print" pitchFamily="2" charset="0"/>
              </a:rPr>
              <a:t>•	развивать чувство прекрасного на примерах стихотворений А. Ахматовой.</a:t>
            </a:r>
          </a:p>
          <a:p>
            <a:pPr algn="ctr"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>
                <a:latin typeface="Segoe Print" pitchFamily="2" charset="0"/>
              </a:rPr>
              <a:t>•	Передать образ русского поэта и обогатить читательскую культуру учащихся, приблизить их к наивысшим образцам русской поэтической традиции.</a:t>
            </a:r>
          </a:p>
        </p:txBody>
      </p:sp>
      <p:pic>
        <p:nvPicPr>
          <p:cNvPr id="5126" name="Picture 10" descr="КнигаПеро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8205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7858"/>
          </a:xfrm>
        </p:spPr>
        <p:txBody>
          <a:bodyPr/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</p:txBody>
      </p:sp>
    </p:spTree>
    <p:extLst>
      <p:ext uri="{BB962C8B-B14F-4D97-AF65-F5344CB8AC3E}">
        <p14:creationId xmlns:p14="http://schemas.microsoft.com/office/powerpoint/2010/main" val="490159901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33374"/>
            <a:ext cx="7416502" cy="201550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latin typeface="Segoe Script" pitchFamily="34" charset="0"/>
                <a:cs typeface="Arabic Typesetting" pitchFamily="66" charset="-78"/>
              </a:rPr>
              <a:t> </a:t>
            </a:r>
            <a:r>
              <a:rPr lang="ru-RU" sz="7300" b="1" i="1" dirty="0">
                <a:solidFill>
                  <a:srgbClr val="660033"/>
                </a:solidFill>
                <a:latin typeface="Segoe Script" pitchFamily="34" charset="0"/>
                <a:cs typeface="Arabic Typesetting" pitchFamily="66" charset="-78"/>
              </a:rPr>
              <a:t>Вдохновенные строки</a:t>
            </a:r>
            <a:br>
              <a:rPr lang="ru-RU" b="1" i="1" dirty="0">
                <a:latin typeface="Segoe Script" pitchFamily="34" charset="0"/>
                <a:cs typeface="Arabic Typesetting" pitchFamily="66" charset="-78"/>
              </a:rPr>
            </a:br>
            <a:r>
              <a:rPr lang="ru-RU" b="1" i="1" dirty="0">
                <a:latin typeface="Segoe Script" pitchFamily="34" charset="0"/>
                <a:cs typeface="Arabic Typesetting" pitchFamily="66" charset="-78"/>
              </a:rPr>
              <a:t> 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059832" y="1826350"/>
            <a:ext cx="608416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«В ее стихах поражает "струнная напряженность переживаний и безошибочная меткость острого их выражения. В этом сила Ахматовой..." </a:t>
            </a:r>
            <a: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  <a:t>(Н. В. Недоброво) </a:t>
            </a:r>
            <a:br>
              <a:rPr lang="ru-RU" sz="2400" b="1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</a:br>
            <a:endParaRPr lang="ru-RU" sz="2400" b="1" dirty="0">
              <a:latin typeface="Segoe Print" pitchFamily="2" charset="0"/>
            </a:endParaRPr>
          </a:p>
          <a:p>
            <a:pPr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br>
              <a:rPr lang="ru-RU" sz="1400" dirty="0">
                <a:solidFill>
                  <a:srgbClr val="000000"/>
                </a:solidFill>
                <a:latin typeface="Segoe Print" pitchFamily="2" charset="0"/>
                <a:cs typeface="Times New Roman" pitchFamily="18" charset="0"/>
              </a:rPr>
            </a:br>
            <a:br>
              <a:rPr lang="ru-RU" sz="1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</a:br>
            <a:endParaRPr lang="ru-RU" dirty="0">
              <a:latin typeface="Calibri" pitchFamily="34" charset="0"/>
            </a:endParaRPr>
          </a:p>
        </p:txBody>
      </p:sp>
      <p:pic>
        <p:nvPicPr>
          <p:cNvPr id="5126" name="Picture 10" descr="КнигаПеро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336" y="302622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2779"/>
          <a:stretch/>
        </p:blipFill>
        <p:spPr>
          <a:xfrm>
            <a:off x="63016" y="1773158"/>
            <a:ext cx="3140831" cy="43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60771"/>
      </p:ext>
    </p:extLst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0413" y="-3166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149748" y="2364959"/>
            <a:ext cx="49942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любви в творчестве замечательного поэта была одной из главных тем.</a:t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10" descr="КнигаПеро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328" y="5481473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50607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" y="920744"/>
            <a:ext cx="3760311" cy="49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4872"/>
      </p:ext>
    </p:extLst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396552" y="70297"/>
            <a:ext cx="97930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latin typeface="Segoe Print" pitchFamily="2" charset="0"/>
                <a:cs typeface="Times New Roman" pitchFamily="18" charset="0"/>
              </a:rPr>
              <a:t>Основная особенность любовной лирики  </a:t>
            </a: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>
                <a:latin typeface="Segoe Print" pitchFamily="2" charset="0"/>
                <a:cs typeface="Times New Roman" pitchFamily="18" charset="0"/>
              </a:rPr>
              <a:t>состояла в том, что ее главной темой становятся переживания.</a:t>
            </a:r>
            <a:endParaRPr lang="ru-RU" sz="2800" b="1" dirty="0">
              <a:latin typeface="Segoe Print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2855926"/>
            <a:ext cx="8230313" cy="11461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7984" y="1289304"/>
            <a:ext cx="48422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 критиков изучали творчество Ахматовой.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Н.В.Недоброво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одним из первых, кто оценил творчество Ахматовой. 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писал, что любовная тема в произведениях Ахматовой намного шире и значительнее своих традиционных рамок.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1160" r="18585" b="12742"/>
          <a:stretch/>
        </p:blipFill>
        <p:spPr>
          <a:xfrm>
            <a:off x="109674" y="1336822"/>
            <a:ext cx="4104456" cy="533050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9143999" cy="514461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Ранняя любовная лирика поэта воспринимается как своеобразный лирический дневник. Она говорит о простом человеческом счастье и о земных, обычных горестях: о разлуке, измене, одиночестве, отчаянии - обо всем, что близко многим, что способен испытать и понять каждый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5373216"/>
            <a:ext cx="9947448" cy="72278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(Стихотворение «Песня последней встречи»)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560" y="557395"/>
            <a:ext cx="4248472" cy="46418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любовный роман Ахматовой входила эпоха - она по-своему озвучивала и переиначивала стихи, вносила в них ноту тревоги и печали, имевших более широкое значение, чем собственная судьба.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83968" cy="936185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059" y="-4471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Прямоугольник 6"/>
          <p:cNvSpPr>
            <a:spLocks noChangeArrowheads="1"/>
          </p:cNvSpPr>
          <p:nvPr/>
        </p:nvSpPr>
        <p:spPr bwMode="auto">
          <a:xfrm>
            <a:off x="4284663" y="62071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latin typeface="Segoe Scrip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925523"/>
            <a:ext cx="2923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Первый муж, Николай Гумилёв, был расстрелян в 1921 году; 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9251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Её судьба была трагична. </a:t>
            </a:r>
          </a:p>
          <a:p>
            <a:pPr algn="ctr"/>
            <a:r>
              <a:rPr lang="ru-RU" sz="2400" b="1" dirty="0"/>
              <a:t>Репрессиям были подвергнуты трое близких ей людей</a:t>
            </a:r>
            <a:r>
              <a:rPr lang="ru-RU" sz="2400" dirty="0"/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/>
          <a:stretch/>
        </p:blipFill>
        <p:spPr>
          <a:xfrm>
            <a:off x="0" y="1369759"/>
            <a:ext cx="2895201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80" y="1370892"/>
            <a:ext cx="2630071" cy="3427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02980" y="5149671"/>
            <a:ext cx="2738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муж, Николай Пунин, был трижды арестован и погиб в лагере в 1953 году;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41839" y="5052646"/>
            <a:ext cx="3296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сын, Лев Гумилёв, провёл в заключении в 1930—1940-х и в 1940—1950-х годах более 10 лет.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49" y="1369759"/>
            <a:ext cx="2938040" cy="3429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290" y="-1267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59688" cy="144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/>
              <a:t>Горе жен и матерей «врагов народа» было отражено в одном из наиболее значительных произведений Ахматовой — поэме «Реквием».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057400"/>
            <a:ext cx="3886200" cy="4114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/>
              <a:t>	</a:t>
            </a:r>
            <a:endParaRPr lang="ru-RU" sz="24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" y="1447800"/>
            <a:ext cx="8851490" cy="54102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857</Words>
  <Application>Microsoft Office PowerPoint</Application>
  <PresentationFormat>Экран (4:3)</PresentationFormat>
  <Paragraphs>101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в 9 классе</vt:lpstr>
      <vt:lpstr>Цели:</vt:lpstr>
      <vt:lpstr> Вдохновенные строки  </vt:lpstr>
      <vt:lpstr>Презентация PowerPoint</vt:lpstr>
      <vt:lpstr>Презентация PowerPoint</vt:lpstr>
      <vt:lpstr>Ранняя любовная лирика поэта воспринимается как своеобразный лирический дневник. Она говорит о простом человеческом счастье и о земных, обычных горестях: о разлуке, измене, одиночестве, отчаянии - обо всем, что близко многим, что способен испытать и понять каждый</vt:lpstr>
      <vt:lpstr>Презентация PowerPoint</vt:lpstr>
      <vt:lpstr>Презентация PowerPoint</vt:lpstr>
      <vt:lpstr>Горе жен и матерей «врагов народа» было отражено в одном из наиболее значительных произведений Ахматовой — поэме «Реквием».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Соелма Цыбикова</cp:lastModifiedBy>
  <cp:revision>228</cp:revision>
  <dcterms:created xsi:type="dcterms:W3CDTF">2014-01-28T07:22:00Z</dcterms:created>
  <dcterms:modified xsi:type="dcterms:W3CDTF">2021-04-14T15:42:22Z</dcterms:modified>
</cp:coreProperties>
</file>