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E5F4FF"/>
    <a:srgbClr val="E6FEF4"/>
    <a:srgbClr val="9EFCD6"/>
    <a:srgbClr val="99CCFF"/>
    <a:srgbClr val="FFCCFF"/>
    <a:srgbClr val="CC00CC"/>
    <a:srgbClr val="9900FF"/>
    <a:srgbClr val="FF00FF"/>
    <a:srgbClr val="B9478B"/>
  </p:clrMru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539B-7486-4F6C-9A6E-255B4BD9D28F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499C-4C04-41F9-B1C1-2DAE0347D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539B-7486-4F6C-9A6E-255B4BD9D28F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499C-4C04-41F9-B1C1-2DAE0347D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539B-7486-4F6C-9A6E-255B4BD9D28F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499C-4C04-41F9-B1C1-2DAE0347D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539B-7486-4F6C-9A6E-255B4BD9D28F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499C-4C04-41F9-B1C1-2DAE0347D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539B-7486-4F6C-9A6E-255B4BD9D28F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499C-4C04-41F9-B1C1-2DAE0347D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539B-7486-4F6C-9A6E-255B4BD9D28F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499C-4C04-41F9-B1C1-2DAE0347D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539B-7486-4F6C-9A6E-255B4BD9D28F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499C-4C04-41F9-B1C1-2DAE0347D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539B-7486-4F6C-9A6E-255B4BD9D28F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499C-4C04-41F9-B1C1-2DAE0347D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539B-7486-4F6C-9A6E-255B4BD9D28F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499C-4C04-41F9-B1C1-2DAE0347D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539B-7486-4F6C-9A6E-255B4BD9D28F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499C-4C04-41F9-B1C1-2DAE0347D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539B-7486-4F6C-9A6E-255B4BD9D28F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499C-4C04-41F9-B1C1-2DAE0347D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8539B-7486-4F6C-9A6E-255B4BD9D28F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0499C-4C04-41F9-B1C1-2DAE0347D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абличка 3"/>
          <p:cNvSpPr/>
          <p:nvPr/>
        </p:nvSpPr>
        <p:spPr>
          <a:xfrm>
            <a:off x="3857620" y="2643182"/>
            <a:ext cx="1214446" cy="857256"/>
          </a:xfrm>
          <a:prstGeom prst="plaque">
            <a:avLst/>
          </a:prstGeom>
          <a:solidFill>
            <a:schemeClr val="tx1">
              <a:lumMod val="50000"/>
              <a:lumOff val="50000"/>
            </a:schemeClr>
          </a:solidFill>
          <a:effectLst>
            <a:glow rad="228600">
              <a:schemeClr val="tx1">
                <a:lumMod val="50000"/>
                <a:lumOff val="50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ПРОЕКТ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071934" y="1857364"/>
            <a:ext cx="7858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ЭТАПЫ</a:t>
            </a:r>
            <a:endParaRPr lang="ru-RU" sz="1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857752" y="2428868"/>
            <a:ext cx="24921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rgbClr val="00B050"/>
                </a:solidFill>
              </a:rPr>
              <a:t>ПОДГОТОВИТЕЛЬНЫЙ</a:t>
            </a:r>
            <a:endParaRPr lang="ru-RU" sz="1100" b="1" dirty="0">
              <a:solidFill>
                <a:srgbClr val="00B050"/>
              </a:solidFill>
            </a:endParaRP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4929190" y="2643182"/>
            <a:ext cx="1357322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929190" y="3500438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2643174" y="3500438"/>
            <a:ext cx="1357322" cy="1588"/>
          </a:xfrm>
          <a:prstGeom prst="line">
            <a:avLst/>
          </a:prstGeom>
          <a:ln w="28575">
            <a:solidFill>
              <a:srgbClr val="B947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643174" y="2643182"/>
            <a:ext cx="1285884" cy="158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4143372" y="4000504"/>
            <a:ext cx="7185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/>
              <a:t>ЭТАПЫ</a:t>
            </a:r>
            <a:endParaRPr lang="ru-RU" sz="14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4929190" y="3500438"/>
            <a:ext cx="14093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>
                <a:solidFill>
                  <a:srgbClr val="FF0000"/>
                </a:solidFill>
              </a:rPr>
              <a:t>КОНСТРУКТОРСКИЙ</a:t>
            </a:r>
            <a:endParaRPr lang="ru-RU" sz="1100" b="1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643174" y="3500438"/>
            <a:ext cx="1500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rgbClr val="B9478B"/>
                </a:solidFill>
              </a:rPr>
              <a:t>ТЕХНОЛОГИЧЕСКИЙ</a:t>
            </a:r>
            <a:endParaRPr lang="ru-RU" sz="1100" b="1" dirty="0">
              <a:solidFill>
                <a:srgbClr val="B9478B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571736" y="2428868"/>
            <a:ext cx="14045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>
                <a:solidFill>
                  <a:srgbClr val="0070C0"/>
                </a:solidFill>
              </a:rPr>
              <a:t>ЗАКЛЮЧИТЕЛЬНЫЙ</a:t>
            </a:r>
            <a:endParaRPr lang="ru-RU" sz="1100" b="1" dirty="0">
              <a:solidFill>
                <a:srgbClr val="0070C0"/>
              </a:solidFill>
            </a:endParaRPr>
          </a:p>
        </p:txBody>
      </p:sp>
      <p:sp>
        <p:nvSpPr>
          <p:cNvPr id="92" name="Дуга 91"/>
          <p:cNvSpPr/>
          <p:nvPr/>
        </p:nvSpPr>
        <p:spPr>
          <a:xfrm>
            <a:off x="1357290" y="214290"/>
            <a:ext cx="1285884" cy="3429024"/>
          </a:xfrm>
          <a:prstGeom prst="arc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Дуга 97"/>
          <p:cNvSpPr/>
          <p:nvPr/>
        </p:nvSpPr>
        <p:spPr>
          <a:xfrm>
            <a:off x="1428728" y="2357430"/>
            <a:ext cx="1214446" cy="714380"/>
          </a:xfrm>
          <a:prstGeom prst="arc">
            <a:avLst>
              <a:gd name="adj1" fmla="val 17101398"/>
              <a:gd name="adj2" fmla="val 539596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Дуга 98"/>
          <p:cNvSpPr/>
          <p:nvPr/>
        </p:nvSpPr>
        <p:spPr>
          <a:xfrm flipH="1">
            <a:off x="6286512" y="1428736"/>
            <a:ext cx="1285884" cy="2357454"/>
          </a:xfrm>
          <a:prstGeom prst="arc">
            <a:avLst>
              <a:gd name="adj1" fmla="val 16200000"/>
              <a:gd name="adj2" fmla="val 21569776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Дуга 99"/>
          <p:cNvSpPr/>
          <p:nvPr/>
        </p:nvSpPr>
        <p:spPr>
          <a:xfrm flipH="1">
            <a:off x="6286512" y="1928802"/>
            <a:ext cx="1214446" cy="1214446"/>
          </a:xfrm>
          <a:prstGeom prst="arc">
            <a:avLst>
              <a:gd name="adj1" fmla="val 16200000"/>
              <a:gd name="adj2" fmla="val 127373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Дуга 100"/>
          <p:cNvSpPr/>
          <p:nvPr/>
        </p:nvSpPr>
        <p:spPr>
          <a:xfrm flipH="1">
            <a:off x="6286512" y="2357430"/>
            <a:ext cx="1214446" cy="571504"/>
          </a:xfrm>
          <a:prstGeom prst="arc">
            <a:avLst>
              <a:gd name="adj1" fmla="val 16200000"/>
              <a:gd name="adj2" fmla="val 5041419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Дуга 104"/>
          <p:cNvSpPr/>
          <p:nvPr/>
        </p:nvSpPr>
        <p:spPr>
          <a:xfrm flipH="1">
            <a:off x="6286512" y="857232"/>
            <a:ext cx="1500198" cy="2928958"/>
          </a:xfrm>
          <a:prstGeom prst="arc">
            <a:avLst>
              <a:gd name="adj1" fmla="val 16200000"/>
              <a:gd name="adj2" fmla="val 729553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Дуга 105"/>
          <p:cNvSpPr/>
          <p:nvPr/>
        </p:nvSpPr>
        <p:spPr>
          <a:xfrm rot="10800000">
            <a:off x="6357950" y="2214554"/>
            <a:ext cx="1500198" cy="3286148"/>
          </a:xfrm>
          <a:prstGeom prst="arc">
            <a:avLst>
              <a:gd name="adj1" fmla="val 16200000"/>
              <a:gd name="adj2" fmla="val 729553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Дуга 106"/>
          <p:cNvSpPr/>
          <p:nvPr/>
        </p:nvSpPr>
        <p:spPr>
          <a:xfrm flipH="1" flipV="1">
            <a:off x="6357950" y="2428868"/>
            <a:ext cx="1285884" cy="2143140"/>
          </a:xfrm>
          <a:prstGeom prst="arc">
            <a:avLst>
              <a:gd name="adj1" fmla="val 16200000"/>
              <a:gd name="adj2" fmla="val 21569776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1" name="Прямая соединительная линия 110"/>
          <p:cNvCxnSpPr/>
          <p:nvPr/>
        </p:nvCxnSpPr>
        <p:spPr>
          <a:xfrm>
            <a:off x="7000892" y="857232"/>
            <a:ext cx="571504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>
            <a:off x="6929454" y="1428736"/>
            <a:ext cx="357190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>
            <a:off x="6858016" y="1928802"/>
            <a:ext cx="1285884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>
            <a:off x="6858016" y="2357430"/>
            <a:ext cx="1107291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>
            <a:off x="6858016" y="2928934"/>
            <a:ext cx="1107291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/>
          <p:nvPr/>
        </p:nvCxnSpPr>
        <p:spPr>
          <a:xfrm>
            <a:off x="7000892" y="4572008"/>
            <a:ext cx="178595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7072330" y="5500702"/>
            <a:ext cx="428628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Стрелка углом вверх 120"/>
          <p:cNvSpPr/>
          <p:nvPr/>
        </p:nvSpPr>
        <p:spPr>
          <a:xfrm flipV="1">
            <a:off x="4786314" y="2000240"/>
            <a:ext cx="785818" cy="357190"/>
          </a:xfrm>
          <a:prstGeom prst="bentUpArrow">
            <a:avLst>
              <a:gd name="adj1" fmla="val 10645"/>
              <a:gd name="adj2" fmla="val 25000"/>
              <a:gd name="adj3" fmla="val 25000"/>
            </a:avLst>
          </a:prstGeom>
          <a:solidFill>
            <a:srgbClr val="92D050"/>
          </a:solidFill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Дуга 123"/>
          <p:cNvSpPr/>
          <p:nvPr/>
        </p:nvSpPr>
        <p:spPr>
          <a:xfrm flipH="1" flipV="1">
            <a:off x="6357950" y="3000372"/>
            <a:ext cx="1214446" cy="1214446"/>
          </a:xfrm>
          <a:prstGeom prst="arc">
            <a:avLst>
              <a:gd name="adj1" fmla="val 16200000"/>
              <a:gd name="adj2" fmla="val 518636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6" name="Прямая соединительная линия 125"/>
          <p:cNvCxnSpPr/>
          <p:nvPr/>
        </p:nvCxnSpPr>
        <p:spPr>
          <a:xfrm>
            <a:off x="6929454" y="4214818"/>
            <a:ext cx="1107291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/>
        </p:nvCxnSpPr>
        <p:spPr>
          <a:xfrm>
            <a:off x="6929454" y="3000372"/>
            <a:ext cx="107157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6786578" y="857232"/>
            <a:ext cx="8226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solidFill>
                  <a:srgbClr val="00B050"/>
                </a:solidFill>
              </a:rPr>
              <a:t>ПРОБЛЕМА</a:t>
            </a:r>
            <a:endParaRPr lang="ru-RU" sz="1000" b="1" dirty="0">
              <a:solidFill>
                <a:srgbClr val="00B050"/>
              </a:solidFill>
            </a:endParaRPr>
          </a:p>
        </p:txBody>
      </p:sp>
      <p:pic>
        <p:nvPicPr>
          <p:cNvPr id="132" name="Рисунок 131" descr="http://static1.squarespace.com/static/54ac26a9e4b01ff9ee66db54/t/5911c58d893fc011d4ee6cd0/1494336921950/?format=1000w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8214" y="714356"/>
            <a:ext cx="379474" cy="50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" name="TextBox 133"/>
          <p:cNvSpPr txBox="1"/>
          <p:nvPr/>
        </p:nvSpPr>
        <p:spPr>
          <a:xfrm>
            <a:off x="7500958" y="857232"/>
            <a:ext cx="10278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u="sng" dirty="0" smtClean="0">
                <a:solidFill>
                  <a:srgbClr val="00B050"/>
                </a:solidFill>
              </a:rPr>
              <a:t>Что вы хотите</a:t>
            </a:r>
            <a:endParaRPr lang="ru-RU" sz="1100" u="sng" dirty="0">
              <a:solidFill>
                <a:srgbClr val="00B050"/>
              </a:solidFill>
            </a:endParaRPr>
          </a:p>
        </p:txBody>
      </p:sp>
      <p:sp>
        <p:nvSpPr>
          <p:cNvPr id="144" name="Стрелка углом вверх 143"/>
          <p:cNvSpPr/>
          <p:nvPr/>
        </p:nvSpPr>
        <p:spPr>
          <a:xfrm>
            <a:off x="4857752" y="3786190"/>
            <a:ext cx="785818" cy="357190"/>
          </a:xfrm>
          <a:prstGeom prst="bentUpArrow">
            <a:avLst>
              <a:gd name="adj1" fmla="val 10645"/>
              <a:gd name="adj2" fmla="val 25000"/>
              <a:gd name="adj3" fmla="val 25000"/>
            </a:avLst>
          </a:prstGeom>
          <a:solidFill>
            <a:srgbClr val="FF0000"/>
          </a:solidFill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Стрелка углом вверх 144"/>
          <p:cNvSpPr/>
          <p:nvPr/>
        </p:nvSpPr>
        <p:spPr>
          <a:xfrm flipH="1">
            <a:off x="3357554" y="3786190"/>
            <a:ext cx="785818" cy="357190"/>
          </a:xfrm>
          <a:prstGeom prst="bentUpArrow">
            <a:avLst>
              <a:gd name="adj1" fmla="val 10645"/>
              <a:gd name="adj2" fmla="val 25000"/>
              <a:gd name="adj3" fmla="val 25000"/>
            </a:avLst>
          </a:prstGeom>
          <a:solidFill>
            <a:srgbClr val="B9478B"/>
          </a:solidFill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Стрелка углом вверх 145"/>
          <p:cNvSpPr/>
          <p:nvPr/>
        </p:nvSpPr>
        <p:spPr>
          <a:xfrm flipH="1" flipV="1">
            <a:off x="3286116" y="2000240"/>
            <a:ext cx="785818" cy="357190"/>
          </a:xfrm>
          <a:prstGeom prst="bentUpArrow">
            <a:avLst>
              <a:gd name="adj1" fmla="val 10645"/>
              <a:gd name="adj2" fmla="val 25000"/>
              <a:gd name="adj3" fmla="val 25000"/>
            </a:avLst>
          </a:prstGeom>
          <a:solidFill>
            <a:srgbClr val="0070C0"/>
          </a:solidFill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TextBox 148"/>
          <p:cNvSpPr txBox="1"/>
          <p:nvPr/>
        </p:nvSpPr>
        <p:spPr>
          <a:xfrm>
            <a:off x="6786578" y="1000108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 </a:t>
            </a:r>
            <a:r>
              <a:rPr lang="ru-RU" sz="1000" dirty="0" smtClean="0"/>
              <a:t>    </a:t>
            </a:r>
            <a:r>
              <a:rPr lang="ru-RU" sz="1000" b="1" dirty="0" smtClean="0">
                <a:solidFill>
                  <a:srgbClr val="00B050"/>
                </a:solidFill>
              </a:rPr>
              <a:t>ЦЕЛЬ</a:t>
            </a:r>
            <a:endParaRPr lang="ru-RU" sz="1000" b="1" dirty="0">
              <a:solidFill>
                <a:srgbClr val="00B050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7286644" y="1142984"/>
            <a:ext cx="17139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dirty="0" smtClean="0">
                <a:solidFill>
                  <a:srgbClr val="00B050"/>
                </a:solidFill>
              </a:rPr>
              <a:t>Создать  Сшить  Изготовить</a:t>
            </a:r>
            <a:endParaRPr lang="ru-RU" sz="1000" u="sng" dirty="0">
              <a:solidFill>
                <a:srgbClr val="00B050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6715140" y="1428736"/>
            <a:ext cx="6447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solidFill>
                  <a:srgbClr val="00B050"/>
                </a:solidFill>
              </a:rPr>
              <a:t>История</a:t>
            </a:r>
            <a:endParaRPr lang="ru-RU" sz="1000" b="1" dirty="0">
              <a:solidFill>
                <a:srgbClr val="00B050"/>
              </a:solidFill>
            </a:endParaRPr>
          </a:p>
        </p:txBody>
      </p:sp>
      <p:pic>
        <p:nvPicPr>
          <p:cNvPr id="154" name="Picture 2" descr="http://vygodnosp.ru/files/3f0/3f0880e063e3c7f78faf075476113f8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72396" y="3071810"/>
            <a:ext cx="500066" cy="500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6" name="TextBox 155"/>
          <p:cNvSpPr txBox="1"/>
          <p:nvPr/>
        </p:nvSpPr>
        <p:spPr>
          <a:xfrm>
            <a:off x="6643702" y="1643050"/>
            <a:ext cx="15295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dirty="0" smtClean="0">
                <a:solidFill>
                  <a:srgbClr val="00B050"/>
                </a:solidFill>
              </a:rPr>
              <a:t>Источники  информации</a:t>
            </a:r>
            <a:endParaRPr lang="ru-RU" sz="1000" u="sng" dirty="0">
              <a:solidFill>
                <a:srgbClr val="00B050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7286644" y="1428736"/>
            <a:ext cx="14606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dirty="0" smtClean="0">
                <a:solidFill>
                  <a:srgbClr val="00B050"/>
                </a:solidFill>
              </a:rPr>
              <a:t>Книги  Интернет Музеи</a:t>
            </a:r>
            <a:endParaRPr lang="ru-RU" sz="1000" u="sng" dirty="0">
              <a:solidFill>
                <a:srgbClr val="00B050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8001024" y="1643050"/>
            <a:ext cx="7120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dirty="0" smtClean="0">
                <a:solidFill>
                  <a:srgbClr val="00B050"/>
                </a:solidFill>
              </a:rPr>
              <a:t>Где? Как?</a:t>
            </a:r>
            <a:endParaRPr lang="ru-RU" sz="1000" u="sng" dirty="0">
              <a:solidFill>
                <a:srgbClr val="00B050"/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6572264" y="1928802"/>
            <a:ext cx="16289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solidFill>
                  <a:srgbClr val="00B050"/>
                </a:solidFill>
              </a:rPr>
              <a:t>ТРЕБОВАНИЯ К ИЗДЕЛИЮ</a:t>
            </a:r>
            <a:endParaRPr lang="ru-RU" sz="1000" b="1" dirty="0">
              <a:solidFill>
                <a:srgbClr val="00B050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6410559" y="2143116"/>
            <a:ext cx="27334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dirty="0" smtClean="0">
                <a:solidFill>
                  <a:srgbClr val="00B050"/>
                </a:solidFill>
              </a:rPr>
              <a:t>Красивое Качественное Низкая себестоимость</a:t>
            </a:r>
            <a:endParaRPr lang="ru-RU" sz="1000" u="sng" dirty="0">
              <a:solidFill>
                <a:srgbClr val="00B050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6500826" y="2357430"/>
            <a:ext cx="15552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solidFill>
                  <a:srgbClr val="00B050"/>
                </a:solidFill>
              </a:rPr>
              <a:t>АНАЛИЗ ДЕЯТЕЛЬНОСТИ</a:t>
            </a:r>
            <a:endParaRPr lang="ru-RU" sz="1000" b="1" dirty="0">
              <a:solidFill>
                <a:srgbClr val="00B05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6500826" y="2643182"/>
            <a:ext cx="11256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solidFill>
                  <a:srgbClr val="00B050"/>
                </a:solidFill>
              </a:rPr>
              <a:t>ВЫБОР МОДЕЛИ</a:t>
            </a:r>
            <a:endParaRPr lang="ru-RU" sz="1000" b="1" dirty="0">
              <a:solidFill>
                <a:srgbClr val="00B050"/>
              </a:solidFill>
            </a:endParaRPr>
          </a:p>
        </p:txBody>
      </p:sp>
      <p:pic>
        <p:nvPicPr>
          <p:cNvPr id="164" name="Рисунок 163" descr="https://ds02.infourok.ru/uploads/ex/0065/00067c8c-e726b1d7/img2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24" y="2428868"/>
            <a:ext cx="923116" cy="69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6" name="TextBox 165"/>
          <p:cNvSpPr txBox="1"/>
          <p:nvPr/>
        </p:nvSpPr>
        <p:spPr>
          <a:xfrm>
            <a:off x="6500826" y="3071810"/>
            <a:ext cx="9909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solidFill>
                  <a:srgbClr val="FF0000"/>
                </a:solidFill>
              </a:rPr>
              <a:t>ВЫБОР ТКАНИ</a:t>
            </a:r>
            <a:endParaRPr lang="ru-RU" sz="1000" b="1" dirty="0">
              <a:solidFill>
                <a:srgbClr val="FF0000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6500826" y="3500438"/>
            <a:ext cx="15568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rgbClr val="FF0000"/>
                </a:solidFill>
              </a:rPr>
              <a:t>ВЫБОР ОБОРУДОВАНИЯ</a:t>
            </a:r>
            <a:endParaRPr lang="ru-RU" sz="1000" b="1" dirty="0">
              <a:solidFill>
                <a:srgbClr val="FF0000"/>
              </a:solidFill>
            </a:endParaRPr>
          </a:p>
        </p:txBody>
      </p:sp>
      <p:pic>
        <p:nvPicPr>
          <p:cNvPr id="169" name="Рисунок 168" descr="https://img.clipart.guru/sewing-machine-0-images-about-sewing-clip-art-on-2sewing-machine-clipart-1200_1192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43900" y="3143248"/>
            <a:ext cx="905077" cy="89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0" name="TextBox 169"/>
          <p:cNvSpPr txBox="1"/>
          <p:nvPr/>
        </p:nvSpPr>
        <p:spPr>
          <a:xfrm>
            <a:off x="6786578" y="4286256"/>
            <a:ext cx="21431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rgbClr val="FF0000"/>
                </a:solidFill>
              </a:rPr>
              <a:t>ОРГАНИЗАЦИЯ РАБОЧЕГО МЕСТА</a:t>
            </a:r>
            <a:endParaRPr lang="ru-RU" sz="1000" b="1" dirty="0">
              <a:solidFill>
                <a:srgbClr val="FF0000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6572264" y="3929066"/>
            <a:ext cx="152638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000" b="1" dirty="0">
                <a:solidFill>
                  <a:srgbClr val="FF0000"/>
                </a:solidFill>
              </a:rPr>
              <a:t>ВЫБОР ИНСТРУМЕНТОВ</a:t>
            </a:r>
          </a:p>
        </p:txBody>
      </p:sp>
      <p:pic>
        <p:nvPicPr>
          <p:cNvPr id="174" name="Рисунок 173" descr="http://www.clipartbest.com/cliparts/pT5/x6e/pT5x6ezqc.pn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2462" y="4000504"/>
            <a:ext cx="782476" cy="395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6" name="TextBox 175"/>
          <p:cNvSpPr txBox="1"/>
          <p:nvPr/>
        </p:nvSpPr>
        <p:spPr>
          <a:xfrm>
            <a:off x="6786578" y="4572008"/>
            <a:ext cx="18598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solidFill>
                  <a:srgbClr val="FF0000"/>
                </a:solidFill>
              </a:rPr>
              <a:t>КОНСТРУИРОВАНИЕ ФАРТУКА</a:t>
            </a:r>
            <a:endParaRPr lang="ru-RU" sz="1000" b="1" dirty="0">
              <a:solidFill>
                <a:srgbClr val="FF0000"/>
              </a:solidFill>
            </a:endParaRPr>
          </a:p>
        </p:txBody>
      </p:sp>
      <p:pic>
        <p:nvPicPr>
          <p:cNvPr id="178" name="Рисунок 177" descr="http://rusalka-7.ucoz.ru/_si/0/46039312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00958" y="4857760"/>
            <a:ext cx="1571636" cy="15716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3" name="Таблица 182"/>
          <p:cNvGraphicFramePr>
            <a:graphicFrameLocks noGrp="1"/>
          </p:cNvGraphicFramePr>
          <p:nvPr/>
        </p:nvGraphicFramePr>
        <p:xfrm>
          <a:off x="71406" y="428604"/>
          <a:ext cx="2214578" cy="1577346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{3C2FFA5D-87B4-456A-9821-1D502468CF0F}</a:tableStyleId>
              </a:tblPr>
              <a:tblGrid>
                <a:gridCol w="214315"/>
                <a:gridCol w="741923"/>
                <a:gridCol w="401085"/>
                <a:gridCol w="500066"/>
                <a:gridCol w="357189"/>
              </a:tblGrid>
              <a:tr h="344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№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 dirty="0" err="1">
                          <a:solidFill>
                            <a:schemeClr val="tx1"/>
                          </a:solidFill>
                        </a:rPr>
                        <a:t>п</a:t>
                      </a: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ru-RU" sz="500" kern="1200" dirty="0" err="1">
                          <a:solidFill>
                            <a:schemeClr val="tx1"/>
                          </a:solidFill>
                        </a:rPr>
                        <a:t>п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6675" marT="66675" marB="6667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Наименование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6675" marT="66675" marB="6667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Цена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за 1м (р.)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6675" marT="66675" marB="6667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Расход материалов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6675" marT="66675" marB="6667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>
                          <a:solidFill>
                            <a:schemeClr val="tx1"/>
                          </a:solidFill>
                        </a:rPr>
                        <a:t>Всего</a:t>
                      </a:r>
                      <a:endParaRPr lang="ru-RU" sz="110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>
                          <a:solidFill>
                            <a:schemeClr val="tx1"/>
                          </a:solidFill>
                        </a:rPr>
                        <a:t>(р.) 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66675" marB="6667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17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667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Хлопчатобумажная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ткань (основная) 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667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>
                          <a:solidFill>
                            <a:schemeClr val="tx1"/>
                          </a:solidFill>
                        </a:rPr>
                        <a:t>220.0 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667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>
                          <a:solidFill>
                            <a:schemeClr val="tx1"/>
                          </a:solidFill>
                        </a:rPr>
                        <a:t>0.7м 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667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154.0 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95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667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Ткань (отделочная) 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667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120.0 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667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>
                          <a:solidFill>
                            <a:schemeClr val="tx1"/>
                          </a:solidFill>
                        </a:rPr>
                        <a:t>0.20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667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24.0 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93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667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Ткано на карман 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667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120.0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667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0.15 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667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18.0 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93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667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Нитки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667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20 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667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2 шт.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667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>
                          <a:solidFill>
                            <a:schemeClr val="tx1"/>
                          </a:solidFill>
                        </a:rPr>
                        <a:t>40 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6270">
                <a:tc>
                  <a:txBody>
                    <a:bodyPr/>
                    <a:lstStyle/>
                    <a:p>
                      <a:pPr algn="l"/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6667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Итого: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6667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6667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25" marR="6667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chemeClr val="tx1"/>
                          </a:solidFill>
                        </a:rPr>
                        <a:t>236 р. 0к. 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66675" marB="6667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7" name="Прямая соединительная линия 186"/>
          <p:cNvCxnSpPr>
            <a:endCxn id="98" idx="0"/>
          </p:cNvCxnSpPr>
          <p:nvPr/>
        </p:nvCxnSpPr>
        <p:spPr>
          <a:xfrm>
            <a:off x="642910" y="2357430"/>
            <a:ext cx="1487733" cy="437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Прямая соединительная линия 187"/>
          <p:cNvCxnSpPr/>
          <p:nvPr/>
        </p:nvCxnSpPr>
        <p:spPr>
          <a:xfrm>
            <a:off x="642910" y="214290"/>
            <a:ext cx="1357322" cy="158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Прямая соединительная линия 191"/>
          <p:cNvCxnSpPr/>
          <p:nvPr/>
        </p:nvCxnSpPr>
        <p:spPr>
          <a:xfrm rot="5400000">
            <a:off x="2251059" y="2320917"/>
            <a:ext cx="785818" cy="158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/>
          <p:cNvSpPr txBox="1"/>
          <p:nvPr/>
        </p:nvSpPr>
        <p:spPr>
          <a:xfrm>
            <a:off x="571472" y="214290"/>
            <a:ext cx="16930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solidFill>
                  <a:srgbClr val="0070C0"/>
                </a:solidFill>
              </a:rPr>
              <a:t>ЭКОНОМИЧЕСКАЯ ОЦЕНКА</a:t>
            </a:r>
            <a:endParaRPr lang="ru-RU" sz="1000" b="1" dirty="0">
              <a:solidFill>
                <a:srgbClr val="0070C0"/>
              </a:solidFill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642910" y="2071678"/>
            <a:ext cx="1636987" cy="2462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solidFill>
                  <a:srgbClr val="0070C0"/>
                </a:solidFill>
              </a:rPr>
              <a:t>ЭКОЛОГИЧЕСКАЯ ОЦЕНКА</a:t>
            </a:r>
            <a:endParaRPr lang="ru-RU" sz="1000" b="1" dirty="0">
              <a:solidFill>
                <a:srgbClr val="0070C0"/>
              </a:solidFill>
            </a:endParaRPr>
          </a:p>
        </p:txBody>
      </p:sp>
      <p:cxnSp>
        <p:nvCxnSpPr>
          <p:cNvPr id="207" name="Прямая соединительная линия 206"/>
          <p:cNvCxnSpPr/>
          <p:nvPr/>
        </p:nvCxnSpPr>
        <p:spPr>
          <a:xfrm>
            <a:off x="642910" y="3071810"/>
            <a:ext cx="1397690" cy="225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Box 212"/>
          <p:cNvSpPr txBox="1"/>
          <p:nvPr/>
        </p:nvSpPr>
        <p:spPr>
          <a:xfrm>
            <a:off x="571472" y="2357430"/>
            <a:ext cx="9909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solidFill>
                  <a:srgbClr val="0070C0"/>
                </a:solidFill>
              </a:rPr>
              <a:t>САМООЦЕНКА</a:t>
            </a:r>
            <a:endParaRPr lang="ru-RU" sz="1000" b="1" dirty="0">
              <a:solidFill>
                <a:srgbClr val="0070C0"/>
              </a:solidFill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571472" y="2786058"/>
            <a:ext cx="14798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dirty="0" smtClean="0">
                <a:solidFill>
                  <a:srgbClr val="0070C0"/>
                </a:solidFill>
              </a:rPr>
              <a:t>Преимущества изделия</a:t>
            </a:r>
            <a:endParaRPr lang="ru-RU" sz="1000" u="sng" dirty="0">
              <a:solidFill>
                <a:srgbClr val="0070C0"/>
              </a:solidFill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571472" y="2571744"/>
            <a:ext cx="7537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u="sng" dirty="0" smtClean="0">
                <a:solidFill>
                  <a:srgbClr val="0070C0"/>
                </a:solidFill>
              </a:rPr>
              <a:t>Трудности</a:t>
            </a:r>
            <a:endParaRPr lang="ru-RU" sz="1000" u="sng" dirty="0">
              <a:solidFill>
                <a:srgbClr val="0070C0"/>
              </a:solidFill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1428728" y="2357430"/>
            <a:ext cx="10310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dirty="0" smtClean="0">
                <a:solidFill>
                  <a:srgbClr val="0070C0"/>
                </a:solidFill>
              </a:rPr>
              <a:t>Анализ ошибок</a:t>
            </a:r>
            <a:endParaRPr lang="ru-RU" sz="1000" u="sng" dirty="0">
              <a:solidFill>
                <a:srgbClr val="0070C0"/>
              </a:solidFill>
            </a:endParaRPr>
          </a:p>
        </p:txBody>
      </p:sp>
      <p:sp>
        <p:nvSpPr>
          <p:cNvPr id="222" name="Дуга 221"/>
          <p:cNvSpPr/>
          <p:nvPr/>
        </p:nvSpPr>
        <p:spPr>
          <a:xfrm>
            <a:off x="2071670" y="3143248"/>
            <a:ext cx="571504" cy="642942"/>
          </a:xfrm>
          <a:prstGeom prst="arc">
            <a:avLst>
              <a:gd name="adj1" fmla="val 16200000"/>
              <a:gd name="adj2" fmla="val 563673"/>
            </a:avLst>
          </a:prstGeom>
          <a:ln w="19050">
            <a:solidFill>
              <a:srgbClr val="B947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3" name="Прямая соединительная линия 222"/>
          <p:cNvCxnSpPr>
            <a:endCxn id="222" idx="0"/>
          </p:cNvCxnSpPr>
          <p:nvPr/>
        </p:nvCxnSpPr>
        <p:spPr>
          <a:xfrm>
            <a:off x="1000100" y="3143248"/>
            <a:ext cx="1357322" cy="1588"/>
          </a:xfrm>
          <a:prstGeom prst="line">
            <a:avLst/>
          </a:prstGeom>
          <a:ln w="19050">
            <a:solidFill>
              <a:srgbClr val="B947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 txBox="1"/>
          <p:nvPr/>
        </p:nvSpPr>
        <p:spPr>
          <a:xfrm>
            <a:off x="928662" y="3143248"/>
            <a:ext cx="16257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rgbClr val="B9478B"/>
                </a:solidFill>
              </a:rPr>
              <a:t>ИЗГОТОВЛЕНИЕ ИЗДЕЛИЯ</a:t>
            </a:r>
            <a:endParaRPr lang="ru-RU" sz="1000" b="1" dirty="0">
              <a:solidFill>
                <a:srgbClr val="B9478B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1643042" y="3357562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dirty="0" smtClean="0">
                <a:solidFill>
                  <a:srgbClr val="B9478B"/>
                </a:solidFill>
              </a:rPr>
              <a:t>Раскрой</a:t>
            </a:r>
            <a:endParaRPr lang="ru-RU" sz="1000" u="sng" dirty="0">
              <a:solidFill>
                <a:srgbClr val="B9478B"/>
              </a:solidFill>
            </a:endParaRPr>
          </a:p>
        </p:txBody>
      </p:sp>
      <p:pic>
        <p:nvPicPr>
          <p:cNvPr id="232" name="Рисунок 231" descr="https://ds02.infourok.ru/uploads/ex/0918/0002a127-7588392a/img31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2844" y="3357562"/>
            <a:ext cx="150019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3" name="TextBox 232"/>
          <p:cNvSpPr txBox="1"/>
          <p:nvPr/>
        </p:nvSpPr>
        <p:spPr>
          <a:xfrm>
            <a:off x="1643042" y="3571876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dirty="0" smtClean="0">
                <a:solidFill>
                  <a:srgbClr val="B9478B"/>
                </a:solidFill>
              </a:rPr>
              <a:t>Пошив</a:t>
            </a:r>
            <a:endParaRPr lang="ru-RU" sz="1000" u="sng" dirty="0">
              <a:solidFill>
                <a:srgbClr val="B9478B"/>
              </a:solidFill>
            </a:endParaRPr>
          </a:p>
        </p:txBody>
      </p:sp>
      <p:pic>
        <p:nvPicPr>
          <p:cNvPr id="234" name="Рисунок 233" descr="https://img.clipart.guru/sewing-machine-0-images-about-sewing-clip-art-on-2sewing-machine-clipart-1200_1192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43042" y="3786190"/>
            <a:ext cx="905077" cy="89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" name="Дуга 244"/>
          <p:cNvSpPr/>
          <p:nvPr/>
        </p:nvSpPr>
        <p:spPr>
          <a:xfrm flipV="1">
            <a:off x="2071670" y="4071942"/>
            <a:ext cx="571504" cy="642942"/>
          </a:xfrm>
          <a:prstGeom prst="arc">
            <a:avLst>
              <a:gd name="adj1" fmla="val 16200000"/>
              <a:gd name="adj2" fmla="val 563673"/>
            </a:avLst>
          </a:prstGeom>
          <a:ln w="19050">
            <a:solidFill>
              <a:srgbClr val="B947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7" name="Прямая соединительная линия 246"/>
          <p:cNvCxnSpPr/>
          <p:nvPr/>
        </p:nvCxnSpPr>
        <p:spPr>
          <a:xfrm rot="5400000">
            <a:off x="2215340" y="3928272"/>
            <a:ext cx="857256" cy="1588"/>
          </a:xfrm>
          <a:prstGeom prst="line">
            <a:avLst/>
          </a:prstGeom>
          <a:ln w="19050">
            <a:solidFill>
              <a:srgbClr val="B947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Прямая соединительная линия 250"/>
          <p:cNvCxnSpPr>
            <a:endCxn id="245" idx="0"/>
          </p:cNvCxnSpPr>
          <p:nvPr/>
        </p:nvCxnSpPr>
        <p:spPr>
          <a:xfrm>
            <a:off x="642910" y="4714884"/>
            <a:ext cx="1714512" cy="1588"/>
          </a:xfrm>
          <a:prstGeom prst="line">
            <a:avLst/>
          </a:prstGeom>
          <a:ln w="19050">
            <a:solidFill>
              <a:srgbClr val="B947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Дуга 251"/>
          <p:cNvSpPr/>
          <p:nvPr/>
        </p:nvSpPr>
        <p:spPr>
          <a:xfrm flipV="1">
            <a:off x="2143108" y="5500702"/>
            <a:ext cx="500066" cy="571504"/>
          </a:xfrm>
          <a:prstGeom prst="arc">
            <a:avLst/>
          </a:prstGeom>
          <a:ln w="19050">
            <a:solidFill>
              <a:srgbClr val="B947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3" name="Прямая соединительная линия 252"/>
          <p:cNvCxnSpPr>
            <a:stCxn id="245" idx="2"/>
          </p:cNvCxnSpPr>
          <p:nvPr/>
        </p:nvCxnSpPr>
        <p:spPr>
          <a:xfrm rot="16200000" flipH="1">
            <a:off x="1903091" y="5083679"/>
            <a:ext cx="1476331" cy="2249"/>
          </a:xfrm>
          <a:prstGeom prst="line">
            <a:avLst/>
          </a:prstGeom>
          <a:ln w="19050">
            <a:solidFill>
              <a:srgbClr val="B947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8" name="Рисунок 257" descr="http://900igr.net/up/datas/236843/016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282" y="4929198"/>
            <a:ext cx="2208584" cy="16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2" name="TextBox 261"/>
          <p:cNvSpPr txBox="1"/>
          <p:nvPr/>
        </p:nvSpPr>
        <p:spPr>
          <a:xfrm>
            <a:off x="642910" y="4714884"/>
            <a:ext cx="16113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solidFill>
                  <a:srgbClr val="B9478B"/>
                </a:solidFill>
              </a:rPr>
              <a:t>ТЕХНИКА БЕЗОПАСНОСТИ</a:t>
            </a:r>
            <a:endParaRPr lang="ru-RU" sz="1000" b="1" dirty="0">
              <a:solidFill>
                <a:srgbClr val="B9478B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857488" y="428604"/>
            <a:ext cx="3466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ИНТЕЛЛЕКТ</a:t>
            </a:r>
            <a:r>
              <a:rPr lang="ru-RU" sz="24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- КАРТА</a:t>
            </a:r>
            <a:endParaRPr lang="ru-RU" sz="2400" b="1" dirty="0">
              <a:ln>
                <a:solidFill>
                  <a:schemeClr val="tx1"/>
                </a:solidFill>
              </a:ln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643570" y="2071678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5715008" y="37147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88" name="TextBox 87"/>
          <p:cNvSpPr txBox="1"/>
          <p:nvPr/>
        </p:nvSpPr>
        <p:spPr>
          <a:xfrm>
            <a:off x="2928926" y="37147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9" name="TextBox 88"/>
          <p:cNvSpPr txBox="1"/>
          <p:nvPr/>
        </p:nvSpPr>
        <p:spPr>
          <a:xfrm>
            <a:off x="2928926" y="20716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124</Words>
  <Application>Microsoft Office PowerPoint</Application>
  <PresentationFormat>Экран (4:3)</PresentationFormat>
  <Paragraphs>70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Хозяин</dc:creator>
  <cp:lastModifiedBy>Хозяин</cp:lastModifiedBy>
  <cp:revision>56</cp:revision>
  <dcterms:created xsi:type="dcterms:W3CDTF">2018-04-22T02:42:19Z</dcterms:created>
  <dcterms:modified xsi:type="dcterms:W3CDTF">2018-04-22T12:16:21Z</dcterms:modified>
</cp:coreProperties>
</file>