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72" r:id="rId2"/>
    <p:sldId id="259" r:id="rId3"/>
    <p:sldId id="274" r:id="rId4"/>
    <p:sldId id="260" r:id="rId5"/>
    <p:sldId id="262" r:id="rId6"/>
    <p:sldId id="275" r:id="rId7"/>
    <p:sldId id="263" r:id="rId8"/>
    <p:sldId id="264" r:id="rId9"/>
    <p:sldId id="265" r:id="rId10"/>
    <p:sldId id="267" r:id="rId11"/>
    <p:sldId id="266" r:id="rId12"/>
    <p:sldId id="273" r:id="rId13"/>
    <p:sldId id="269" r:id="rId14"/>
  </p:sldIdLst>
  <p:sldSz cx="10080625" cy="7559675"/>
  <p:notesSz cx="7559675" cy="10691813"/>
  <p:defaultTextStyle>
    <a:defPPr>
      <a:defRPr lang="en-GB"/>
    </a:defPPr>
    <a:lvl1pPr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796" indent="-28569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2762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599868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6973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5526" algn="l" defTabSz="914210" rtl="0" eaLnBrk="1" latinLnBrk="0" hangingPunct="1"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2632" algn="l" defTabSz="914210" rtl="0" eaLnBrk="1" latinLnBrk="0" hangingPunct="1"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199737" algn="l" defTabSz="914210" rtl="0" eaLnBrk="1" latinLnBrk="0" hangingPunct="1"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6842" algn="l" defTabSz="914210" rtl="0" eaLnBrk="1" latinLnBrk="0" hangingPunct="1">
      <a:defRPr sz="26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7" d="100"/>
          <a:sy n="77" d="100"/>
        </p:scale>
        <p:origin x="1416" y="43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77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10188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65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2975" cy="4786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54375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54375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0F2477C6-651C-418A-98F4-76134822C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3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1250" y="812800"/>
            <a:ext cx="5310188" cy="3983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2477C6-651C-418A-98F4-76134822CD6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1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D5CB2824-3AAF-4C1C-B58E-507143925B99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11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12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4B88BE46-3503-408B-AFB8-AC612C4F9B0F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13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8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AC960B08-125C-4D7F-B4BE-5079D44CE913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2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6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2B97C4D4-A0AD-4747-A597-5A53142F6145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4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8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E95E99D2-A5BC-4A22-9463-863B0AC09A84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5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9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F7351D16-EE20-4920-B1AC-ADE7C5921FC0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6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0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A3C4DDDE-2A7E-403F-BD9D-505875FD707A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7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4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527C2E2B-6190-4912-B809-B34C554EAB2E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8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9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A735BD02-D854-4B8E-8582-C05E7A180DEB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9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7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E590C592-5372-4FD2-92FB-B4A0A6CCE9F5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/>
              <a:t>10</a:t>
            </a:fld>
            <a:endParaRPr lang="ru-RU" sz="1400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ea typeface="Noto Sans CJK SC Regular" charset="0"/>
              <a:cs typeface="Noto Sans CJK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3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D2D7E-396E-4B7B-B20A-7EDF1ED32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4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8EBD-43B3-4C27-B1AB-C7DDB8540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2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8213" y="301625"/>
            <a:ext cx="2260600" cy="5826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2575" cy="5826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CC680-971D-4A0E-A949-848DED06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7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5575" cy="12366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F0102-13D0-4E94-83C1-457B46DE2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8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5575" cy="12366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46587" cy="4359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768475"/>
            <a:ext cx="4446588" cy="2103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4024313"/>
            <a:ext cx="4446588" cy="2103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7E36-0D74-4D32-A705-50274BC62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B2C0-6897-4900-AF63-7E4884942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2E3CF-3684-4FA4-AB46-8A852FFED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6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6587" cy="435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768475"/>
            <a:ext cx="4446588" cy="435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57D8-4864-4C9C-BA83-769FF16C5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35EC-884C-4BFC-93F7-15EDB52BE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DEA8-2B16-4500-B630-2ED3B285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0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19D2-E81E-4F33-97AC-D094611FF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0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3DA2-9554-4C03-A27E-FE18CD1F8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6C0C-633E-498C-982F-3DE2FCB3E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5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55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55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2512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0238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2513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5A69701-8E54-47FD-B40B-AEE772F5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nstantia" pitchFamily="18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nstantia" pitchFamily="18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nstantia" pitchFamily="18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onstantia" pitchFamily="18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" y="501650"/>
            <a:ext cx="942975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39851" y="1493821"/>
            <a:ext cx="7643867" cy="3641684"/>
          </a:xfrm>
          <a:prstGeom prst="rect">
            <a:avLst/>
          </a:prstGeom>
          <a:noFill/>
        </p:spPr>
        <p:txBody>
          <a:bodyPr wrap="squar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Деятельность детей раннего возраста в</a:t>
            </a:r>
          </a:p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Группа №10</a:t>
            </a:r>
          </a:p>
          <a:p>
            <a:pPr algn="ctr">
              <a:defRPr/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         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Воспитатель: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Агафонова Л.Н</a:t>
            </a:r>
          </a:p>
          <a:p>
            <a:pPr algn="ctr">
              <a:defRPr/>
            </a:pP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                                     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207965"/>
            <a:ext cx="9051925" cy="928687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ru-RU" sz="1800" dirty="0" smtClean="0">
                <a:solidFill>
                  <a:srgbClr val="002060"/>
                </a:solidFill>
              </a:rPr>
              <a:t>		</a:t>
            </a:r>
            <a:r>
              <a:rPr lang="ru-RU" sz="1600" b="1" i="1" dirty="0" smtClean="0">
                <a:solidFill>
                  <a:srgbClr val="002060"/>
                </a:solidFill>
              </a:rPr>
              <a:t>Восприятие художественной литературы — форма активности ребенка, которая воплощается во внутреннем содействии, сопереживании героям, в результате чего возникает эффект личного присутствия, личного участия в событиях.</a:t>
            </a:r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325437" y="1350963"/>
            <a:ext cx="3071813" cy="785812"/>
          </a:xfrm>
          <a:prstGeom prst="roundRect">
            <a:avLst>
              <a:gd name="adj" fmla="val 16667"/>
            </a:avLst>
          </a:prstGeom>
          <a:solidFill>
            <a:srgbClr val="6699CC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lIns="89982" tIns="44991" rIns="89982" bIns="44991" anchor="ctr"/>
          <a:lstStyle/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rgbClr val="FFFFFF"/>
                </a:solidFill>
              </a:rPr>
              <a:t>Восприятие художественной</a:t>
            </a:r>
          </a:p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rgbClr val="FFFFFF"/>
                </a:solidFill>
              </a:rPr>
              <a:t>литературы </a:t>
            </a: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754065" y="2279652"/>
            <a:ext cx="2428875" cy="428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lIns="89982" tIns="44991" rIns="89982" bIns="44991" anchor="ctr"/>
          <a:lstStyle/>
          <a:p>
            <a:pPr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Чтение (слушание)</a:t>
            </a:r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611188" y="2136777"/>
            <a:ext cx="71438" cy="2214563"/>
          </a:xfrm>
          <a:prstGeom prst="line">
            <a:avLst/>
          </a:prstGeom>
          <a:noFill/>
          <a:ln w="936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0" tIns="45711" rIns="91420" bIns="45711"/>
          <a:lstStyle/>
          <a:p>
            <a:endParaRPr lang="ru-RU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825500" y="2851152"/>
            <a:ext cx="2428875" cy="428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lIns="89982" tIns="44991" rIns="89982" bIns="44991" anchor="ctr"/>
          <a:lstStyle/>
          <a:p>
            <a:pPr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обсуждение</a:t>
            </a:r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825502" y="3351215"/>
            <a:ext cx="2500313" cy="428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lIns="89982" tIns="44991" rIns="89982" bIns="44991" anchor="ctr"/>
          <a:lstStyle/>
          <a:p>
            <a:pPr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рассказывание</a:t>
            </a:r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825502" y="3922713"/>
            <a:ext cx="2500313" cy="500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lIns="89982" tIns="44991" rIns="89982" bIns="44991" anchor="ctr"/>
          <a:lstStyle/>
          <a:p>
            <a:pPr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разучивание</a:t>
            </a:r>
          </a:p>
        </p:txBody>
      </p:sp>
      <p:pic>
        <p:nvPicPr>
          <p:cNvPr id="2052" name="Picture 4" descr="C:\Users\лариса\Desktop\Фото дети с 20.04-26.04.20г\IMG-888ce26d3d27cb5c4161f44fcf43d06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2990" y="3851275"/>
            <a:ext cx="3638558" cy="3578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лариса\Desktop\Фото дети с 20.04-26.04.20г\IMG-5f46df3ad754e86767180c8ef200436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07">
            <a:off x="6482081" y="1162592"/>
            <a:ext cx="3357586" cy="2935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C:\Users\лариса\Desktop\Screenshot_20200423-1759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1440">
            <a:off x="318178" y="4484626"/>
            <a:ext cx="3197437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лариса\Desktop\Фото дети с 20.04-26.04.20г\позноват. исследовательская деят\IMG-985859a42177b3202e46417c8afd7973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406">
            <a:off x="6611948" y="4208465"/>
            <a:ext cx="3286107" cy="3143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Users\лариса\Desktop\Фото дети с 20.04-26.04.20г\IMG-a3bd5bee238fba71226165c96b83ee39-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14" y="1208069"/>
            <a:ext cx="3161657" cy="2998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2" y="993776"/>
            <a:ext cx="19288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179388"/>
            <a:ext cx="9066213" cy="957262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ru-RU" sz="1800" dirty="0" smtClean="0"/>
              <a:t>		</a:t>
            </a:r>
            <a:r>
              <a:rPr lang="ru-RU" sz="1600" b="1" i="1" dirty="0" smtClean="0"/>
              <a:t>Музыкальная деятельность — это форма активности ребенка, дающая ему возможность выбирать наиболее близкие и успешные в реализации позиции: слушателя, исполнителя, сочинителя.</a:t>
            </a:r>
          </a:p>
        </p:txBody>
      </p:sp>
      <p:pic>
        <p:nvPicPr>
          <p:cNvPr id="5123" name="Picture 3" descr="C:\Users\лариса\Desktop\Фото дети с 20.04-26.04.20г\дети с животными\IMG-adeec65351f73a70665cdecea1fa3f3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24" y="2351077"/>
            <a:ext cx="3071834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2" name="Рисунок 8" descr="http://blvcccvrd.com/images/colorful-music-notes-clipart-transparent-6.jpg"/>
          <p:cNvPicPr>
            <a:picLocks noChangeAspect="1" noChangeArrowheads="1"/>
          </p:cNvPicPr>
          <p:nvPr/>
        </p:nvPicPr>
        <p:blipFill>
          <a:blip r:embed="rId5">
            <a:lum bright="-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9639">
            <a:off x="5536485" y="2124615"/>
            <a:ext cx="2143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39750" y="279401"/>
            <a:ext cx="9001125" cy="753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>
            <a:spAutoFit/>
          </a:bodyPr>
          <a:lstStyle/>
          <a:p>
            <a:pPr indent="228552" algn="just" eaLnBrk="0">
              <a:defRPr/>
            </a:pPr>
            <a:r>
              <a:rPr lang="ru-RU" sz="4000" dirty="0">
                <a:solidFill>
                  <a:srgbClr val="0070C0"/>
                </a:solidFill>
                <a:latin typeface="+mn-lt"/>
                <a:ea typeface="Times New Roman" pitchFamily="18" charset="0"/>
                <a:cs typeface="Arial" pitchFamily="34" charset="0"/>
              </a:rPr>
              <a:t>	   Важным показателем развития ребенка - является уровень овладения им различными видами детской деятельности. 				</a:t>
            </a:r>
          </a:p>
          <a:p>
            <a:pPr indent="228552" algn="just" eaLnBrk="0">
              <a:defRPr/>
            </a:pPr>
            <a:r>
              <a:rPr lang="ru-RU" sz="4000" dirty="0">
                <a:solidFill>
                  <a:srgbClr val="0070C0"/>
                </a:solidFill>
                <a:latin typeface="+mn-lt"/>
                <a:ea typeface="Times New Roman" pitchFamily="18" charset="0"/>
                <a:cs typeface="Arial" pitchFamily="34" charset="0"/>
              </a:rPr>
              <a:t>    Мы, воспитатели, на этом этапе помогаем детям и   в свою очередь должны уметь организовывать ведущие виды детской  деятельности, а также организовывать  совместную и самостоятельную деятельность дошкольников.   </a:t>
            </a:r>
            <a:endParaRPr lang="ru-RU" sz="40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0" y="207963"/>
            <a:ext cx="9477375" cy="70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5538" y="2279642"/>
            <a:ext cx="7143799" cy="722057"/>
          </a:xfrm>
          <a:prstGeom prst="rect">
            <a:avLst/>
          </a:prstGeom>
        </p:spPr>
        <p:txBody>
          <a:bodyPr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4" y="1279507"/>
            <a:ext cx="1857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79390"/>
            <a:ext cx="9715500" cy="1028679"/>
          </a:xfrm>
        </p:spPr>
        <p:txBody>
          <a:bodyPr/>
          <a:lstStyle/>
          <a:p>
            <a:pPr algn="just"/>
            <a:r>
              <a:rPr lang="ru-RU" sz="2000" dirty="0" smtClean="0"/>
              <a:t>	</a:t>
            </a:r>
            <a:r>
              <a:rPr lang="ru-RU" sz="1600" b="1" i="1" dirty="0" smtClean="0">
                <a:solidFill>
                  <a:srgbClr val="002060"/>
                </a:solidFill>
              </a:rPr>
              <a:t>Игра является одним из важнейших средств познания окружающего мира, она способствует развитию воображения, речи, мышления. В ходе игры закладывается основа для творчества. Игра является наиболее эффективным и продуктивным средством обучения, т. к. усвоение обучающей информации происходит в увлекательной для ребенка деятельности. </a:t>
            </a:r>
          </a:p>
        </p:txBody>
      </p:sp>
      <p:pic>
        <p:nvPicPr>
          <p:cNvPr id="1029" name="Picture 5" descr="C:\Users\лариса\Desktop\Фото дети с 20.04-26.04.20г\игра\IMG-139b5c17d85993bfd271718395198d7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7741">
            <a:off x="380227" y="3816030"/>
            <a:ext cx="2928958" cy="3438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лариса\Desktop\Фото дети с 20.04-26.04.20г\игра\IMG-31d6e527a0939aa33fbde9aa08b039c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7634" y="1279507"/>
            <a:ext cx="3571867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лариса\Desktop\Фото дети с 20.04-26.04.20г\IMG-ce0a71315f48b9e349b16cfe7eed60e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9936">
            <a:off x="6734738" y="3966949"/>
            <a:ext cx="3014092" cy="3114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C:\Users\лариса\Desktop\IMG-9284f8e30b09cd38b0fe92a0cae674e3-V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5668" y="1208069"/>
            <a:ext cx="3786214" cy="3500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лариса\Desktop\Фото дети с 20.04-26.04.20г\игра\IMG-a15d24f21c4c0708e2707a443c25aae2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8676" y="4351341"/>
            <a:ext cx="3071834" cy="3078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45575" cy="334939"/>
          </a:xfrm>
        </p:spPr>
        <p:txBody>
          <a:bodyPr/>
          <a:lstStyle/>
          <a:p>
            <a:r>
              <a:rPr lang="ru-RU" sz="1800" b="1" i="1" dirty="0" smtClean="0"/>
              <a:t>                     Игры по правилам</a:t>
            </a:r>
            <a:endParaRPr lang="ru-RU" sz="1800" b="1" i="1" dirty="0"/>
          </a:p>
        </p:txBody>
      </p:sp>
      <p:pic>
        <p:nvPicPr>
          <p:cNvPr id="8194" name="Picture 2" descr="C:\Users\лариса\Desktop\Фото дети с 20.04-26.04.20г\позноват. исследовательская деят\IMG-c7233fd4412a6e4d10656da9e4fcbcdc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02995">
            <a:off x="436636" y="374050"/>
            <a:ext cx="357190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лариса\Desktop\Screenshot_20200424-11315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17356">
            <a:off x="7254890" y="136499"/>
            <a:ext cx="2452092" cy="3225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C:\Users\лариса\Desktop\Screenshot_20200423-153344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866" y="1493821"/>
            <a:ext cx="3500462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лариса\Desktop\Screenshot_20200424-1131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56" y="4065589"/>
            <a:ext cx="3428987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лариса\Desktop\Фото дети с 20.04-26.04.20г\игра\IMG-634a827ec5758c6bf7468f459386fb39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7634" y="3922713"/>
            <a:ext cx="3552828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" y="636565"/>
            <a:ext cx="205898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136500"/>
            <a:ext cx="9572625" cy="714380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ru-RU" sz="1800" dirty="0" smtClean="0">
                <a:solidFill>
                  <a:srgbClr val="002060"/>
                </a:solidFill>
              </a:rPr>
              <a:t>		</a:t>
            </a:r>
            <a:r>
              <a:rPr lang="ru-RU" sz="1600" b="1" i="1" dirty="0" smtClean="0">
                <a:solidFill>
                  <a:srgbClr val="002060"/>
                </a:solidFill>
              </a:rPr>
              <a:t>Познавательно-исследовательская деятельность — форма активности ребенка, направленная на познание свойств и связей объектов и явлений, освоение способов познания, способствующая формированию целостной картины мира.</a:t>
            </a:r>
          </a:p>
        </p:txBody>
      </p:sp>
      <p:pic>
        <p:nvPicPr>
          <p:cNvPr id="10" name="Picture 4" descr="C:\Users\лариса\Desktop\Фото дети с 20.04-26.04.20г\игра\IMG-4b31ba3c20ef006e3326f67e1d05da88-V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/>
          <a:stretch>
            <a:fillRect/>
          </a:stretch>
        </p:blipFill>
        <p:spPr bwMode="auto">
          <a:xfrm>
            <a:off x="182528" y="2779705"/>
            <a:ext cx="3580348" cy="4614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лариса\Desktop\Screenshot_20200423-234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2858" y="993755"/>
            <a:ext cx="321471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лариса\Desktop\Фото дети с 20.04-26.04.20г\коммуникативная\IMG-b3b547b3cc621a101a0227e610ab88b1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4560" y="4065589"/>
            <a:ext cx="457203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Users\лариса\Desktop\Фото дети с 20.04-26.04.20г\дети с животными\IMG-0f87afa316c3b1194755d11eafd2b19b-V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6397634" y="993755"/>
            <a:ext cx="3500462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2" y="636588"/>
            <a:ext cx="19288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207966"/>
            <a:ext cx="9066213" cy="642914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ru-RU" sz="1800" dirty="0" smtClean="0">
                <a:solidFill>
                  <a:srgbClr val="002060"/>
                </a:solidFill>
              </a:rPr>
              <a:t>		</a:t>
            </a:r>
            <a:r>
              <a:rPr lang="ru-RU" sz="1600" b="1" i="1" dirty="0" smtClean="0">
                <a:solidFill>
                  <a:srgbClr val="002060"/>
                </a:solidFill>
              </a:rPr>
              <a:t>Двигательная деятельность — форма активности ребенка, позволяющая ему решать двигательные задачи путем реализации двигательной функции.</a:t>
            </a:r>
          </a:p>
        </p:txBody>
      </p:sp>
      <p:pic>
        <p:nvPicPr>
          <p:cNvPr id="9220" name="Picture 4" descr="C:\Users\лариса\Desktop\Screenshot_20200423-2040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24" y="993755"/>
            <a:ext cx="3214675" cy="4929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C:\Users\лариса\Desktop\Фото дети с 20.04-26.04.20г\Screenshot_20200423-1532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3386" y="922317"/>
            <a:ext cx="314327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5" descr="C:\Users\лариса\Desktop\Screenshot_20200424-0116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528" y="2351077"/>
            <a:ext cx="2786082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3" name="Picture 7" descr="C:\Users\лариса\Desktop\Screenshot_20200424-0220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2924" y="4637093"/>
            <a:ext cx="5776917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150"/>
            <a:ext cx="21859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-4763"/>
            <a:ext cx="9315450" cy="1284288"/>
          </a:xfrm>
        </p:spPr>
        <p:txBody>
          <a:bodyPr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800" dirty="0" smtClean="0">
                <a:solidFill>
                  <a:srgbClr val="002060"/>
                </a:solidFill>
              </a:rPr>
              <a:t>		</a:t>
            </a:r>
            <a:r>
              <a:rPr lang="ru-RU" sz="1600" b="1" i="1" dirty="0" smtClean="0">
                <a:solidFill>
                  <a:srgbClr val="002060"/>
                </a:solidFill>
              </a:rPr>
              <a:t>Коммуникативная деятельность — форма активности ребенка, направленная на взаимодействие с другим человеком как субъектом, предполагающая согласование и объединение усилий с целью налаживания отношений для достижения общего результата.</a:t>
            </a:r>
          </a:p>
        </p:txBody>
      </p:sp>
      <p:pic>
        <p:nvPicPr>
          <p:cNvPr id="10243" name="Picture 3" descr="C:\Users\лариса\Desktop\Фото дети с 20.04-26.04.20г\IMG-600aeda1dbb9fc98fecaef393014d6bd-V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296" y="1136631"/>
            <a:ext cx="371477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C:\Users\лариса\Desktop\IMG-ffc16bfbcc877399dffbee96d37cb6b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404" y="3636961"/>
            <a:ext cx="3000396" cy="3643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C:\Users\лариса\Desktop\Фото дети с 20.04-26.04.20г\IMG-bec91480e59272677d91fbd558e1f46f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0246" y="4065589"/>
            <a:ext cx="3714776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C:\Users\лариса\Desktop\IMG-ea35512e84596dd9d29eb14dacc12e02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4824" y="1065193"/>
            <a:ext cx="307183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993775"/>
            <a:ext cx="18272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-4761"/>
            <a:ext cx="9066213" cy="1069976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ru-RU" sz="1800" dirty="0" smtClean="0">
                <a:solidFill>
                  <a:srgbClr val="002060"/>
                </a:solidFill>
              </a:rPr>
              <a:t>		</a:t>
            </a:r>
            <a:r>
              <a:rPr lang="ru-RU" sz="1600" b="1" i="1" dirty="0" smtClean="0">
                <a:solidFill>
                  <a:srgbClr val="002060"/>
                </a:solidFill>
              </a:rPr>
              <a:t>Самообслуживание  - форма активности ребенка, требующая приложения усилий для удовлетворения физиологических и моральных потребностей и приносящая конкретный результат, который можно увидеть.</a:t>
            </a:r>
          </a:p>
        </p:txBody>
      </p:sp>
      <p:pic>
        <p:nvPicPr>
          <p:cNvPr id="6148" name="Picture 4" descr="C:\Users\лариса\Desktop\Фото дети с 20.04-26.04.20г\дети с животными\IMG-9f557fd88132b47a3046b1d55c70a754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66" y="1136631"/>
            <a:ext cx="3857652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Users\лариса\Desktop\Фото дети с 20.04-26.04.20г\IMG-2679394b24e995d9c2b50bdd502704ab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04" y="3208333"/>
            <a:ext cx="4143404" cy="4169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0" descr="https://img-fotki.yandex.ru/get/9764/37366204.5c5/0_129b68_f2531a36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8" y="6137291"/>
            <a:ext cx="17605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ариса\Desktop\IMG-20200424-WA0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3320" y="3565523"/>
            <a:ext cx="3500462" cy="38576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08088"/>
            <a:ext cx="19431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07937"/>
            <a:ext cx="9315450" cy="571504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ru-RU" sz="1800" dirty="0" smtClean="0">
                <a:solidFill>
                  <a:srgbClr val="002060"/>
                </a:solidFill>
              </a:rPr>
              <a:t>		</a:t>
            </a:r>
            <a:r>
              <a:rPr lang="ru-RU" sz="1600" b="1" i="1" dirty="0" smtClean="0">
                <a:solidFill>
                  <a:srgbClr val="002060"/>
                </a:solidFill>
              </a:rPr>
              <a:t>Изобразительная деятельность — форма активности ребенка, в результате которой создается материальный или идеальный продукт.</a:t>
            </a:r>
          </a:p>
        </p:txBody>
      </p:sp>
      <p:pic>
        <p:nvPicPr>
          <p:cNvPr id="4099" name="Picture 3" descr="C:\Users\лариса\Desktop\Фото дети с 20.04-26.04.20г\изо\IMG-411aec2f9914aedbef87fa65b0848a9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66" y="4057185"/>
            <a:ext cx="3429024" cy="3294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8" descr="http://img-fotki.yandex.ru/get/6313/47407354.65e/0_dba36_13a3ae81_orig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18" y="5137159"/>
            <a:ext cx="1285875" cy="22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лариса\Desktop\Фото дети с 20.04-26.04.20г\изо\IMG-349d1e243296881aee2b2763c2f45754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948" y="779441"/>
            <a:ext cx="3286148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лариса\Desktop\Фото дети с 20.04-26.04.20г\изо\IMG-910cb227a0ffeafa7dbac206553e2056-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4296" y="850879"/>
            <a:ext cx="3286148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лариса\Desktop\Фото дети с 20.04-26.04.20г\изо\IMG-1c58a0c85785522dc11a37e94206b8be-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6130" y="4065589"/>
            <a:ext cx="3571900" cy="3357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7" y="136499"/>
            <a:ext cx="9066213" cy="714380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ru-RU" sz="1800" dirty="0" smtClean="0">
                <a:solidFill>
                  <a:srgbClr val="002060"/>
                </a:solidFill>
              </a:rPr>
              <a:t>		</a:t>
            </a:r>
            <a:r>
              <a:rPr lang="ru-RU" sz="1600" b="1" i="1" dirty="0" smtClean="0">
                <a:solidFill>
                  <a:srgbClr val="002060"/>
                </a:solidFill>
              </a:rPr>
              <a:t>Конструирование из различных материалов — форма активности ребенка, которая развивает у него пространственное мышление, дает возможность для развития творчества, обогащает речь.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82563" y="1208088"/>
            <a:ext cx="2571750" cy="785812"/>
          </a:xfrm>
          <a:prstGeom prst="roundRect">
            <a:avLst>
              <a:gd name="adj" fmla="val 0"/>
            </a:avLst>
          </a:prstGeom>
          <a:solidFill>
            <a:srgbClr val="6699CC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lIns="89982" tIns="44991" rIns="89982" bIns="44991" anchor="ctr"/>
          <a:lstStyle/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chemeClr val="tx1"/>
                </a:solidFill>
              </a:rPr>
              <a:t>   Конструирование из</a:t>
            </a:r>
          </a:p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chemeClr val="tx1"/>
                </a:solidFill>
              </a:rPr>
              <a:t>различных</a:t>
            </a:r>
          </a:p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chemeClr val="tx1"/>
                </a:solidFill>
              </a:rPr>
              <a:t>материалов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68313" y="2065340"/>
            <a:ext cx="2071688" cy="714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lIns="89982" tIns="44991" rIns="89982" bIns="44991" anchor="ctr"/>
          <a:lstStyle/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конструирование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54000" y="2994025"/>
            <a:ext cx="2643188" cy="571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lIns="89982" tIns="44991" rIns="89982" bIns="44991" anchor="ctr"/>
          <a:lstStyle/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художественный труд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54000" y="2065338"/>
            <a:ext cx="71438" cy="1428750"/>
          </a:xfrm>
          <a:prstGeom prst="line">
            <a:avLst/>
          </a:prstGeom>
          <a:noFill/>
          <a:ln w="936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0" tIns="45711" rIns="91420" bIns="45711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1358900" y="4032252"/>
            <a:ext cx="306388" cy="1588"/>
          </a:xfrm>
          <a:prstGeom prst="line">
            <a:avLst/>
          </a:prstGeom>
          <a:noFill/>
          <a:ln w="936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0" tIns="45711" rIns="91420" bIns="45711"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368425" y="5184777"/>
            <a:ext cx="287338" cy="1588"/>
          </a:xfrm>
          <a:prstGeom prst="line">
            <a:avLst/>
          </a:prstGeom>
          <a:noFill/>
          <a:ln w="936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0" tIns="45711" rIns="91420" bIns="45711"/>
          <a:lstStyle/>
          <a:p>
            <a:endParaRPr lang="ru-RU"/>
          </a:p>
        </p:txBody>
      </p:sp>
      <p:pic>
        <p:nvPicPr>
          <p:cNvPr id="3076" name="Picture 4" descr="C:\Users\лариса\Desktop\Screenshot_20200423-220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14" y="3494085"/>
            <a:ext cx="2825738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Users\лариса\Desktop\IMG-116b381452464bfc4cc210def354dbef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3708399"/>
            <a:ext cx="3929090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Users\лариса\Desktop\Фото дети с 20.04-26.04.20г\IMG-0a68f83084c2fbdcca70813c53ef4f6b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866" y="993755"/>
            <a:ext cx="3143272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51</Words>
  <Application>Microsoft Office PowerPoint</Application>
  <PresentationFormat>Произвольный</PresentationFormat>
  <Paragraphs>41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Constantia</vt:lpstr>
      <vt:lpstr>DejaVu Sans</vt:lpstr>
      <vt:lpstr>Noto Sans CJK SC Regular</vt:lpstr>
      <vt:lpstr>Times New Roman</vt:lpstr>
      <vt:lpstr>Тема Office</vt:lpstr>
      <vt:lpstr>Презентация PowerPoint</vt:lpstr>
      <vt:lpstr> Игра является одним из важнейших средств познания окружающего мира, она способствует развитию воображения, речи, мышления. В ходе игры закладывается основа для творчества. Игра является наиболее эффективным и продуктивным средством обучения, т. к. усвоение обучающей информации происходит в увлекательной для ребенка деятельности. </vt:lpstr>
      <vt:lpstr>                     Игры по правилам</vt:lpstr>
      <vt:lpstr>  Познавательно-исследовательская деятельность — форма активности ребенка, направленная на познание свойств и связей объектов и явлений, освоение способов познания, способствующая формированию целостной картины мира.</vt:lpstr>
      <vt:lpstr>  Двигательная деятельность — форма активности ребенка, позволяющая ему решать двигательные задачи путем реализации двигательной функции.</vt:lpstr>
      <vt:lpstr>  Коммуникативная деятельность — форма активности ребенка, направленная на взаимодействие с другим человеком как субъектом, предполагающая согласование и объединение усилий с целью налаживания отношений для достижения общего результата.</vt:lpstr>
      <vt:lpstr>  Самообслуживание  - форма активности ребенка, требующая приложения усилий для удовлетворения физиологических и моральных потребностей и приносящая конкретный результат, который можно увидеть.</vt:lpstr>
      <vt:lpstr>  Изобразительная деятельность — форма активности ребенка, в результате которой создается материальный или идеальный продукт.</vt:lpstr>
      <vt:lpstr>  Конструирование из различных материалов — форма активности ребенка, которая развивает у него пространственное мышление, дает возможность для развития творчества, обогащает речь.</vt:lpstr>
      <vt:lpstr>  Восприятие художественной литературы — форма активности ребенка, которая воплощается во внутреннем содействии, сопереживании героям, в результате чего возникает эффект личного присутствия, личного участия в событиях.</vt:lpstr>
      <vt:lpstr>  Музыкальная деятельность — это форма активности ребенка, дающая ему возможность выбирать наиболее близкие и успешные в реализации позиции: слушателя, исполнителя, сочинителя.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«Детский сад № 47»</dc:title>
  <dc:creator>Алексей</dc:creator>
  <cp:lastModifiedBy>Ciborg</cp:lastModifiedBy>
  <cp:revision>190</cp:revision>
  <cp:lastPrinted>1601-01-01T00:00:00Z</cp:lastPrinted>
  <dcterms:created xsi:type="dcterms:W3CDTF">2016-05-12T17:48:34Z</dcterms:created>
  <dcterms:modified xsi:type="dcterms:W3CDTF">2021-04-08T09:08:44Z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1374707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