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1" r:id="rId20"/>
    <p:sldId id="284" r:id="rId21"/>
    <p:sldId id="285" r:id="rId22"/>
    <p:sldId id="286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AFDC7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655309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0166" y="4432185"/>
            <a:ext cx="6357982" cy="2425815"/>
          </a:xfrm>
          <a:prstGeom prst="rect">
            <a:avLst/>
          </a:prstGeom>
        </p:spPr>
      </p:pic>
      <p:pic>
        <p:nvPicPr>
          <p:cNvPr id="8" name="Рисунок 7" descr="2655256.png"/>
          <p:cNvPicPr>
            <a:picLocks noChangeAspect="1"/>
          </p:cNvPicPr>
          <p:nvPr userDrawn="1"/>
        </p:nvPicPr>
        <p:blipFill>
          <a:blip r:embed="rId3"/>
          <a:srcRect l="30304" b="9468"/>
          <a:stretch>
            <a:fillRect/>
          </a:stretch>
        </p:blipFill>
        <p:spPr>
          <a:xfrm>
            <a:off x="0" y="1714488"/>
            <a:ext cx="3286084" cy="5143512"/>
          </a:xfrm>
          <a:prstGeom prst="rect">
            <a:avLst/>
          </a:prstGeom>
        </p:spPr>
      </p:pic>
      <p:pic>
        <p:nvPicPr>
          <p:cNvPr id="14" name="Рисунок 13" descr="2655300.png"/>
          <p:cNvPicPr>
            <a:picLocks noChangeAspect="1"/>
          </p:cNvPicPr>
          <p:nvPr userDrawn="1"/>
        </p:nvPicPr>
        <p:blipFill>
          <a:blip r:embed="rId4"/>
          <a:srcRect r="11768"/>
          <a:stretch>
            <a:fillRect/>
          </a:stretch>
        </p:blipFill>
        <p:spPr>
          <a:xfrm>
            <a:off x="928662" y="3071810"/>
            <a:ext cx="2571736" cy="3585133"/>
          </a:xfrm>
          <a:prstGeom prst="rect">
            <a:avLst/>
          </a:prstGeom>
        </p:spPr>
      </p:pic>
      <p:pic>
        <p:nvPicPr>
          <p:cNvPr id="15" name="Рисунок 14" descr="2655300.png"/>
          <p:cNvPicPr>
            <a:picLocks noChangeAspect="1"/>
          </p:cNvPicPr>
          <p:nvPr userDrawn="1"/>
        </p:nvPicPr>
        <p:blipFill>
          <a:blip r:embed="rId4"/>
          <a:srcRect r="11768" b="16311"/>
          <a:stretch>
            <a:fillRect/>
          </a:stretch>
        </p:blipFill>
        <p:spPr>
          <a:xfrm>
            <a:off x="2214546" y="3857628"/>
            <a:ext cx="2571736" cy="3000372"/>
          </a:xfrm>
          <a:prstGeom prst="rect">
            <a:avLst/>
          </a:prstGeom>
        </p:spPr>
      </p:pic>
      <p:pic>
        <p:nvPicPr>
          <p:cNvPr id="16" name="Рисунок 15" descr="2655309.png"/>
          <p:cNvPicPr>
            <a:picLocks noChangeAspect="1"/>
          </p:cNvPicPr>
          <p:nvPr userDrawn="1"/>
        </p:nvPicPr>
        <p:blipFill>
          <a:blip r:embed="rId2"/>
          <a:srcRect r="42015"/>
          <a:stretch>
            <a:fillRect/>
          </a:stretch>
        </p:blipFill>
        <p:spPr>
          <a:xfrm>
            <a:off x="1142976" y="5071763"/>
            <a:ext cx="2714644" cy="1786237"/>
          </a:xfrm>
          <a:prstGeom prst="rect">
            <a:avLst/>
          </a:prstGeom>
        </p:spPr>
      </p:pic>
      <p:pic>
        <p:nvPicPr>
          <p:cNvPr id="13" name="Рисунок 12" descr="265531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86248" y="5500702"/>
            <a:ext cx="4089501" cy="1472220"/>
          </a:xfrm>
          <a:prstGeom prst="rect">
            <a:avLst/>
          </a:prstGeom>
        </p:spPr>
      </p:pic>
      <p:pic>
        <p:nvPicPr>
          <p:cNvPr id="11" name="Рисунок 10" descr="7150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857760"/>
            <a:ext cx="1690678" cy="1141208"/>
          </a:xfrm>
          <a:prstGeom prst="rect">
            <a:avLst/>
          </a:prstGeom>
        </p:spPr>
      </p:pic>
      <p:pic>
        <p:nvPicPr>
          <p:cNvPr id="9" name="Рисунок 8" descr="2655300.png"/>
          <p:cNvPicPr>
            <a:picLocks noChangeAspect="1"/>
          </p:cNvPicPr>
          <p:nvPr userDrawn="1"/>
        </p:nvPicPr>
        <p:blipFill>
          <a:blip r:embed="rId4"/>
          <a:srcRect r="16670" b="10333"/>
          <a:stretch>
            <a:fillRect/>
          </a:stretch>
        </p:blipFill>
        <p:spPr>
          <a:xfrm>
            <a:off x="6715140" y="3643314"/>
            <a:ext cx="2428860" cy="3214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37"/>
            </a:avLst>
          </a:prstGeom>
          <a:solidFill>
            <a:srgbClr val="AFDC7E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655300.png"/>
          <p:cNvPicPr>
            <a:picLocks noChangeAspect="1"/>
          </p:cNvPicPr>
          <p:nvPr userDrawn="1"/>
        </p:nvPicPr>
        <p:blipFill>
          <a:blip r:embed="rId2"/>
          <a:srcRect r="10056" b="5367"/>
          <a:stretch>
            <a:fillRect/>
          </a:stretch>
        </p:blipFill>
        <p:spPr>
          <a:xfrm>
            <a:off x="6572232" y="3529811"/>
            <a:ext cx="2571768" cy="3328189"/>
          </a:xfrm>
          <a:prstGeom prst="rect">
            <a:avLst/>
          </a:prstGeom>
        </p:spPr>
      </p:pic>
      <p:pic>
        <p:nvPicPr>
          <p:cNvPr id="10" name="Рисунок 9" descr="265531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2066" y="5500702"/>
            <a:ext cx="3494186" cy="1357298"/>
          </a:xfrm>
          <a:prstGeom prst="rect">
            <a:avLst/>
          </a:prstGeom>
        </p:spPr>
      </p:pic>
      <p:pic>
        <p:nvPicPr>
          <p:cNvPr id="11" name="Рисунок 10" descr="7150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4786322"/>
            <a:ext cx="1690678" cy="1141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655300.png"/>
          <p:cNvPicPr>
            <a:picLocks noChangeAspect="1"/>
          </p:cNvPicPr>
          <p:nvPr userDrawn="1"/>
        </p:nvPicPr>
        <p:blipFill>
          <a:blip r:embed="rId2"/>
          <a:srcRect r="22900" b="12623"/>
          <a:stretch>
            <a:fillRect/>
          </a:stretch>
        </p:blipFill>
        <p:spPr>
          <a:xfrm>
            <a:off x="6786578" y="3571876"/>
            <a:ext cx="2357422" cy="3286124"/>
          </a:xfrm>
          <a:prstGeom prst="rect">
            <a:avLst/>
          </a:prstGeom>
        </p:spPr>
      </p:pic>
      <p:pic>
        <p:nvPicPr>
          <p:cNvPr id="8" name="Рисунок 7" descr="2655300.png"/>
          <p:cNvPicPr>
            <a:picLocks noChangeAspect="1"/>
          </p:cNvPicPr>
          <p:nvPr userDrawn="1"/>
        </p:nvPicPr>
        <p:blipFill>
          <a:blip r:embed="rId2"/>
          <a:srcRect r="13554" b="35418"/>
          <a:stretch>
            <a:fillRect/>
          </a:stretch>
        </p:blipFill>
        <p:spPr>
          <a:xfrm>
            <a:off x="5715008" y="4429132"/>
            <a:ext cx="2643174" cy="2428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37"/>
            </a:avLst>
          </a:prstGeom>
          <a:solidFill>
            <a:srgbClr val="AFDC7E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2844" y="6429396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Б.Т.В.</a:t>
            </a:r>
            <a:endParaRPr lang="ru-RU" sz="11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37"/>
            </a:avLst>
          </a:prstGeom>
          <a:solidFill>
            <a:srgbClr val="AFDC7E"/>
          </a:solidFill>
          <a:ln>
            <a:solidFill>
              <a:srgbClr val="33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316" y="453086"/>
            <a:ext cx="8501122" cy="48628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360000" algn="ctr"/>
            <a:endParaRPr lang="ru-RU" sz="4000" b="1" spc="50" dirty="0" smtClean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0000" algn="ctr"/>
            <a:endParaRPr lang="ru-RU" sz="40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0000" algn="ctr"/>
            <a:r>
              <a:rPr lang="ru-RU" sz="4000" b="1" spc="5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40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педагогов </a:t>
            </a:r>
            <a:endParaRPr lang="ru-RU" sz="4000" b="1" spc="50" dirty="0" smtClean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0000" algn="ctr"/>
            <a:r>
              <a:rPr lang="ru-RU" sz="3600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600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Речевые </a:t>
            </a:r>
            <a:r>
              <a:rPr lang="ru-RU" sz="3600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досуги </a:t>
            </a:r>
            <a:r>
              <a:rPr lang="ru-RU" sz="3600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как форма организации детской деятельности».      </a:t>
            </a:r>
          </a:p>
          <a:p>
            <a:pPr indent="360000"/>
            <a:endParaRPr lang="ru-RU" sz="3600" b="1" spc="50" dirty="0" smtClean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0000" algn="ctr"/>
            <a:r>
              <a:rPr lang="ru-RU" sz="2800" b="1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5374" y="4581128"/>
            <a:ext cx="4230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Подготовила: </a:t>
            </a:r>
            <a:r>
              <a:rPr lang="ru-RU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Счастливцева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И.Н.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6179362"/>
            <a:ext cx="235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Сыктвкар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, 2019 г.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70378"/>
            <a:ext cx="77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70976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6150" y="1356093"/>
            <a:ext cx="7863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>
              <a:spcAft>
                <a:spcPts val="0"/>
              </a:spcAft>
            </a:pP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indent="360000" algn="ctr">
              <a:spcAft>
                <a:spcPts val="0"/>
              </a:spcAft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Речевой тренинг на тему «Магия красивой речи» </a:t>
            </a:r>
          </a:p>
        </p:txBody>
      </p:sp>
    </p:spTree>
    <p:extLst>
      <p:ext uri="{BB962C8B-B14F-4D97-AF65-F5344CB8AC3E}">
        <p14:creationId xmlns:p14="http://schemas.microsoft.com/office/powerpoint/2010/main" val="64522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0976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636" y="0"/>
            <a:ext cx="7863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>
              <a:spcAft>
                <a:spcPts val="0"/>
              </a:spcAft>
            </a:pP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indent="360000" algn="ctr"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Что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такое КУЛЬТУРА РЕЧИ?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2451" y="1348607"/>
            <a:ext cx="4572000" cy="49989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Запомнить просто и легко!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Лишь вспомни радугу на небе,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радуга, как речь, игрива,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Спонтанна, звучна и проста,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ней </a:t>
            </a:r>
            <a:r>
              <a:rPr lang="ru-RU" sz="2800" b="1" dirty="0">
                <a:solidFill>
                  <a:srgbClr val="CC33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правильность, логичность, точность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C33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Богатство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красок, </a:t>
            </a:r>
            <a:r>
              <a:rPr lang="ru-RU" sz="2800" b="1" dirty="0">
                <a:solidFill>
                  <a:srgbClr val="CC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чистота,</a:t>
            </a:r>
            <a:endParaRPr lang="ru-RU" sz="28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rgbClr val="CC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выразительны</a:t>
            </a:r>
            <a:r>
              <a:rPr lang="ru-RU" sz="2800" b="1" dirty="0">
                <a:solidFill>
                  <a:srgbClr val="11111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красивы,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C33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Уместны</a:t>
            </a: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ее цвета!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531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 какому компоненту соответствует определение: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2451" y="1348607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60451" y="1722684"/>
            <a:ext cx="3771292" cy="34345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- соответствие речи языковым нормам? </a:t>
            </a:r>
          </a:p>
        </p:txBody>
      </p:sp>
    </p:spTree>
    <p:extLst>
      <p:ext uri="{BB962C8B-B14F-4D97-AF65-F5344CB8AC3E}">
        <p14:creationId xmlns:p14="http://schemas.microsoft.com/office/powerpoint/2010/main" val="20103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531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 какому компоненту соответствует определение: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2451" y="1348607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2190" y="1722684"/>
            <a:ext cx="4187813" cy="34345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- соответствие смыслового содержания речи и информации, которая лежит в ее основе? </a:t>
            </a:r>
          </a:p>
        </p:txBody>
      </p:sp>
    </p:spTree>
    <p:extLst>
      <p:ext uri="{BB962C8B-B14F-4D97-AF65-F5344CB8AC3E}">
        <p14:creationId xmlns:p14="http://schemas.microsoft.com/office/powerpoint/2010/main" val="36174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531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 какому компоненту соответствует определение: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2451" y="1348607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48060" y="1722684"/>
            <a:ext cx="4396074" cy="37225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- выражение в смысловых связях компонентов речи и отношений между частями и компонентами мысли? </a:t>
            </a:r>
          </a:p>
        </p:txBody>
      </p:sp>
    </p:spTree>
    <p:extLst>
      <p:ext uri="{BB962C8B-B14F-4D97-AF65-F5344CB8AC3E}">
        <p14:creationId xmlns:p14="http://schemas.microsoft.com/office/powerpoint/2010/main" val="28779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531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 какому компоненту соответствует определение: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2451" y="1348607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11760" y="1722684"/>
            <a:ext cx="4684106" cy="35785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- умение использовать все языковые единицы с целью оптимального выражения информации? </a:t>
            </a:r>
          </a:p>
        </p:txBody>
      </p:sp>
    </p:spTree>
    <p:extLst>
      <p:ext uri="{BB962C8B-B14F-4D97-AF65-F5344CB8AC3E}">
        <p14:creationId xmlns:p14="http://schemas.microsoft.com/office/powerpoint/2010/main" val="22363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531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 какому компоненту соответствует определение: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2451" y="1348607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25209" y="1556605"/>
            <a:ext cx="5146483" cy="403844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- отсутствие в речи элементов, чуждых литературному языку и отвергаемых нормами нравственности слов и словосочетаний? </a:t>
            </a:r>
          </a:p>
        </p:txBody>
      </p:sp>
    </p:spTree>
    <p:extLst>
      <p:ext uri="{BB962C8B-B14F-4D97-AF65-F5344CB8AC3E}">
        <p14:creationId xmlns:p14="http://schemas.microsoft.com/office/powerpoint/2010/main" val="42719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890" y="62068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 какому компоненту соответствует определение: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2451" y="1348607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688" y="1722684"/>
            <a:ext cx="4876747" cy="40429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- особенность речи, захватывающая внимание и создающая атмосферу эмоционального сопереживания? </a:t>
            </a:r>
          </a:p>
        </p:txBody>
      </p:sp>
    </p:spTree>
    <p:extLst>
      <p:ext uri="{BB962C8B-B14F-4D97-AF65-F5344CB8AC3E}">
        <p14:creationId xmlns:p14="http://schemas.microsoft.com/office/powerpoint/2010/main" val="29835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531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 какому компоненту соответствует определение: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2451" y="1348607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05774" y="1696779"/>
            <a:ext cx="4378677" cy="36689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-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употребление в речи единиц,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соответствующих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ситуации и условиям общения? </a:t>
            </a:r>
          </a:p>
        </p:txBody>
      </p:sp>
    </p:spTree>
    <p:extLst>
      <p:ext uri="{BB962C8B-B14F-4D97-AF65-F5344CB8AC3E}">
        <p14:creationId xmlns:p14="http://schemas.microsoft.com/office/powerpoint/2010/main" val="12105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484784"/>
            <a:ext cx="6624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>
                <a:ln w="11430">
                  <a:solidFill>
                    <a:srgbClr val="0066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Выбранная нами профессия педагога требует, чтобы мы говорили правильно, выразительно, доступно.</a:t>
            </a:r>
          </a:p>
          <a:p>
            <a:pPr lvl="0" algn="ctr"/>
            <a:endParaRPr lang="ru-RU" sz="4000" b="1" spc="50" dirty="0">
              <a:ln w="11430">
                <a:solidFill>
                  <a:srgbClr val="0066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268760"/>
            <a:ext cx="8496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Речевые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досуги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– это творческие учебно-познавательные мероприятия, которые проводятся воспитателями в свободное от занятий время.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indent="360000" algn="just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Цель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досуга: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в занимательной игровой форме обобщить и закрепить полученные знания, продемонстрировать навыки и умения детей, разнообразить формы и методы педагогического воздействия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.</a:t>
            </a:r>
          </a:p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Широкое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использование разных игровых приемов (интересное содержание, юмор, музыкальное оформление, сюрпризы, игры, соревнования и т. д.) способствует положительному эмоциональному настрою детей, активному применению приобретенных ранее знаний, умений и навыков. Досуг является показателем работы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педагога за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определенный период обучения дошкольников.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</a:t>
            </a:r>
            <a:r>
              <a:rPr lang="ru-RU" sz="44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такое речевые досуги?</a:t>
            </a:r>
          </a:p>
        </p:txBody>
      </p:sp>
    </p:spTree>
    <p:extLst>
      <p:ext uri="{BB962C8B-B14F-4D97-AF65-F5344CB8AC3E}">
        <p14:creationId xmlns:p14="http://schemas.microsoft.com/office/powerpoint/2010/main" val="11764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Практикум «Проверь себя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indent="360000" algn="ctr"/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Определить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существительных и употребить слово в правильной форме: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0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окна занавешены (тюль);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0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лицо скрыто (вуаль);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0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крышу кроют (толь);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0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вымою голову (шампунь);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00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голова покрыта (шаль).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Запомните: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мужской род — шампунь, лебедь, тюль, толь, аэрозоль, полироль;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женский род — антресоль, вуаль, шаль; мозоль, бандероль;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род — повидло, какао.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980728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Расставить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ударение и прочесть слова:</a:t>
            </a:r>
          </a:p>
          <a:p>
            <a:pPr indent="36000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торты, позвонишь, досуг, договор, каталог, камбала, кухонный, взяла, дала, брала, досуг, жалюзи, мелисса, партер, диспансер, инсульт, оптовый.</a:t>
            </a:r>
          </a:p>
          <a:p>
            <a:pPr indent="360000"/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ТОрты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позвонИшь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каталОг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кАмбала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кУхонный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взялА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бралА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жалюзИ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мелИсса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партЕр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диспансЕр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6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7667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Исправить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предложение:</a:t>
            </a:r>
          </a:p>
          <a:p>
            <a:pPr indent="36000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полный невежа в вопросах искусства («невежа» - невоспитанный человек, «невежда» - необразованный человек). </a:t>
            </a:r>
          </a:p>
          <a:p>
            <a:pPr indent="36000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я вернулся обратно к своим друзьям, все были очень рады (Плеоназм - это употребление в предложении или в словосочетании логически избыточных и семантически близких слов).</a:t>
            </a:r>
          </a:p>
          <a:p>
            <a:pPr indent="36000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детьми подошла к своему завершающему концу.</a:t>
            </a:r>
          </a:p>
          <a:p>
            <a:pPr indent="36000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дети своевременно выполнили заданное задание.</a:t>
            </a:r>
          </a:p>
          <a:p>
            <a:pPr indent="36000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 одел пальто и шапку и пошел гулять (надел).</a:t>
            </a:r>
          </a:p>
        </p:txBody>
      </p:sp>
    </p:spTree>
    <p:extLst>
      <p:ext uri="{BB962C8B-B14F-4D97-AF65-F5344CB8AC3E}">
        <p14:creationId xmlns:p14="http://schemas.microsoft.com/office/powerpoint/2010/main" val="13877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9" y="134076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Закончить  нашу  с  вами встречу  хочется  </a:t>
            </a:r>
            <a:r>
              <a:rPr lang="ru-RU" sz="24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словами  </a:t>
            </a:r>
            <a:r>
              <a:rPr lang="ru-RU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К.Г. </a:t>
            </a:r>
            <a:r>
              <a:rPr lang="ru-RU" sz="24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Паустовского</a:t>
            </a:r>
            <a:endParaRPr lang="ru-RU" sz="2400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indent="457200" algn="ctr"/>
            <a:r>
              <a:rPr lang="ru-RU" sz="2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«Нам </a:t>
            </a: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дан во владение самый богатый, меткий, могучий и поистине волшебный русский </a:t>
            </a:r>
            <a:r>
              <a:rPr lang="ru-RU" sz="2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язык». </a:t>
            </a:r>
            <a:endParaRPr lang="ru-RU" sz="2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628800"/>
            <a:ext cx="7773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 Речевые досуги проходят в легкой непринужденной обстановке, не требуют специальной подготовки.</a:t>
            </a:r>
          </a:p>
          <a:p>
            <a:pPr indent="36000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  Строятся на хорошо знакомых детям играх и упражнениях. </a:t>
            </a:r>
          </a:p>
          <a:p>
            <a:pPr indent="36000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 Речевой материал подбирается с учетом возможностей детей и требований программ дошкольного обучения и воспитания. </a:t>
            </a:r>
          </a:p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Объединяют в себе разные формы и методы организации работы.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503" y="61238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Отличительная особенность речевых досугов:</a:t>
            </a:r>
            <a:endParaRPr lang="ru-RU" sz="36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0" y="1031288"/>
            <a:ext cx="87886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Возможны различные по содержанию и организации формы речевого досуга: КВН, викторины, сюжеты,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путешествия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и т.д.</a:t>
            </a:r>
          </a:p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Значительную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роль в создании положительного эмоционального настроя играет музыка, которая благотворно влияет на психологическое состояние детей, закрепляет умения согласовывать свои движения с музыкальным сопровождением. </a:t>
            </a:r>
          </a:p>
          <a:p>
            <a:pPr indent="36000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При любой форме организации досуга необходимо помнить следующее:</a:t>
            </a:r>
          </a:p>
          <a:p>
            <a:pPr indent="36000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 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недопустимо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перерастание речевого досуга в развлекательное зрелище для взрослых; </a:t>
            </a:r>
          </a:p>
          <a:p>
            <a:pPr indent="36000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 должны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участвовать все дети;</a:t>
            </a:r>
          </a:p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 не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следует увлекаться чрезмерным количеством повторов, тренировок.</a:t>
            </a:r>
          </a:p>
          <a:p>
            <a:pPr indent="36000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Исходя из периодов обучения, последовательности коррекционной работы, целесообразно проводить досуги в конце лексической темы: ноябре, феврале и мае.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59" y="260644"/>
            <a:ext cx="79245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Формы  организации речевых досугов:</a:t>
            </a:r>
            <a:endParaRPr lang="ru-RU" sz="36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70378"/>
            <a:ext cx="77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67" y="54868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можно использовать при проведении речевых досугов?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1562" y="1988840"/>
            <a:ext cx="80648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Артикуляционная гимнастика.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Она вырабатывает полноценные движения и определенные положения органов артикуляционного аппарата, необходимых для правильного произношения звуков.</a:t>
            </a:r>
          </a:p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Малые фольклорные формы.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Они обогащают детскую речь, придают языку особую остроту, силу и выразительность. Скороговорки 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чистоговорки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способствуют улучшению дикции, приучают быстро менять положение органов артикуляции при произнесении трудных сочетаний звуков.</a:t>
            </a:r>
          </a:p>
        </p:txBody>
      </p:sp>
    </p:spTree>
    <p:extLst>
      <p:ext uri="{BB962C8B-B14F-4D97-AF65-F5344CB8AC3E}">
        <p14:creationId xmlns:p14="http://schemas.microsoft.com/office/powerpoint/2010/main" val="2470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70378"/>
            <a:ext cx="77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890" y="332655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можно использовать при проведении речевых досугов?.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593" y="1628800"/>
            <a:ext cx="86415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Пальцевый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игротренинг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. Самомассаж кистей рук.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«Ум ребенка находится на кончиках его пальцев» (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В.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А.Сухомлинский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). Головной мозг (его высшие корковые функции), руки (кончики пальцев) и артикуляционный аппарат связаны между собой теснейшим образом.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Пальцевый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тренинг должен быть разнообразным, эмоциональным, приятным, неутомительным и динамичным.</a:t>
            </a:r>
          </a:p>
          <a:p>
            <a:pPr indent="360000" algn="just">
              <a:spcAft>
                <a:spcPts val="0"/>
              </a:spcAft>
            </a:pP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Фитбол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-гимнастика.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Никакое тело другой формы не имеет большей поверхности соприкосновения с ладонью. Мяч посылает оптимальную информацию всем анализаторам. Совместная работа двигательного, вестибулярного, зрительного и тактильного анализаторов, которые включаются при выполнении упражнений с мячами, усиливает их эффект. </a:t>
            </a:r>
          </a:p>
          <a:p>
            <a:pPr indent="360000" algn="just">
              <a:spcAft>
                <a:spcPts val="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92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70378"/>
            <a:ext cx="77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890" y="332655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можно использовать при проведении речевых досугов?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593" y="1628800"/>
            <a:ext cx="86415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Дыхательная гимнастика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полезна не только для укрепления дыхательных путей, но и для развития речевого аппарата. Правильно подобранные упражнения развивают дыхательную мускулатуру, речевой аппарат, координацию движений, способствуют правильному ритмичному дыханию и произнесению звуков. </a:t>
            </a:r>
          </a:p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Гимнастика для глаз.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Регулярная тренировка глаз очень важны для сохранения зрения, снятия усталости, профилактики близорукости и других заболеваний глаз.</a:t>
            </a:r>
          </a:p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Су -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Джок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терапия –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это последнее достижение восточной медицины. В переводе с корейского языка Су – кисть,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Джок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– стопа. Су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Джок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–терапия оказывает воздействие на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биоэнергитические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точки с целью активизации защитных функций организма и направлена на воздействие зон коры головного мозга с целью профилактики речевых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19527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70378"/>
            <a:ext cx="77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6415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Критерии, на которые </a:t>
            </a:r>
            <a:r>
              <a:rPr lang="ru-RU" sz="32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мы опираемся </a:t>
            </a:r>
            <a:r>
              <a:rPr lang="ru-RU" sz="3200" b="1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анализируя </a:t>
            </a:r>
            <a:r>
              <a:rPr lang="ru-RU" sz="3200" b="1" spc="50" dirty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результативность проведенных </a:t>
            </a:r>
            <a:r>
              <a:rPr lang="ru-RU" sz="3200" b="1" spc="50" dirty="0" smtClean="0">
                <a:ln w="11430">
                  <a:solidFill>
                    <a:srgbClr val="00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досугов:</a:t>
            </a:r>
            <a:endParaRPr lang="ru-RU" sz="32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323" y="1628799"/>
            <a:ext cx="86415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Коррекционно-развивающие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(высшие психические функции, речевая активность детей: словарь, грамматический строй, словообразование, связная речь, фонетика, подготовка к обучению грамоте)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;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Физкультурно-оздоровительные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(время проведения, безопасность оборудования, эмоциональное состояние, смена деятельности, учет возрастных особенностей, мелкая и общая моторика)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;</a:t>
            </a:r>
          </a:p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Воспитательные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(умение общаться со сверстниками, культура поведения, оформление досуга)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;</a:t>
            </a:r>
          </a:p>
          <a:p>
            <a:pPr indent="360000" algn="just">
              <a:spcAft>
                <a:spcPts val="0"/>
              </a:spcAft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Образовательные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(уровень знаний и представлений детей, соответствующий этапу обучения); </a:t>
            </a:r>
          </a:p>
          <a:p>
            <a:pPr indent="360000" algn="just"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Методико-технологические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 (дидактические игры и упражнения, опорные схемы, использование сюрпризных моментов, слушание музыкальных произведений и т.д.); </a:t>
            </a:r>
          </a:p>
        </p:txBody>
      </p:sp>
    </p:spTree>
    <p:extLst>
      <p:ext uri="{BB962C8B-B14F-4D97-AF65-F5344CB8AC3E}">
        <p14:creationId xmlns:p14="http://schemas.microsoft.com/office/powerpoint/2010/main" val="30732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70378"/>
            <a:ext cx="77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ial" pitchFamily="34" charset="0"/>
              </a:rPr>
              <a:t>-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79" y="31603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>
                <a:solidFill>
                  <a:srgbClr val="00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827" y="942474"/>
            <a:ext cx="79065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В результате наших наблюдений мы убедились, что участие детей в речевых досугах помогает им раскрепоститься, приобрести опыт публичных выступлений, обогащает их новыми эмоциями, учит выполнять правила совместных игр или действий, в игровой форме закрепить полученные знания, умения, навыки.</a:t>
            </a:r>
          </a:p>
        </p:txBody>
      </p:sp>
    </p:spTree>
    <p:extLst>
      <p:ext uri="{BB962C8B-B14F-4D97-AF65-F5344CB8AC3E}">
        <p14:creationId xmlns:p14="http://schemas.microsoft.com/office/powerpoint/2010/main" val="13648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1131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Надежда</cp:lastModifiedBy>
  <cp:revision>52</cp:revision>
  <dcterms:created xsi:type="dcterms:W3CDTF">2015-06-25T15:19:53Z</dcterms:created>
  <dcterms:modified xsi:type="dcterms:W3CDTF">2021-04-05T09:59:52Z</dcterms:modified>
</cp:coreProperties>
</file>