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7" r:id="rId22"/>
    <p:sldId id="278" r:id="rId23"/>
    <p:sldId id="280" r:id="rId24"/>
    <p:sldId id="279" r:id="rId25"/>
    <p:sldId id="281" r:id="rId26"/>
    <p:sldId id="287" r:id="rId27"/>
    <p:sldId id="282" r:id="rId28"/>
    <p:sldId id="283" r:id="rId29"/>
    <p:sldId id="285" r:id="rId30"/>
    <p:sldId id="286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80035"/>
            <a:ext cx="4572000" cy="1677965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00CC"/>
                </a:solidFill>
              </a:rPr>
              <a:t>Подготовила:</a:t>
            </a:r>
          </a:p>
          <a:p>
            <a:pPr algn="r"/>
            <a:r>
              <a:rPr lang="ru-RU" sz="2800" dirty="0" smtClean="0">
                <a:solidFill>
                  <a:srgbClr val="0000CC"/>
                </a:solidFill>
              </a:rPr>
              <a:t> Тиханова </a:t>
            </a:r>
            <a:r>
              <a:rPr lang="ru-RU" sz="2800" dirty="0" smtClean="0">
                <a:solidFill>
                  <a:srgbClr val="0000CC"/>
                </a:solidFill>
              </a:rPr>
              <a:t>Юлия Сергеевна</a:t>
            </a:r>
            <a:endParaRPr lang="ru-RU" sz="2800" dirty="0" smtClean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274498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b="0" dirty="0" err="1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Дочисловой</a:t>
            </a:r>
            <a:r>
              <a:rPr lang="ru-RU" sz="6600" b="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</a:t>
            </a:r>
            <a:r>
              <a:rPr lang="ru-RU" sz="6600" b="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изучения </a:t>
            </a:r>
            <a:r>
              <a:rPr lang="ru-RU" sz="6600" b="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irmatematiki.ucoz.net/_ph/1/708307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2" y="2636913"/>
            <a:ext cx="473724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100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Font typeface="Georgia" pitchFamily="18" charset="0"/>
              <a:buNone/>
            </a:pPr>
            <a:r>
              <a:rPr lang="ru-RU" sz="4400" dirty="0">
                <a:solidFill>
                  <a:srgbClr val="0000CC"/>
                </a:solidFill>
              </a:rPr>
              <a:t>Выложи столько фишек, сколько продуктов</a:t>
            </a:r>
            <a:r>
              <a:rPr lang="ru-RU" sz="4400" dirty="0" smtClean="0">
                <a:solidFill>
                  <a:srgbClr val="0000CC"/>
                </a:solidFill>
              </a:rPr>
              <a:t>.</a:t>
            </a:r>
            <a:endParaRPr lang="ru-RU" sz="4400" dirty="0">
              <a:solidFill>
                <a:srgbClr val="0000CC"/>
              </a:solidFill>
            </a:endParaRPr>
          </a:p>
        </p:txBody>
      </p:sp>
      <p:pic>
        <p:nvPicPr>
          <p:cNvPr id="5" name="Picture 1" descr="H:\ГРУП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449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2" y="47667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Font typeface="Georgia" pitchFamily="18" charset="0"/>
              <a:buNone/>
            </a:pPr>
            <a:r>
              <a:rPr lang="ru-RU" sz="3600" dirty="0">
                <a:solidFill>
                  <a:srgbClr val="0000CC"/>
                </a:solidFill>
              </a:rPr>
              <a:t>Назови принадлежности, которые ты сегодня взял с собой в школу?</a:t>
            </a:r>
          </a:p>
        </p:txBody>
      </p:sp>
      <p:pic>
        <p:nvPicPr>
          <p:cNvPr id="5" name="Picture 1" descr="H:\ГРУП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6" y="2335447"/>
            <a:ext cx="87449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2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6990" y="764704"/>
            <a:ext cx="7461448" cy="1473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Составь предложение со словами выше, ниже, толще, тоньше, длиннее и короче.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6146" name="Picture 2" descr="http://st.depositphotos.com/1032543/2739/v/950/depositphotos_27391771-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" y="2238048"/>
            <a:ext cx="2415219" cy="248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eviews.123rf.com/images/ladyann/ladyann1202/ladyann120200009/12340219-illustration-of-cool-detailed-red-house-icon-isolated-on-white-background-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00" y="2593291"/>
            <a:ext cx="2085302" cy="2163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4339" y="4756813"/>
            <a:ext cx="3126784" cy="64633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Серый дом выше красного.</a:t>
            </a:r>
          </a:p>
          <a:p>
            <a:r>
              <a:rPr lang="ru-RU" dirty="0" smtClean="0"/>
              <a:t>Красный дом ниже серого.</a:t>
            </a:r>
            <a:endParaRPr lang="ru-RU" dirty="0"/>
          </a:p>
        </p:txBody>
      </p:sp>
      <p:pic>
        <p:nvPicPr>
          <p:cNvPr id="6150" name="Picture 6" descr="http://cliparts.co/cliparts/gTe/Ekr/gTeEkrbx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967">
            <a:off x="5098163" y="2753675"/>
            <a:ext cx="2987798" cy="7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openclipart.org/image/2400px/svg_to_png/35443/tango-style-p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259">
            <a:off x="5255957" y="2772801"/>
            <a:ext cx="2128371" cy="21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0.liveinternet.ru/images/foto/c/1/apps/4/947/4947236_img_0001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0"/>
          <a:stretch/>
        </p:blipFill>
        <p:spPr bwMode="auto">
          <a:xfrm>
            <a:off x="4846113" y="4437112"/>
            <a:ext cx="4039054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47652" y="1562134"/>
            <a:ext cx="8661410" cy="2900823"/>
            <a:chOff x="1432987" y="1304918"/>
            <a:chExt cx="5948471" cy="359677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32987" y="2021371"/>
              <a:ext cx="856343" cy="2880320"/>
              <a:chOff x="763329" y="2276872"/>
              <a:chExt cx="864096" cy="3384376"/>
            </a:xfrm>
            <a:solidFill>
              <a:srgbClr val="FF0000"/>
            </a:solidFill>
          </p:grpSpPr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763329" y="2276872"/>
                <a:ext cx="864096" cy="79208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763329" y="3052916"/>
                <a:ext cx="856343" cy="26083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260596" y="2227811"/>
              <a:ext cx="850304" cy="2673879"/>
              <a:chOff x="763329" y="2103056"/>
              <a:chExt cx="864096" cy="3558191"/>
            </a:xfrm>
          </p:grpSpPr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763329" y="2103056"/>
                <a:ext cx="864096" cy="792087"/>
              </a:xfrm>
              <a:prstGeom prst="triangle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63329" y="2869138"/>
                <a:ext cx="856343" cy="2792109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103271" y="1661331"/>
              <a:ext cx="864096" cy="3240360"/>
              <a:chOff x="763329" y="2276872"/>
              <a:chExt cx="864096" cy="3384376"/>
            </a:xfrm>
            <a:solidFill>
              <a:srgbClr val="FFFF00"/>
            </a:solidFill>
          </p:grpSpPr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763329" y="2276872"/>
                <a:ext cx="864096" cy="79208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63329" y="3052916"/>
                <a:ext cx="856343" cy="26083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940580" y="1304918"/>
              <a:ext cx="864096" cy="3596773"/>
              <a:chOff x="763329" y="2064475"/>
              <a:chExt cx="864096" cy="3596773"/>
            </a:xfrm>
            <a:solidFill>
              <a:srgbClr val="00B050"/>
            </a:solidFill>
          </p:grpSpPr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763329" y="2064475"/>
                <a:ext cx="864096" cy="735604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63329" y="2800079"/>
                <a:ext cx="856343" cy="286116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04676" y="2525427"/>
              <a:ext cx="864096" cy="2376264"/>
              <a:chOff x="763329" y="2276872"/>
              <a:chExt cx="864096" cy="338437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763329" y="2276872"/>
                <a:ext cx="864096" cy="79208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63329" y="3052916"/>
                <a:ext cx="856343" cy="26083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5661019" y="2953661"/>
              <a:ext cx="864096" cy="1948030"/>
              <a:chOff x="763329" y="2276872"/>
              <a:chExt cx="864096" cy="3384376"/>
            </a:xfrm>
            <a:solidFill>
              <a:srgbClr val="7030A0"/>
            </a:solidFill>
          </p:grpSpPr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763329" y="2276872"/>
                <a:ext cx="864096" cy="79208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63329" y="3052916"/>
                <a:ext cx="856343" cy="26083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6517362" y="3164050"/>
              <a:ext cx="864096" cy="1737640"/>
              <a:chOff x="755576" y="2858440"/>
              <a:chExt cx="864096" cy="2802808"/>
            </a:xfrm>
            <a:solidFill>
              <a:srgbClr val="00B0F0"/>
            </a:solidFill>
          </p:grpSpPr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755576" y="2858440"/>
                <a:ext cx="864096" cy="79208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763329" y="3647149"/>
                <a:ext cx="856343" cy="20140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2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683568" y="791989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Назови цвета домов по порядку, начиная с красного.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234633" y="4471891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Какие дома длиннее    ?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-992191" y="5068801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Какие дома короче    ?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0" y="5820935"/>
            <a:ext cx="859647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Какие дома между    и    ?</a:t>
            </a:r>
            <a:endParaRPr lang="ru-RU" sz="4000" dirty="0">
              <a:solidFill>
                <a:srgbClr val="0000CC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719092" y="5647493"/>
            <a:ext cx="494090" cy="838008"/>
            <a:chOff x="4932040" y="4789749"/>
            <a:chExt cx="1246899" cy="1916474"/>
          </a:xfrm>
          <a:solidFill>
            <a:srgbClr val="7030A0"/>
          </a:solidFill>
        </p:grpSpPr>
        <p:sp>
          <p:nvSpPr>
            <p:cNvPr id="43" name="Равнобедренный треугольник 42"/>
            <p:cNvSpPr/>
            <p:nvPr/>
          </p:nvSpPr>
          <p:spPr>
            <a:xfrm>
              <a:off x="4932041" y="4789749"/>
              <a:ext cx="1246898" cy="4485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932040" y="5229200"/>
              <a:ext cx="1235710" cy="14770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623660" y="5696655"/>
            <a:ext cx="494090" cy="838008"/>
            <a:chOff x="4932040" y="4789749"/>
            <a:chExt cx="1246899" cy="1916474"/>
          </a:xfrm>
          <a:solidFill>
            <a:srgbClr val="FF0000"/>
          </a:solidFill>
        </p:grpSpPr>
        <p:sp>
          <p:nvSpPr>
            <p:cNvPr id="49" name="Равнобедренный треугольник 48"/>
            <p:cNvSpPr/>
            <p:nvPr/>
          </p:nvSpPr>
          <p:spPr>
            <a:xfrm>
              <a:off x="4932041" y="4789749"/>
              <a:ext cx="1246898" cy="4485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932040" y="5229200"/>
              <a:ext cx="1235710" cy="14770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898744" y="5056160"/>
            <a:ext cx="489656" cy="783490"/>
            <a:chOff x="4932040" y="4789749"/>
            <a:chExt cx="1246899" cy="1916474"/>
          </a:xfrm>
          <a:solidFill>
            <a:srgbClr val="00B050"/>
          </a:solidFill>
        </p:grpSpPr>
        <p:sp>
          <p:nvSpPr>
            <p:cNvPr id="52" name="Равнобедренный треугольник 51"/>
            <p:cNvSpPr/>
            <p:nvPr/>
          </p:nvSpPr>
          <p:spPr>
            <a:xfrm>
              <a:off x="4932041" y="4789749"/>
              <a:ext cx="1246898" cy="4485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932040" y="5229200"/>
              <a:ext cx="1235710" cy="14770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255298" y="4507668"/>
            <a:ext cx="494090" cy="548492"/>
            <a:chOff x="4932040" y="4789749"/>
            <a:chExt cx="1246899" cy="19164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" name="Равнобедренный треугольник 54"/>
            <p:cNvSpPr/>
            <p:nvPr/>
          </p:nvSpPr>
          <p:spPr>
            <a:xfrm>
              <a:off x="4932041" y="4789749"/>
              <a:ext cx="1246898" cy="44853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932040" y="5229200"/>
              <a:ext cx="1235710" cy="14770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306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7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564904"/>
            <a:ext cx="1080120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89239" y="1700808"/>
            <a:ext cx="2880320" cy="2808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869559" y="1988840"/>
            <a:ext cx="1944216" cy="1800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1483489"/>
            <a:ext cx="1584176" cy="32403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2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3568" y="791989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Назови фигуру.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1520" y="4941168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400" dirty="0" smtClean="0">
                <a:solidFill>
                  <a:srgbClr val="0000CC"/>
                </a:solidFill>
              </a:rPr>
              <a:t>Сравни фигуры. Используй слова </a:t>
            </a:r>
            <a:r>
              <a:rPr lang="ru-RU" sz="4400" dirty="0" smtClean="0">
                <a:solidFill>
                  <a:srgbClr val="FF0000"/>
                </a:solidFill>
              </a:rPr>
              <a:t>форма, цвет, размер</a:t>
            </a:r>
            <a:r>
              <a:rPr lang="ru-RU" sz="4400" dirty="0" smtClean="0">
                <a:solidFill>
                  <a:srgbClr val="0000CC"/>
                </a:solidFill>
              </a:rPr>
              <a:t>.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95536" y="1916832"/>
            <a:ext cx="1584176" cy="165618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21167" y="5009962"/>
            <a:ext cx="1728192" cy="97210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4725144"/>
            <a:ext cx="2152262" cy="198022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915816" y="2496354"/>
            <a:ext cx="1512168" cy="1440160"/>
          </a:xfrm>
          <a:prstGeom prst="flowChartConnector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49359" y="2294231"/>
            <a:ext cx="2448272" cy="22322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25144"/>
            <a:ext cx="1872208" cy="165618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2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3568" y="791989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Раздели фигуры на три группы;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06747" y="1269159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>
                <a:solidFill>
                  <a:srgbClr val="0000CC"/>
                </a:solidFill>
              </a:rPr>
              <a:t>н</a:t>
            </a:r>
            <a:r>
              <a:rPr lang="ru-RU" sz="4000" dirty="0" smtClean="0">
                <a:solidFill>
                  <a:srgbClr val="0000CC"/>
                </a:solidFill>
              </a:rPr>
              <a:t>а две группы.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laying-field.ru/img/2015/052019/02228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1" y="2524054"/>
            <a:ext cx="2298947" cy="32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ree-illustrations-ls01.gatag.net/images/lgi01a201309162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1652"/>
            <a:ext cx="1949350" cy="347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-fotki.yandex.ru/get/6833/16969765.23d/0_9120b_47a56978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86" y="2111653"/>
            <a:ext cx="2149169" cy="3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2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6277" y="836712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Смотри и выкладывай фишки. Сколько карандашей?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2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6277" y="836712"/>
            <a:ext cx="791290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Слушай и выкладывай фишки?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Сколько?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2233487"/>
            <a:ext cx="903649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грузовике 3 мешка картошки.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Андрея 4 апельсина.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клетке 5 хомяков.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Маши 2 собаки.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dirty="0">
                <a:solidFill>
                  <a:srgbClr val="0000CC"/>
                </a:solidFill>
              </a:rPr>
              <a:t> </a:t>
            </a:r>
            <a:r>
              <a:rPr lang="ru-RU" sz="4000" dirty="0" smtClean="0">
                <a:solidFill>
                  <a:srgbClr val="0000CC"/>
                </a:solidFill>
              </a:rPr>
              <a:t>                                                   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3776" y="0"/>
            <a:ext cx="907300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22884" y="1484784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Автобус едет справа налево. В каком направлении едут другие машины?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2050" name="Picture 2" descr="http://images.clipartpanda.com/cute-school-bus-clip-art-school-bus-illustration-321800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1"/>
          <a:stretch/>
        </p:blipFill>
        <p:spPr bwMode="auto">
          <a:xfrm>
            <a:off x="3252224" y="2946091"/>
            <a:ext cx="1919472" cy="11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5638/47407354.bde/0_1202ee_ed2b4cc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10" y="4365104"/>
            <a:ext cx="1958646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5/08/15/146951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5">
            <a:off x="647834" y="2783961"/>
            <a:ext cx="1827252" cy="12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-media-cache-ak0.pinimg.com/originals/a0/fa/9a/a0fa9ad251e1a320712169c57c0256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5380459"/>
            <a:ext cx="1731543" cy="11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-fotki.yandex.ru/get/4125/47407354.b6c/0_119489_9c43b4db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202">
            <a:off x="5979674" y="2669817"/>
            <a:ext cx="1830084" cy="13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4.pic4you.ru/y2014/01-27/12216/415058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840" y="4615469"/>
            <a:ext cx="1807896" cy="11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humbs.dreamstime.com/z/ambulance-car-1947225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b="15148"/>
          <a:stretch/>
        </p:blipFill>
        <p:spPr bwMode="auto">
          <a:xfrm>
            <a:off x="6403341" y="4322789"/>
            <a:ext cx="2247851" cy="1470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624" y="152400"/>
            <a:ext cx="907300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</a:t>
            </a:r>
            <a:r>
              <a:rPr lang="ru-RU" sz="3200" dirty="0">
                <a:solidFill>
                  <a:srgbClr val="FF0000"/>
                </a:solidFill>
                <a:effectLst/>
              </a:rPr>
              <a:t>3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      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Называем по порядку.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0000CC"/>
                </a:solidFill>
                <a:effectLst/>
              </a:rPr>
              <a:t>Слева направо. Справа налево</a:t>
            </a:r>
          </a:p>
        </p:txBody>
      </p:sp>
    </p:spTree>
    <p:extLst>
      <p:ext uri="{BB962C8B-B14F-4D97-AF65-F5344CB8AC3E}">
        <p14:creationId xmlns:p14="http://schemas.microsoft.com/office/powerpoint/2010/main" val="16075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736242"/>
            <a:ext cx="61156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335431"/>
            <a:ext cx="2160240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56122"/>
            <a:ext cx="1800200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048821"/>
            <a:ext cx="1440160" cy="1374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2045" y="3507284"/>
            <a:ext cx="931963" cy="8770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00392" y="3985148"/>
            <a:ext cx="432048" cy="438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83776" y="0"/>
            <a:ext cx="907300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</a:t>
            </a:r>
            <a:r>
              <a:rPr lang="ru-RU" sz="3200" dirty="0">
                <a:solidFill>
                  <a:srgbClr val="FF0000"/>
                </a:solidFill>
                <a:effectLst/>
              </a:rPr>
              <a:t>3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      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Называем по порядку.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0000CC"/>
                </a:solidFill>
                <a:effectLst/>
              </a:rPr>
              <a:t>Слева направо. Справа налево</a:t>
            </a:r>
          </a:p>
          <a:p>
            <a:pPr marL="0" indent="0">
              <a:buFont typeface="Georgia" pitchFamily="18" charset="0"/>
              <a:buNone/>
            </a:pP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8" y="1460584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Назови цвета квадратов по порядку слева направо.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4744" y="5301208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Назови цвет каждого квадрата, начиная с самого большого.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0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6990" y="1052736"/>
            <a:ext cx="7461448" cy="1473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Чем похожи? Чем отличаются?</a:t>
            </a:r>
            <a:endParaRPr lang="ru-RU" sz="4000" dirty="0">
              <a:solidFill>
                <a:srgbClr val="0000CC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51520" y="2394553"/>
            <a:ext cx="8286634" cy="3534756"/>
            <a:chOff x="251520" y="2414524"/>
            <a:chExt cx="8286634" cy="35347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0" y="2414524"/>
              <a:ext cx="3960440" cy="3534756"/>
            </a:xfrm>
            <a:prstGeom prst="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77714" y="2414524"/>
              <a:ext cx="3960440" cy="3534756"/>
            </a:xfrm>
            <a:prstGeom prst="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484923" y="2631700"/>
              <a:ext cx="1261386" cy="720080"/>
            </a:xfrm>
            <a:prstGeom prst="triangle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979712" y="3212976"/>
              <a:ext cx="900100" cy="792088"/>
            </a:xfrm>
            <a:prstGeom prst="ellipse">
              <a:avLst/>
            </a:prstGeom>
            <a:solidFill>
              <a:srgbClr val="7030A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ердце 8"/>
            <p:cNvSpPr/>
            <p:nvPr/>
          </p:nvSpPr>
          <p:spPr>
            <a:xfrm>
              <a:off x="620249" y="3861048"/>
              <a:ext cx="990733" cy="720080"/>
            </a:xfrm>
            <a:prstGeom prst="heart">
              <a:avLst/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83767" y="4329100"/>
              <a:ext cx="1053117" cy="756084"/>
            </a:xfrm>
            <a:prstGeom prst="rect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Крест 10"/>
            <p:cNvSpPr/>
            <p:nvPr/>
          </p:nvSpPr>
          <p:spPr>
            <a:xfrm>
              <a:off x="3149842" y="2706288"/>
              <a:ext cx="774086" cy="704036"/>
            </a:xfrm>
            <a:prstGeom prst="plus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85452" y="5013176"/>
              <a:ext cx="1261386" cy="773356"/>
            </a:xfrm>
            <a:prstGeom prst="ellipse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4807895" y="2631700"/>
              <a:ext cx="1261386" cy="653284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409450" y="3140968"/>
              <a:ext cx="900100" cy="864096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ердце 14"/>
            <p:cNvSpPr/>
            <p:nvPr/>
          </p:nvSpPr>
          <p:spPr>
            <a:xfrm>
              <a:off x="4865076" y="3861048"/>
              <a:ext cx="1070496" cy="720080"/>
            </a:xfrm>
            <a:prstGeom prst="heart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13506" y="4329100"/>
              <a:ext cx="1042870" cy="684076"/>
            </a:xfrm>
            <a:prstGeom prst="rec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Крест 16"/>
            <p:cNvSpPr/>
            <p:nvPr/>
          </p:nvSpPr>
          <p:spPr>
            <a:xfrm>
              <a:off x="7471241" y="2667704"/>
              <a:ext cx="810090" cy="684076"/>
            </a:xfrm>
            <a:prstGeom prst="plus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834898" y="4976442"/>
              <a:ext cx="1420912" cy="810090"/>
            </a:xfrm>
            <a:prstGeom prst="ellips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311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</a:t>
            </a:r>
            <a:r>
              <a:rPr lang="ru-RU" sz="3200" dirty="0">
                <a:solidFill>
                  <a:srgbClr val="FF0000"/>
                </a:solidFill>
                <a:effectLst/>
              </a:rPr>
              <a:t>3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      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Называем по порядку.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0000CC"/>
                </a:solidFill>
                <a:effectLst/>
              </a:rPr>
              <a:t>Слева направо. Справа налево</a:t>
            </a:r>
          </a:p>
          <a:p>
            <a:pPr marL="0" indent="0">
              <a:buFont typeface="Georgia" pitchFamily="18" charset="0"/>
              <a:buNone/>
            </a:pP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8182" y="1153886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 каком порядке колобок встретил остальных героев? Назови правильный порядок.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6" name="Picture 2" descr="https://s-media-cache-ak0.pinimg.com/originals/0d/d9/71/0dd97109e259db8422514fffe85d5e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032448" cy="44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474062" y="2420888"/>
            <a:ext cx="5613681" cy="208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Сколько героев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 было в сказке?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e15.deviantart.net/5fae/th/pre/i/2014/094/c/6/rose_stock_by_violettalestrange-d7cywb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9" y="475643"/>
            <a:ext cx="692592" cy="10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98508"/>
              </p:ext>
            </p:extLst>
          </p:nvPr>
        </p:nvGraphicFramePr>
        <p:xfrm>
          <a:off x="2106275" y="2816932"/>
          <a:ext cx="4595508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7754"/>
                <a:gridCol w="2297754"/>
              </a:tblGrid>
              <a:tr h="19421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3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92" name="Picture 8" descr="http://se.uploads.ru/t/w1nK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88" y="475643"/>
            <a:ext cx="628470" cy="9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images.vectorhq.com/images/previews/123/yellow-flower-dandelion-psd-4603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72" y="1632572"/>
            <a:ext cx="618091" cy="7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re15.deviantart.net/5fae/th/pre/i/2014/094/c/6/rose_stock_by_violettalestrange-d7cywb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7" y="2774465"/>
            <a:ext cx="1296144" cy="19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ognovse.ru/mogno/927/926758/926758_html_m5f95c47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7" y="4862063"/>
            <a:ext cx="14743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e.uploads.ru/t/w1nK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8664"/>
            <a:ext cx="1296144" cy="19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mages.vectorhq.com/images/previews/123/yellow-flower-dandelion-psd-4603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28" y="5085184"/>
            <a:ext cx="1277905" cy="15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-447181" y="1707599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 правой столбце таблицы       и      . 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              Что в левой столбце?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4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З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накомимся с таблицей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-252536" y="635358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 верхней строке таблицы       и      . 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              Что в нижней строке?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16" name="Picture 8" descr="http://se.uploads.ru/t/w1nK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90" y="1497593"/>
            <a:ext cx="628470" cy="9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4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З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накомимся с таблицей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252536" y="635358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 Расположи фигуры в большой таблице так: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5589240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Где находится каждая из фигур? Используй слова </a:t>
            </a:r>
            <a:r>
              <a:rPr lang="ru-RU" sz="2800" dirty="0" smtClean="0">
                <a:solidFill>
                  <a:srgbClr val="FF0000"/>
                </a:solidFill>
              </a:rPr>
              <a:t>строка, столбец, слева вверху, справа внизу</a:t>
            </a:r>
            <a:r>
              <a:rPr lang="ru-RU" sz="2800" dirty="0" smtClean="0">
                <a:solidFill>
                  <a:srgbClr val="0000CC"/>
                </a:solidFill>
              </a:rPr>
              <a:t>.</a:t>
            </a:r>
            <a:endParaRPr lang="ru-RU" sz="2800" dirty="0">
              <a:solidFill>
                <a:srgbClr val="0000C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40954"/>
              </p:ext>
            </p:extLst>
          </p:nvPr>
        </p:nvGraphicFramePr>
        <p:xfrm>
          <a:off x="251520" y="1547479"/>
          <a:ext cx="1679848" cy="1326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924"/>
                <a:gridCol w="839924"/>
              </a:tblGrid>
              <a:tr h="67063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6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9542"/>
              </p:ext>
            </p:extLst>
          </p:nvPr>
        </p:nvGraphicFramePr>
        <p:xfrm>
          <a:off x="2267744" y="3212976"/>
          <a:ext cx="1679848" cy="131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924"/>
                <a:gridCol w="839924"/>
              </a:tblGrid>
              <a:tr h="65596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6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52446"/>
              </p:ext>
            </p:extLst>
          </p:nvPr>
        </p:nvGraphicFramePr>
        <p:xfrm>
          <a:off x="2267744" y="1547479"/>
          <a:ext cx="1679848" cy="131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924"/>
                <a:gridCol w="839924"/>
              </a:tblGrid>
              <a:tr h="65596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6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85851"/>
              </p:ext>
            </p:extLst>
          </p:nvPr>
        </p:nvGraphicFramePr>
        <p:xfrm>
          <a:off x="179512" y="3212976"/>
          <a:ext cx="1679848" cy="131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924"/>
                <a:gridCol w="839924"/>
              </a:tblGrid>
              <a:tr h="65596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6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68706"/>
              </p:ext>
            </p:extLst>
          </p:nvPr>
        </p:nvGraphicFramePr>
        <p:xfrm>
          <a:off x="4444276" y="1499454"/>
          <a:ext cx="4267676" cy="361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838"/>
                <a:gridCol w="2133838"/>
              </a:tblGrid>
              <a:tr h="18057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578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11760" y="3284984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3027" y="3933056"/>
            <a:ext cx="504056" cy="432048"/>
          </a:xfrm>
          <a:prstGeom prst="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59632" y="2330241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3210046" y="1701371"/>
            <a:ext cx="576064" cy="432048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4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З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накомимся с таблицей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252536" y="635358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Смотри и выкладывай фишки. Сколько фишек? Сколько бабочек?</a:t>
            </a:r>
          </a:p>
        </p:txBody>
      </p:sp>
      <p:pic>
        <p:nvPicPr>
          <p:cNvPr id="1026" name="Picture 2" descr="H:\Новая папка\chlorine-clipart-flower-clip-art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6984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Новая папка\chlorine-clipart-flower-clip-art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81" y="3074493"/>
            <a:ext cx="16984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Новая папка\chlorine-clipart-flower-clip-art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9" y="2996952"/>
            <a:ext cx="16984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Новая папка\dTraAGx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074493"/>
            <a:ext cx="1330773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Новая папка\dTraAGxb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8611">
            <a:off x="3537985" y="4287949"/>
            <a:ext cx="893781" cy="9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Новая папка\dTraAGxb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470">
            <a:off x="3737039" y="2921410"/>
            <a:ext cx="922096" cy="9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Новая папка\dTraAGxb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6553" y="3112464"/>
            <a:ext cx="866345" cy="8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Новая папка\dTraAGxb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7832">
            <a:off x="6852163" y="1792946"/>
            <a:ext cx="1308086" cy="13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Новая папка\dTraAGx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3569" y="4197080"/>
            <a:ext cx="1330773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:\Новая папка\dTraAGxb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41" y="2996952"/>
            <a:ext cx="1213210" cy="12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H:\Новая папка\dTraAGxb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9899">
            <a:off x="1353209" y="2386912"/>
            <a:ext cx="567678" cy="5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H:\Новая папка\dTraAGxb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081">
            <a:off x="576084" y="1353134"/>
            <a:ext cx="935225" cy="9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:\Новая папка\dTraAGxb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7118">
            <a:off x="566841" y="4474844"/>
            <a:ext cx="559174" cy="5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:\Новая папка\dTraAGxb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8" y="2896724"/>
            <a:ext cx="944300" cy="9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:\Новая папка\dTraAGxb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526">
            <a:off x="1564220" y="4626057"/>
            <a:ext cx="697668" cy="7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4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З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накомимся с таблицей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837" y="746919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Слушай и выкладывай фишки. Сколько?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1306" y="1828755"/>
            <a:ext cx="903649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наборе: три желтых чашки и две синие.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Андрея игрушки: две машинки и один солдатик.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у Маши: кукла, медведь и самолёт.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                                                    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4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З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накомимся с таблицей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744" y="661116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Кто идёт в садит </a:t>
            </a:r>
            <a:r>
              <a:rPr lang="ru-RU" sz="2800" dirty="0" smtClean="0">
                <a:solidFill>
                  <a:srgbClr val="FF0000"/>
                </a:solidFill>
              </a:rPr>
              <a:t>перед</a:t>
            </a:r>
            <a:r>
              <a:rPr lang="ru-RU" sz="2800" dirty="0" smtClean="0">
                <a:solidFill>
                  <a:srgbClr val="0000CC"/>
                </a:solidFill>
              </a:rPr>
              <a:t> котов?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Кто идёт первым?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endParaRPr lang="ru-RU" sz="2800" dirty="0" smtClean="0">
              <a:solidFill>
                <a:srgbClr val="0000CC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третьим? 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последним?</a:t>
            </a:r>
          </a:p>
          <a:p>
            <a:pPr marL="45720" indent="0" algn="ctr">
              <a:buFont typeface="Georgia" pitchFamily="18" charset="0"/>
              <a:buNone/>
            </a:pPr>
            <a:endParaRPr lang="ru-RU" sz="2800" dirty="0" smtClean="0">
              <a:solidFill>
                <a:srgbClr val="0000CC"/>
              </a:solidFill>
            </a:endParaRPr>
          </a:p>
        </p:txBody>
      </p:sp>
      <p:pic>
        <p:nvPicPr>
          <p:cNvPr id="2050" name="Picture 2" descr="H:\Новая папка\detsad_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31" y="1340768"/>
            <a:ext cx="5760640" cy="53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4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З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накомимся с таблицей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744" y="661116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Кто идёт </a:t>
            </a:r>
            <a:r>
              <a:rPr lang="ru-RU" sz="2800" dirty="0" smtClean="0">
                <a:solidFill>
                  <a:srgbClr val="FF0000"/>
                </a:solidFill>
              </a:rPr>
              <a:t>между </a:t>
            </a:r>
            <a:r>
              <a:rPr lang="ru-RU" sz="2800" dirty="0" smtClean="0">
                <a:solidFill>
                  <a:srgbClr val="0000CC"/>
                </a:solidFill>
              </a:rPr>
              <a:t>хомяки и котами? Между медведями и утками?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Кто-нибудь идёт между поросятами и медведями?</a:t>
            </a:r>
          </a:p>
        </p:txBody>
      </p:sp>
      <p:pic>
        <p:nvPicPr>
          <p:cNvPr id="3074" name="Picture 2" descr="H:\Новая папка\detsad_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45" y="2132856"/>
            <a:ext cx="49880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0"/>
            <a:ext cx="9073008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5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        Сравнение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252536" y="635358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Внутри или вне обруча девочка в красном сарафане?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Где девочка в розовой кофте?</a:t>
            </a:r>
          </a:p>
        </p:txBody>
      </p:sp>
      <p:pic>
        <p:nvPicPr>
          <p:cNvPr id="4098" name="Picture 2" descr="H:\Новая папка\devochka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940640" cy="4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Новая папка\14315261-girl-playing-with-hula-ho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08" y="2275430"/>
            <a:ext cx="4187846" cy="41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-1"/>
            <a:ext cx="9073008" cy="158015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5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        Сравнение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252536" y="635358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Покажи и назови каждую фигуру внутри «кольца», вне кольца.</a:t>
            </a:r>
          </a:p>
        </p:txBody>
      </p:sp>
      <p:sp>
        <p:nvSpPr>
          <p:cNvPr id="6" name="Овал 5"/>
          <p:cNvSpPr/>
          <p:nvPr/>
        </p:nvSpPr>
        <p:spPr>
          <a:xfrm>
            <a:off x="323528" y="2060848"/>
            <a:ext cx="4608512" cy="4320480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1223" y="3014531"/>
            <a:ext cx="115212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843808" y="2924944"/>
            <a:ext cx="1385900" cy="129614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1331640" y="4437112"/>
            <a:ext cx="1152128" cy="1080120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47864" y="4437112"/>
            <a:ext cx="881844" cy="936104"/>
          </a:xfrm>
          <a:prstGeom prst="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4128" y="2708920"/>
            <a:ext cx="936104" cy="8640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55952" y="4331253"/>
            <a:ext cx="1152128" cy="115212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137243" y="3140968"/>
            <a:ext cx="1547664" cy="809667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-1"/>
            <a:ext cx="9073008" cy="158015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5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        Сравнение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65874" y="635358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Какие машины едут справа налево? Сколько их?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Выложи столько же красных фишек.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Сколько машин едут слева направо? Вложи фишки.</a:t>
            </a:r>
          </a:p>
        </p:txBody>
      </p:sp>
      <p:pic>
        <p:nvPicPr>
          <p:cNvPr id="5122" name="Picture 2" descr="H:\Новая папка\18358228-Вид-сбоку-красочных-ретро-силуэт-пожарных-машин-на-бе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67640"/>
          <a:stretch/>
        </p:blipFill>
        <p:spPr bwMode="auto">
          <a:xfrm>
            <a:off x="611560" y="2708920"/>
            <a:ext cx="197388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Новая папка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13143" r="55155" b="60101"/>
          <a:stretch/>
        </p:blipFill>
        <p:spPr bwMode="auto">
          <a:xfrm>
            <a:off x="3291703" y="5479030"/>
            <a:ext cx="1930400" cy="9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Новая папка\tuning-show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10" y="5778500"/>
            <a:ext cx="218379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Новая папка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2" y="5498593"/>
            <a:ext cx="25013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Новая папка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8" y="3620187"/>
            <a:ext cx="1374576" cy="11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:\Новая папка\0004-003-Militsejskaja-mashi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03" y="3104964"/>
            <a:ext cx="1546968" cy="10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:\Новая папка\63896_3045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66809" b="4072"/>
          <a:stretch/>
        </p:blipFill>
        <p:spPr bwMode="auto">
          <a:xfrm flipH="1">
            <a:off x="5097902" y="4942983"/>
            <a:ext cx="2128403" cy="8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:\Новая папка\114355_185245196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39" y="3565219"/>
            <a:ext cx="1850728" cy="13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:\Новая папка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40080" r="4178" b="35401"/>
          <a:stretch/>
        </p:blipFill>
        <p:spPr bwMode="auto">
          <a:xfrm flipH="1">
            <a:off x="6732240" y="2660271"/>
            <a:ext cx="1843314" cy="8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83776" y="4741086"/>
            <a:ext cx="9227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4940070"/>
            <a:ext cx="9227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6990" y="908720"/>
            <a:ext cx="7461448" cy="147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Чем похожи? Чем отличаются?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2050" name="Picture 2" descr="http://razvitie-shop.ru/images/__user__/catalog/D-22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70" y="1805492"/>
            <a:ext cx="6611888" cy="46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-1"/>
            <a:ext cx="9073008" cy="158015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5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        Сравнение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65874" y="635358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Выложи столько фишек, сколько свечей, конфет и яблок.</a:t>
            </a:r>
          </a:p>
        </p:txBody>
      </p:sp>
      <p:pic>
        <p:nvPicPr>
          <p:cNvPr id="6146" name="Picture 2" descr="H:\Новая папка\655c8e72a821fec8cca9842dea2c86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5"/>
            <a:ext cx="2886454" cy="1916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Новая папка\69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6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Новая папка\d7606e40b47293f8692feafa03aafb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79" y="2763456"/>
            <a:ext cx="2906564" cy="22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-1"/>
            <a:ext cx="9073008" cy="158015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5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        Сравнение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65874" y="635358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У Миши и Димы                      .</a:t>
            </a:r>
          </a:p>
          <a:p>
            <a:pPr marL="45720" indent="0" algn="ctr">
              <a:buFont typeface="Georgia" pitchFamily="18" charset="0"/>
              <a:buNone/>
            </a:pPr>
            <a:endParaRPr lang="ru-RU" sz="2800" dirty="0">
              <a:solidFill>
                <a:srgbClr val="0000CC"/>
              </a:solidFill>
            </a:endParaRPr>
          </a:p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Замени каждую конфету фишкой.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Сколько конфет может быть у Маши? Сколько у Димы?</a:t>
            </a:r>
          </a:p>
        </p:txBody>
      </p:sp>
      <p:pic>
        <p:nvPicPr>
          <p:cNvPr id="7170" name="Picture 2" descr="H:\Новая папка\79777698_Devo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80" y="313543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Новая папка\79777724_Malch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0283" y="2841600"/>
            <a:ext cx="3246163" cy="32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Новая папка\d7606e40b47293f8692feafa03aafb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19282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619672" y="3370844"/>
            <a:ext cx="2520280" cy="248150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3825" y="3363204"/>
            <a:ext cx="2520280" cy="248150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83776" y="-1"/>
            <a:ext cx="9073008" cy="158015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</a:rPr>
              <a:t>Урок 5       </a:t>
            </a:r>
            <a:r>
              <a:rPr lang="ru-RU" sz="3200" dirty="0">
                <a:solidFill>
                  <a:srgbClr val="0000CC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/>
              </a:rPr>
              <a:t>        Сравнение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0" indent="0">
              <a:buFont typeface="Georgia" pitchFamily="18" charset="0"/>
              <a:buNone/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65874" y="635358"/>
            <a:ext cx="8964488" cy="178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Машина измеряет только размеры фигур. Выложи справа фигуры, которые выйдут из «машины» . Назови фигуры парами.</a:t>
            </a:r>
          </a:p>
        </p:txBody>
      </p:sp>
      <p:pic>
        <p:nvPicPr>
          <p:cNvPr id="8194" name="Picture 2" descr="F:\DCIM\Camera\IMG_20151204_145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70" y="1844824"/>
            <a:ext cx="3981715" cy="53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00608" y="0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846990" y="1052736"/>
            <a:ext cx="7461448" cy="1473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Чем похожи? Чем отличаются?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2114329"/>
            <a:ext cx="4176464" cy="3962026"/>
          </a:xfrm>
          <a:prstGeom prst="ellipse">
            <a:avLst/>
          </a:prstGeom>
          <a:solidFill>
            <a:srgbClr val="99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" name="Picture 13" descr="F:\tea-c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26" y="3072076"/>
            <a:ext cx="885347" cy="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:\pink-coffee-mu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15" y="4907065"/>
            <a:ext cx="69238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F:\pink-teapot-for-a-tea-par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62" y="3408073"/>
            <a:ext cx="1300564" cy="9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499992" y="2131270"/>
            <a:ext cx="4248472" cy="3945085"/>
          </a:xfrm>
          <a:prstGeom prst="ellipse">
            <a:avLst/>
          </a:prstGeom>
          <a:solidFill>
            <a:srgbClr val="99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8" name="Picture 16" descr="F:\pink-teapot-for-a-tea-party —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55" y="3709094"/>
            <a:ext cx="1227546" cy="8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F:\tea-c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8" y="4797152"/>
            <a:ext cx="885347" cy="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F:\tea-c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10" y="4743872"/>
            <a:ext cx="885347" cy="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F:\tea-c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99" y="2843577"/>
            <a:ext cx="885347" cy="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F:\tea-c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00" y="2843577"/>
            <a:ext cx="885347" cy="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F:\pink-coffee-mu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0" y="3967001"/>
            <a:ext cx="609467" cy="6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F:\pink-coffee-mu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4" y="3542997"/>
            <a:ext cx="631358" cy="6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F:\pink-coffee-mu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78" y="2441417"/>
            <a:ext cx="627246" cy="6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F:\tea-c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48" y="2402177"/>
            <a:ext cx="885347" cy="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F:\pink-coffee-mu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47" y="4633259"/>
            <a:ext cx="609467" cy="6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38377" y="1888720"/>
            <a:ext cx="7461448" cy="147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Найди 9 отличий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4104" name="Picture 8" descr="http://prooostir.com/wp-content/uploads/2015/02/%D0%BD%D0%B0%D0%B9%D0%B4%D0%B8-10-%D0%BE%D1%82%D0%BB%D0%B8%D1%87%D0%B8%D0%B9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898" y="1143000"/>
            <a:ext cx="4932937" cy="2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rooostir.com/wp-content/uploads/2015/02/%D0%BD%D0%B0%D0%B9%D0%B4%D0%B8-10-%D0%BE%D1%82%D0%BB%D0%B8%D1%87%D0%B8%D0%B9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" t="49558" r="-1327" b="442"/>
          <a:stretch/>
        </p:blipFill>
        <p:spPr bwMode="auto">
          <a:xfrm>
            <a:off x="3275856" y="3822344"/>
            <a:ext cx="5628971" cy="30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629423.vk.me/v629423999/20d21/8qw9k2xtE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" y="3202023"/>
            <a:ext cx="1915115" cy="24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s629423.vk.me/v629423805/2129f/ggVjPX9dH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70" y="3537466"/>
            <a:ext cx="2099026" cy="20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s629423.vk.me/v629423680/2071b/FOEHl14akw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20" y="3425232"/>
            <a:ext cx="142875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s629423.vk.me/v629423492/26cd7/EFGA987OTx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8" y="3549262"/>
            <a:ext cx="1858341" cy="18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629423.vk.me/v629423473/2258b/qfwymJGAF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18" y="3425232"/>
            <a:ext cx="1643874" cy="21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46990" y="650842"/>
            <a:ext cx="7461448" cy="147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99390" y="803242"/>
            <a:ext cx="7461448" cy="2193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Смотри и выкладывай фишки: 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зайцы – 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4000" dirty="0">
                <a:solidFill>
                  <a:srgbClr val="0000CC"/>
                </a:solidFill>
              </a:rPr>
              <a:t>м</a:t>
            </a:r>
            <a:r>
              <a:rPr lang="ru-RU" sz="4000" dirty="0" smtClean="0">
                <a:solidFill>
                  <a:srgbClr val="0000CC"/>
                </a:solidFill>
              </a:rPr>
              <a:t>едведи – </a:t>
            </a:r>
          </a:p>
        </p:txBody>
      </p:sp>
      <p:sp>
        <p:nvSpPr>
          <p:cNvPr id="7" name="Овал 6"/>
          <p:cNvSpPr/>
          <p:nvPr/>
        </p:nvSpPr>
        <p:spPr>
          <a:xfrm>
            <a:off x="5724128" y="1628800"/>
            <a:ext cx="498967" cy="4953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73611" y="2276586"/>
            <a:ext cx="498967" cy="49538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1143000"/>
            <a:ext cx="7920880" cy="459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00CC"/>
                </a:solidFill>
              </a:rPr>
              <a:t>Сколько зайцев?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00CC"/>
                </a:solidFill>
              </a:rPr>
              <a:t>Сколько синих фишек?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00CC"/>
                </a:solidFill>
              </a:rPr>
              <a:t>Сколько зверей?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rgbClr val="0000CC"/>
                </a:solidFill>
              </a:rPr>
              <a:t>Сколько фишек?</a:t>
            </a:r>
            <a:endParaRPr lang="ru-RU" sz="5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6990" y="650842"/>
            <a:ext cx="7461448" cy="147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На какие группы можно распределить предметы?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8193" name="Picture 1" descr="H:\ГРУП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449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46990" y="980728"/>
            <a:ext cx="7461448" cy="147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4400" dirty="0" smtClean="0">
                <a:solidFill>
                  <a:srgbClr val="0000CC"/>
                </a:solidFill>
              </a:rPr>
              <a:t>Назови каждый инструмент.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900608" y="0"/>
            <a:ext cx="77662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Урок 1      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Сравниваем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pic>
        <p:nvPicPr>
          <p:cNvPr id="6" name="Picture 1" descr="H:\ГРУП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4072"/>
            <a:ext cx="87449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602</Words>
  <Application>Microsoft Office PowerPoint</Application>
  <PresentationFormat>Экран (4:3)</PresentationFormat>
  <Paragraphs>105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Дочисловой период изучения математики</vt:lpstr>
      <vt:lpstr>Урок 1       Сравниваем</vt:lpstr>
      <vt:lpstr>Презентация PowerPoint</vt:lpstr>
      <vt:lpstr>Урок 1       Сравниваем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2015-12-09T16:46:20Z</dcterms:created>
  <dcterms:modified xsi:type="dcterms:W3CDTF">2020-08-31T19:42:40Z</dcterms:modified>
</cp:coreProperties>
</file>