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66" r:id="rId4"/>
    <p:sldId id="258" r:id="rId5"/>
    <p:sldId id="261" r:id="rId6"/>
    <p:sldId id="260" r:id="rId7"/>
    <p:sldId id="259" r:id="rId8"/>
    <p:sldId id="262" r:id="rId9"/>
    <p:sldId id="270" r:id="rId10"/>
    <p:sldId id="272" r:id="rId11"/>
    <p:sldId id="263" r:id="rId12"/>
    <p:sldId id="264" r:id="rId13"/>
    <p:sldId id="265" r:id="rId14"/>
    <p:sldId id="268" r:id="rId15"/>
    <p:sldId id="267" r:id="rId16"/>
    <p:sldId id="26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7DC5"/>
    <a:srgbClr val="C4F7FF"/>
    <a:srgbClr val="28578B"/>
    <a:srgbClr val="22496C"/>
    <a:srgbClr val="123B67"/>
    <a:srgbClr val="152A49"/>
    <a:srgbClr val="0F141A"/>
    <a:srgbClr val="E8E8E6"/>
    <a:srgbClr val="9E9C9F"/>
    <a:srgbClr val="25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624084" y="1"/>
            <a:ext cx="7519914" cy="6857999"/>
          </a:xfrm>
          <a:prstGeom prst="rect">
            <a:avLst/>
          </a:prstGeom>
          <a:gradFill flip="none" rotWithShape="1">
            <a:gsLst>
              <a:gs pos="0">
                <a:srgbClr val="28578B"/>
              </a:gs>
              <a:gs pos="46000">
                <a:srgbClr val="152A49"/>
              </a:gs>
              <a:gs pos="100000">
                <a:srgbClr val="0F141A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6" r="30447"/>
          <a:stretch/>
        </p:blipFill>
        <p:spPr>
          <a:xfrm>
            <a:off x="0" y="0"/>
            <a:ext cx="2074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ducation.yandex.ru/lab/classes/565670/library/mathematics/theme/616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s://www.youtube.com/watch?v=DBeRq_Q4USU" TargetMode="Externa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yBAlBQdaBU" TargetMode="External"/><Relationship Id="rId5" Type="http://schemas.openxmlformats.org/officeDocument/2006/relationships/hyperlink" Target="https://www.youtube.com/watch?v=tB4cqqiIYvA" TargetMode="External"/><Relationship Id="rId4" Type="http://schemas.openxmlformats.org/officeDocument/2006/relationships/hyperlink" Target="https://www.yaklass.ru/s/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p/osnovnoj-gosudarstvennyj-ekzamen/oge-matematika/oge-kontrol-6321100/matematika-trenirovochnyi-variant-2-6561287" TargetMode="External"/><Relationship Id="rId2" Type="http://schemas.openxmlformats.org/officeDocument/2006/relationships/hyperlink" Target="https://www.yaklass.ru/p/osnovnoj-gosudarstvennyj-ekzamen/oge-matematika/oge-kontrol-6321100/matematika-trenirovochnyi-variant-1-656127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yaklass.ru/p/osnovnoj-gosudarstvennyj-ekzamen/oge-matematika/oge-kontrol-6321100/matematika-trenirovochnyi-variant-4-6562546" TargetMode="External"/><Relationship Id="rId4" Type="http://schemas.openxmlformats.org/officeDocument/2006/relationships/hyperlink" Target="https://www.yaklass.ru/p/osnovnoj-gosudarstvennyj-ekzamen/oge-matematika/oge-kontrol-6321100/matematika-trenirovochnyi-variant-3-656254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aklass.ru/p/ege/matematika2022/ege-trenazher-profilnyi-uroven-6670658/raschety-po-formule-zadanie-7-6670550" TargetMode="External"/><Relationship Id="rId3" Type="http://schemas.openxmlformats.org/officeDocument/2006/relationships/hyperlink" Target="https://www.yaklass.ru/p/ege/matematika2022/ege-trenazher-profilnyi-uroven-6670658/nakhozhdenie-veroiatnosti-sobytiia-zadanie-2-6645636" TargetMode="External"/><Relationship Id="rId7" Type="http://schemas.openxmlformats.org/officeDocument/2006/relationships/hyperlink" Target="https://www.yaklass.ru/p/ege/matematika2022/ege-trenazher-profilnyi-uroven-6670658/primenenie-proizvodnoi-pervoobraznoi-funktcii-zadanie-6-6478988" TargetMode="External"/><Relationship Id="rId2" Type="http://schemas.openxmlformats.org/officeDocument/2006/relationships/hyperlink" Target="https://www.yaklass.ru/p/ege/matematika2022/ege-trenazher-profilnyi-uroven-6670658/prostoe-uravnenie-zadanie-1-66434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aklass.ru/p/ege/matematika2022/ege-trenazher-profilnyi-uroven-6670658/prizma-piramida-tcilindr-konus-shar-zadanie-5-6657368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www.yaklass.ru/p/ege/matematika2022/ege-trenazher-profilnyi-uroven-6670658/nakhozhdenie-znacheniia-vyrazheniia-zadanie-4-6503009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www.yaklass.ru/p/ege/matematika2022/ege-trenazher-profilnyi-uroven-6670658/geometriia-treugolnika-chetyrekhugolnika-okruzhnosti-zadanie-3-6654713" TargetMode="External"/><Relationship Id="rId9" Type="http://schemas.openxmlformats.org/officeDocument/2006/relationships/hyperlink" Target="https://www.yaklass.ru/p/ege/matematika2022/ege-trenazher-profilnyi-uroven-6670658/zadacha-na-dvizhenie-rabotu-protcenty-smesi-splavy-zadanie-8-668151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92"/>
            <a:ext cx="9144000" cy="684380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4491826"/>
            <a:ext cx="9144000" cy="2366174"/>
          </a:xfrm>
          <a:prstGeom prst="rect">
            <a:avLst/>
          </a:prstGeom>
          <a:gradFill flip="none" rotWithShape="1">
            <a:gsLst>
              <a:gs pos="0">
                <a:srgbClr val="28578B"/>
              </a:gs>
              <a:gs pos="46000">
                <a:srgbClr val="152A49"/>
              </a:gs>
              <a:gs pos="100000">
                <a:srgbClr val="0F141A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0" y="4733365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1380226" y="3487688"/>
            <a:ext cx="4951563" cy="3363215"/>
          </a:xfrm>
          <a:prstGeom prst="ellipse">
            <a:avLst/>
          </a:prstGeom>
          <a:solidFill>
            <a:srgbClr val="437DC5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3160" y="6221176"/>
            <a:ext cx="2820838" cy="629727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МБОУ «СШ №15»</a:t>
            </a:r>
          </a:p>
          <a:p>
            <a:r>
              <a:rPr lang="ru-RU" sz="2400" dirty="0">
                <a:solidFill>
                  <a:schemeClr val="bg1"/>
                </a:solidFill>
              </a:rPr>
              <a:t>у</a:t>
            </a:r>
            <a:r>
              <a:rPr lang="ru-RU" sz="2400" dirty="0" smtClean="0">
                <a:solidFill>
                  <a:schemeClr val="bg1"/>
                </a:solidFill>
              </a:rPr>
              <a:t>читель ЗЛОБОВА Л.В.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7426" y="3778370"/>
            <a:ext cx="4494363" cy="217385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ancoDi" panose="04000405000000000000" pitchFamily="82" charset="0"/>
              </a:rPr>
              <a:t>ПРИМЕНЕНИЕ ИННОВАЦИОННЫХ ИНСТРУМЕНТОВ ЦИФРОВЫХ РЕСУРСОВ</a:t>
            </a:r>
            <a:endParaRPr lang="ru-RU" sz="3200" dirty="0">
              <a:solidFill>
                <a:schemeClr val="bg1"/>
              </a:solidFill>
              <a:latin typeface="BancoDi" panose="04000405000000000000" pitchFamily="82" charset="0"/>
            </a:endParaRPr>
          </a:p>
        </p:txBody>
      </p:sp>
      <p:pic>
        <p:nvPicPr>
          <p:cNvPr id="9" name="Picture 4" descr="https://yastatic.net/doccenter/images/support.yandex.ru/ru/education/freeze/lb5z8mMBv-LyQPI3VF_nQifdw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10" y="5398688"/>
            <a:ext cx="6667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i.mycdn.me/i?r=AyH4iRPQ2q0otWIFepML2LxRSORFwp5yZmzOKwlp54qu3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915" y="2708694"/>
            <a:ext cx="914400" cy="7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3" descr="http://shkola123.tmweb.ru/upload/medialibrary/3bf/3bf375397ca63e5f14831fc7a390bccb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604" y="1664897"/>
            <a:ext cx="1578634" cy="122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s://yt3.ggpht.com/ytc/AKedOLSS8LZuJgMVYeCEmKklECjEHGS_1davmKH3Gqde=s900-c-k-c0x00ffffff-no-rj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17" y="3737015"/>
            <a:ext cx="968019" cy="75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.mycdn.me/i?r=AyH4iRPQ2q0otWIFepML2LxRA6_5I6TZ1ON0VoJ9r-qu2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9" y="604382"/>
            <a:ext cx="853483" cy="85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school44.ru/upload/medialibrary/b66/b66bf9aa10e112378146d1e7406b8f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38" y="2279530"/>
            <a:ext cx="1050904" cy="78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229" y="1"/>
            <a:ext cx="6978771" cy="92302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Инструменты ресурса «СДАМ ГИА»: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8580" y="698740"/>
            <a:ext cx="7125419" cy="5469597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Платформа </a:t>
            </a:r>
            <a:r>
              <a:rPr lang="ru-RU" dirty="0">
                <a:solidFill>
                  <a:schemeClr val="bg1"/>
                </a:solidFill>
              </a:rPr>
              <a:t>сайтов позволяет организовать работу в нескольких направлениях, используя разделы «Школа», «Учителю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разделе «Учителю» педагог может создавать группы учащихся и составлять для них тесты из предложенных или собственнолично составленных </a:t>
            </a:r>
            <a:r>
              <a:rPr lang="ru-RU" dirty="0" smtClean="0">
                <a:solidFill>
                  <a:schemeClr val="bg1"/>
                </a:solidFill>
              </a:rPr>
              <a:t>заданий.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Учитель </a:t>
            </a:r>
            <a:r>
              <a:rPr lang="ru-RU" dirty="0">
                <a:solidFill>
                  <a:schemeClr val="bg1"/>
                </a:solidFill>
              </a:rPr>
              <a:t>может оказывать учащимся консультации, давать советы по освоению курса, следить за их успехами.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Проводя </a:t>
            </a:r>
            <a:r>
              <a:rPr lang="ru-RU" dirty="0">
                <a:solidFill>
                  <a:schemeClr val="bg1"/>
                </a:solidFill>
              </a:rPr>
              <a:t>различные виды </a:t>
            </a:r>
            <a:r>
              <a:rPr lang="ru-RU" dirty="0" smtClean="0">
                <a:solidFill>
                  <a:schemeClr val="bg1"/>
                </a:solidFill>
              </a:rPr>
              <a:t>тестирования, получать текущую </a:t>
            </a:r>
            <a:r>
              <a:rPr lang="ru-RU" dirty="0">
                <a:solidFill>
                  <a:schemeClr val="bg1"/>
                </a:solidFill>
              </a:rPr>
              <a:t>информацию о пробелах в знаниях каждого ученика.</a:t>
            </a:r>
          </a:p>
          <a:p>
            <a:r>
              <a:rPr lang="ru-RU" dirty="0">
                <a:solidFill>
                  <a:schemeClr val="bg1"/>
                </a:solidFill>
              </a:rPr>
              <a:t>Организация коррекционной работы теперь возможна с каждым учеником на основе диагностики.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Всегда </a:t>
            </a:r>
            <a:r>
              <a:rPr lang="ru-RU" dirty="0">
                <a:solidFill>
                  <a:schemeClr val="bg1"/>
                </a:solidFill>
              </a:rPr>
              <a:t>можно организовать повторение ранее пройденного материала, используя дифференцированный подход к каждому ученику.</a:t>
            </a:r>
          </a:p>
          <a:p>
            <a:endParaRPr lang="ru-RU" dirty="0"/>
          </a:p>
        </p:txBody>
      </p:sp>
      <p:pic>
        <p:nvPicPr>
          <p:cNvPr id="4" name="Picture 2" descr="https://staskaevbar.edusite.ru/images/e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46" y="1545741"/>
            <a:ext cx="1206337" cy="12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school44.ru/upload/medialibrary/b66/b66bf9aa10e112378146d1e7406b8f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87" y="5615796"/>
            <a:ext cx="2061713" cy="124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1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626" y="94892"/>
            <a:ext cx="6625087" cy="159579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Цифровая образовательная </a:t>
            </a:r>
            <a:r>
              <a:rPr lang="ru-RU" sz="3600" dirty="0" smtClean="0">
                <a:solidFill>
                  <a:schemeClr val="bg1"/>
                </a:solidFill>
              </a:rPr>
              <a:t>платформа   </a:t>
            </a:r>
            <a:r>
              <a:rPr lang="ru-RU" sz="3600" dirty="0" smtClean="0">
                <a:solidFill>
                  <a:schemeClr val="bg1"/>
                </a:solidFill>
              </a:rPr>
              <a:t>«</a:t>
            </a:r>
            <a:r>
              <a:rPr lang="ru-RU" sz="3600" b="1" dirty="0" smtClean="0">
                <a:solidFill>
                  <a:schemeClr val="bg1"/>
                </a:solidFill>
              </a:rPr>
              <a:t>ЛЕКТА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(</a:t>
            </a:r>
            <a:r>
              <a:rPr lang="en-US" sz="3600" b="1" dirty="0" smtClean="0">
                <a:solidFill>
                  <a:schemeClr val="bg1"/>
                </a:solidFill>
              </a:rPr>
              <a:t>LECTA)</a:t>
            </a:r>
            <a:r>
              <a:rPr lang="ru-RU" sz="3600" b="1" dirty="0" smtClean="0">
                <a:solidFill>
                  <a:schemeClr val="bg1"/>
                </a:solidFill>
              </a:rPr>
              <a:t>»</a:t>
            </a:r>
            <a:r>
              <a:rPr lang="ru-RU" sz="3600" dirty="0" smtClean="0">
                <a:solidFill>
                  <a:schemeClr val="bg1"/>
                </a:solidFill>
              </a:rPr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6218" y="1825625"/>
            <a:ext cx="7047782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электронная </a:t>
            </a:r>
            <a:r>
              <a:rPr lang="ru-RU" sz="2400" dirty="0">
                <a:solidFill>
                  <a:schemeClr val="bg1"/>
                </a:solidFill>
              </a:rPr>
              <a:t>форма учебников из федерального перечня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</a:rPr>
              <a:t> сервисы </a:t>
            </a:r>
            <a:r>
              <a:rPr lang="ru-RU" sz="2400" dirty="0">
                <a:solidFill>
                  <a:schemeClr val="bg1"/>
                </a:solidFill>
              </a:rPr>
              <a:t>«Классная работа» и «Контрольная работа»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</a:rPr>
              <a:t> курсы </a:t>
            </a:r>
            <a:r>
              <a:rPr lang="ru-RU" sz="2400" dirty="0">
                <a:solidFill>
                  <a:schemeClr val="bg1"/>
                </a:solidFill>
              </a:rPr>
              <a:t>повышения квалификации для учителей 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bg1"/>
                </a:solidFill>
              </a:rPr>
              <a:t> обучающие </a:t>
            </a:r>
            <a:r>
              <a:rPr lang="ru-RU" sz="2400" dirty="0">
                <a:solidFill>
                  <a:schemeClr val="bg1"/>
                </a:solidFill>
              </a:rPr>
              <a:t>тренажеры для </a:t>
            </a:r>
            <a:r>
              <a:rPr lang="ru-RU" sz="2400" dirty="0" smtClean="0">
                <a:solidFill>
                  <a:schemeClr val="bg1"/>
                </a:solidFill>
              </a:rPr>
              <a:t>учеников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www.eduportal44.ru/Buy/School9/veksa/SiteAssets/SitePages/%D0%91%D0%B8%D0%B1%D0%BB%D0%B8%D0%BE%D1%82%D0%B5%D0%BA%D0%B0/7bac44bd7e1402053446aca66ba646d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66" y="4621738"/>
            <a:ext cx="7065034" cy="223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s://yt3.ggpht.com/ytc/AKedOLSS8LZuJgMVYeCEmKklECjEHGS_1davmKH3Gqde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1" y="1846054"/>
            <a:ext cx="914401" cy="71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1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845" y="69013"/>
            <a:ext cx="7039155" cy="5089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Сервисы  и инструменты «LECTA»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8580" y="1656272"/>
            <a:ext cx="7125420" cy="5141343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повышают </a:t>
            </a:r>
            <a:r>
              <a:rPr lang="ru-RU" sz="2400" dirty="0">
                <a:solidFill>
                  <a:schemeClr val="bg1"/>
                </a:solidFill>
              </a:rPr>
              <a:t>учебную мотивацию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ускоряют подготовку к занятиям и проверку заданий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расширяют потенциал для творчества на уроке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>
                <a:solidFill>
                  <a:schemeClr val="bg1"/>
                </a:solidFill>
              </a:rPr>
              <a:t>дают возможности для профессионального развития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(</a:t>
            </a:r>
            <a:r>
              <a:rPr lang="ru-RU" sz="2000" dirty="0">
                <a:solidFill>
                  <a:schemeClr val="bg1"/>
                </a:solidFill>
              </a:rPr>
              <a:t>э</a:t>
            </a:r>
            <a:r>
              <a:rPr lang="ru-RU" sz="2000" dirty="0" smtClean="0">
                <a:solidFill>
                  <a:schemeClr val="bg1"/>
                </a:solidFill>
              </a:rPr>
              <a:t>кономия </a:t>
            </a:r>
            <a:r>
              <a:rPr lang="ru-RU" sz="2000" dirty="0">
                <a:solidFill>
                  <a:schemeClr val="bg1"/>
                </a:solidFill>
              </a:rPr>
              <a:t>времени и сил, которые уходят на составление планирования, подготовку к урокам и ВПР, проверку </a:t>
            </a:r>
            <a:r>
              <a:rPr lang="ru-RU" sz="2000" dirty="0" smtClean="0">
                <a:solidFill>
                  <a:schemeClr val="bg1"/>
                </a:solidFill>
              </a:rPr>
              <a:t>заданий)</a:t>
            </a:r>
            <a:endParaRPr lang="ru-RU" sz="2000" dirty="0"/>
          </a:p>
        </p:txBody>
      </p:sp>
      <p:pic>
        <p:nvPicPr>
          <p:cNvPr id="4" name="Рисунок 3" descr="https://3.bp.blogspot.com/-DRairB_l3NM/W_Jq3dwo1nI/AAAAAAAABcA/ld6an8j-QY8IWcD43gh-nMPuoh2p5pb9ACLcBGAs/w1200-h630-p-k-no-nu/a6FmwrM1bc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19" y="456866"/>
            <a:ext cx="7047781" cy="322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s://yt3.ggpht.com/ytc/AKedOLSS8LZuJgMVYeCEmKklECjEHGS_1davmKH3Gqde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7" y="1932150"/>
            <a:ext cx="888521" cy="6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6603" y="310551"/>
            <a:ext cx="6875253" cy="10150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Классная работа</a:t>
            </a:r>
            <a:r>
              <a:rPr lang="ru-RU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965726"/>
              </p:ext>
            </p:extLst>
          </p:nvPr>
        </p:nvGraphicFramePr>
        <p:xfrm>
          <a:off x="2113472" y="1825625"/>
          <a:ext cx="6944264" cy="5896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2132"/>
                <a:gridCol w="3472132"/>
              </a:tblGrid>
              <a:tr h="520760">
                <a:tc rowSpan="5"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подготовить и провести блестящий урок?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Проведите урок на пятерку с плюсом!</a:t>
                      </a: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«Классная работа» — это удобный цифровой сервис, который поможет вам быстро подготовиться к учебному занятию 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Подготовьтесь к уроку прямо сейчас:</a:t>
                      </a:r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Выберите рабочую программу и скачайте календарно-тематическое планирование.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Выберите готовый сценарий урока. Внесите нужные Вам правки: в технологическую карту урока или в презентацию, если требуется.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3. </a:t>
                      </a:r>
                      <a:r>
                        <a:rPr lang="ru-RU" sz="1600" dirty="0" smtClean="0"/>
                        <a:t>Все готово!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Проведите насыщенное, интересное занятие.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1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Минусы: часто при скачивании плана урока  выдает ошибку сервера,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при просмотре презентации не работает звук, только некоторые тренажеры даются бесплатно на 90 дней, но выбор их не большой.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7170" name="Picture 2" descr="https://yt3.ggpht.com/ytc/AKedOLSS8LZuJgMVYeCEmKklECjEHGS_1davmKH3Gqde=s900-c-k-c0x00ffffff-no-r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8" y="1884871"/>
            <a:ext cx="968019" cy="75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4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1109" y="0"/>
            <a:ext cx="6952891" cy="1828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«Яндекс. Учебник»- </a:t>
            </a:r>
            <a:r>
              <a:rPr lang="ru-RU" sz="3200" dirty="0" smtClean="0">
                <a:solidFill>
                  <a:schemeClr val="bg1"/>
                </a:solidFill>
              </a:rPr>
              <a:t>бесплатная </a:t>
            </a:r>
            <a:r>
              <a:rPr lang="ru-RU" sz="3200" dirty="0">
                <a:solidFill>
                  <a:schemeClr val="bg1"/>
                </a:solidFill>
              </a:rPr>
              <a:t>цифровая платформа для обучения основным школьным </a:t>
            </a:r>
            <a:r>
              <a:rPr lang="ru-RU" sz="3200" dirty="0" smtClean="0">
                <a:solidFill>
                  <a:schemeClr val="bg1"/>
                </a:solidFill>
              </a:rPr>
              <a:t>предметам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2122" y="1587261"/>
            <a:ext cx="6401878" cy="454657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sz="2400" dirty="0">
                <a:solidFill>
                  <a:schemeClr val="bg1"/>
                </a:solidFill>
              </a:rPr>
              <a:t>Готовые </a:t>
            </a:r>
            <a:r>
              <a:rPr lang="ru-RU" sz="2400" dirty="0" smtClean="0">
                <a:solidFill>
                  <a:schemeClr val="bg1"/>
                </a:solidFill>
              </a:rPr>
              <a:t>занятия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  Тематические подборки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Кружок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466864"/>
              </p:ext>
            </p:extLst>
          </p:nvPr>
        </p:nvGraphicFramePr>
        <p:xfrm>
          <a:off x="2139351" y="2907103"/>
          <a:ext cx="6935638" cy="3856006"/>
        </p:xfrm>
        <a:graphic>
          <a:graphicData uri="http://schemas.openxmlformats.org/drawingml/2006/table">
            <a:tbl>
              <a:tblPr/>
              <a:tblGrid>
                <a:gridCol w="1155940"/>
                <a:gridCol w="5779698"/>
              </a:tblGrid>
              <a:tr h="55312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endParaRPr lang="ru-RU" dirty="0">
                        <a:effectLst/>
                      </a:endParaRPr>
                    </a:p>
                  </a:txBody>
                  <a:tcPr marL="76200" marR="7620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Бессрочный бесплатный доступ к сервису</a:t>
                      </a:r>
                    </a:p>
                  </a:txBody>
                  <a:tcPr marL="76200" marR="7620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53120"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marL="76200" marR="7620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Единый доступ к заданиям для разных классов и предметов</a:t>
                      </a:r>
                    </a:p>
                  </a:txBody>
                  <a:tcPr marL="76200" marR="7620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6467"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marL="76200" marR="7620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Удобный инструмент для подготовки к уроку, проведения контрольных и самостоятельных работ</a:t>
                      </a:r>
                    </a:p>
                  </a:txBody>
                  <a:tcPr marL="76200" marR="7620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6467"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marL="76200" marR="7620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Аналитические инструменты для наблюдения за результатами и прогрессом каждого ученика</a:t>
                      </a:r>
                    </a:p>
                  </a:txBody>
                  <a:tcPr marL="76200" marR="7620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63712"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marL="76200" marR="7620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Экономия времени на подготовку к урокам и проверку выполненных заданий</a:t>
                      </a:r>
                    </a:p>
                  </a:txBody>
                  <a:tcPr marL="76200" marR="7620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53120">
                <a:tc>
                  <a:txBody>
                    <a:bodyPr/>
                    <a:lstStyle/>
                    <a:p>
                      <a:endParaRPr lang="ru-RU" dirty="0">
                        <a:effectLst/>
                      </a:endParaRPr>
                    </a:p>
                  </a:txBody>
                  <a:tcPr marL="76200" marR="7620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Автоматизированная проверка домашних работ</a:t>
                      </a:r>
                    </a:p>
                  </a:txBody>
                  <a:tcPr marL="76200" marR="7620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https://yastatic.net/doccenter/images/support.yandex.ru/ru/education/freeze/Ok_Iq8LDmtCHXa9FVF54ORCJlL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28" y="2870470"/>
            <a:ext cx="664845" cy="55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yastatic.net/doccenter/images/support.yandex.ru/ru/education/freeze/gje3oVDAOt2nUomKkL2_4Uwaww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69" y="3428999"/>
            <a:ext cx="664845" cy="55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yastatic.net/doccenter/images/support.yandex.ru/ru/education/freeze/o5qBKy2gAb2U5n7AVwXLG3Jm5g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95" y="4068127"/>
            <a:ext cx="664845" cy="55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yastatic.net/doccenter/images/support.yandex.ru/ru/education/freeze/lb5z8mMBv-LyQPI3VF_nQifdww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68" y="4818625"/>
            <a:ext cx="664845" cy="55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yastatic.net/doccenter/images/support.yandex.ru/ru/education/freeze/zTTb1_7yuQBfWAU7hpLZmsrLDQs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5" y="5586376"/>
            <a:ext cx="664845" cy="55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yastatic.net/doccenter/images/support.yandex.ru/ru/education/freeze/xhkrQtshVjWV67SYxyWODFHZrM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45" y="6216104"/>
            <a:ext cx="664845" cy="550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https://i.mycdn.me/i?r=AyH4iRPQ2q0otWIFepML2LxRSORFwp5yZmzOKwlp54qu3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3" y="1874119"/>
            <a:ext cx="914400" cy="7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0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261" y="0"/>
            <a:ext cx="7074739" cy="138885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Тематические </a:t>
            </a:r>
            <a:r>
              <a:rPr lang="ru-RU" sz="3600" dirty="0" smtClean="0">
                <a:solidFill>
                  <a:schemeClr val="bg1"/>
                </a:solidFill>
              </a:rPr>
              <a:t>подборки.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Цель </a:t>
            </a:r>
            <a:r>
              <a:rPr lang="ru-RU" sz="2200" dirty="0">
                <a:solidFill>
                  <a:schemeClr val="bg1"/>
                </a:solidFill>
              </a:rPr>
              <a:t>— проведение досуговых мероприятий по окончании темы, учебной четверти или года. </a:t>
            </a:r>
            <a:br>
              <a:rPr lang="ru-RU" sz="2200" dirty="0">
                <a:solidFill>
                  <a:schemeClr val="bg1"/>
                </a:solidFill>
              </a:rPr>
            </a:b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2097" y="1095556"/>
            <a:ext cx="7021903" cy="375249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Увлекательные, сюжетные задания, а также задания, посвященные календарным праздникам, важным датам и культурным событиям. Задания </a:t>
            </a:r>
            <a:r>
              <a:rPr lang="ru-RU" dirty="0">
                <a:solidFill>
                  <a:schemeClr val="bg1"/>
                </a:solidFill>
              </a:rPr>
              <a:t>разработаны в игровой форме, не предполагают выставления отметок по результатам выполнения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РАЗДЕЛЫ: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 Умное </a:t>
            </a:r>
            <a:r>
              <a:rPr lang="ru-RU" dirty="0">
                <a:solidFill>
                  <a:schemeClr val="bg1"/>
                </a:solidFill>
              </a:rPr>
              <a:t>повторение: трудные темы прошлого года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  Квесты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 Итоговое повторение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 Практико-ориентированные задания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https://i.mycdn.me/i?r=AzEPZsRbOZEKgBhR0XGMT1RkGMEYL_lTOOXwCNhW6nBhM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87" y="4635427"/>
            <a:ext cx="7090913" cy="21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?r=AyH4iRPQ2q0otWIFepML2LxRSORFwp5yZmzOKwlp54qu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1" y="1727829"/>
            <a:ext cx="881240" cy="8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.mycdn.me/i?r=AyH4iRPQ2q0otWIFepML2LxRSORFwp5yZmzOKwlp54qu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1" y="1774180"/>
            <a:ext cx="881240" cy="8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834" y="138024"/>
            <a:ext cx="6479516" cy="15526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Кружок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(необычные </a:t>
            </a:r>
            <a:r>
              <a:rPr lang="ru-RU" sz="2000" dirty="0">
                <a:solidFill>
                  <a:schemeClr val="bg1"/>
                </a:solidFill>
              </a:rPr>
              <a:t>задания мотивируют школьников заниматься математикой. Они побуждают учеников мыслить логически и находить нестандартные </a:t>
            </a:r>
            <a:r>
              <a:rPr lang="ru-RU" sz="2000" dirty="0" smtClean="0">
                <a:solidFill>
                  <a:schemeClr val="bg1"/>
                </a:solidFill>
              </a:rPr>
              <a:t>решения)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6411" y="1423359"/>
            <a:ext cx="7004650" cy="47794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этом разделе </a:t>
            </a:r>
            <a:r>
              <a:rPr lang="ru-RU" dirty="0" smtClean="0">
                <a:solidFill>
                  <a:schemeClr val="bg1"/>
                </a:solidFill>
              </a:rPr>
              <a:t>Яндекс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 Учебника находятся подборки </a:t>
            </a:r>
            <a:r>
              <a:rPr lang="ru-RU" dirty="0">
                <a:solidFill>
                  <a:schemeClr val="bg1"/>
                </a:solidFill>
              </a:rPr>
              <a:t>развивающих нестандартных заданий на разные темы. Часть из них может стать основой для проведения занятий во внеурочной деятельности (например, на математическом кружке). А ещё их можно использовать в качестве материала для подготовки и проведения олимпиад. Если вы хотите добавлять карточки на смекалку к «обычным» классным и домашним заданиям или подобрать такие задания по другим (не представленным здесь) темам, то </a:t>
            </a:r>
            <a:r>
              <a:rPr lang="ru-RU" dirty="0" smtClean="0">
                <a:solidFill>
                  <a:schemeClr val="bg1"/>
                </a:solidFill>
              </a:rPr>
              <a:t>рекомендуется </a:t>
            </a:r>
            <a:r>
              <a:rPr lang="ru-RU" dirty="0">
                <a:solidFill>
                  <a:schemeClr val="bg1"/>
                </a:solidFill>
              </a:rPr>
              <a:t>использовать раздел </a:t>
            </a:r>
            <a:r>
              <a:rPr lang="ru-RU" dirty="0">
                <a:solidFill>
                  <a:schemeClr val="bg1"/>
                </a:solidFill>
                <a:hlinkClick r:id="rId2"/>
              </a:rPr>
              <a:t>«Логика</a:t>
            </a:r>
            <a:r>
              <a:rPr lang="ru-RU" dirty="0" smtClean="0">
                <a:solidFill>
                  <a:schemeClr val="bg1"/>
                </a:solidFill>
                <a:hlinkClick r:id="rId2"/>
              </a:rPr>
              <a:t>»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i.mycdn.me/i?r=AyH4iRPQ2q0otWIFepML2LxRSORFwp5yZmzOKwlp54qu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8" y="1786687"/>
            <a:ext cx="843345" cy="84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school-kyzyl-dag.rtyva.ru/wp-content/uploads/2020/04/image-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72" y="4623758"/>
            <a:ext cx="7030528" cy="2234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2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16" y="112144"/>
            <a:ext cx="5607171" cy="11990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 descr="https://lifeo.ru/wp-content/uploads/spasibo-7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52" y="-217730"/>
            <a:ext cx="5793183" cy="194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713" y="1414731"/>
            <a:ext cx="7082287" cy="544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25615" y="1552755"/>
            <a:ext cx="68493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родителям </a:t>
            </a:r>
            <a:r>
              <a:rPr lang="ru-RU" dirty="0"/>
              <a:t>учеников о новых возможностях с «</a:t>
            </a:r>
            <a:r>
              <a:rPr lang="ru-RU" dirty="0" err="1"/>
              <a:t>ЯКласс</a:t>
            </a:r>
            <a:r>
              <a:rPr lang="ru-RU" dirty="0"/>
              <a:t>» </a:t>
            </a:r>
            <a:r>
              <a:rPr lang="ru-RU" u="sng" dirty="0" smtClean="0">
                <a:hlinkClick r:id="rId4"/>
              </a:rPr>
              <a:t>https</a:t>
            </a:r>
            <a:r>
              <a:rPr lang="ru-RU" u="sng" dirty="0">
                <a:hlinkClick r:id="rId4"/>
              </a:rPr>
              <a:t>://</a:t>
            </a:r>
            <a:r>
              <a:rPr lang="ru-RU" u="sng" dirty="0" smtClean="0">
                <a:hlinkClick r:id="rId4"/>
              </a:rPr>
              <a:t>www.yaklass.ru/s/m</a:t>
            </a:r>
            <a:endParaRPr lang="ru-RU" u="sng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Инструменты </a:t>
            </a:r>
            <a:r>
              <a:rPr lang="ru-RU" dirty="0" err="1"/>
              <a:t>геймификации</a:t>
            </a:r>
            <a:r>
              <a:rPr lang="ru-RU" dirty="0"/>
              <a:t> в образовании: основные </a:t>
            </a:r>
            <a:r>
              <a:rPr lang="ru-RU" dirty="0" smtClean="0"/>
              <a:t>механики</a:t>
            </a:r>
            <a:r>
              <a:rPr lang="ru-RU" u="sng" dirty="0">
                <a:hlinkClick r:id="rId5"/>
              </a:rPr>
              <a:t>https://</a:t>
            </a:r>
            <a:r>
              <a:rPr lang="ru-RU" u="sng" dirty="0" smtClean="0">
                <a:hlinkClick r:id="rId5"/>
              </a:rPr>
              <a:t>www.youtube.com/watch?v=tB4cqqiIYvA</a:t>
            </a:r>
            <a:endParaRPr lang="ru-RU" u="sng" dirty="0" smtClean="0"/>
          </a:p>
          <a:p>
            <a:endParaRPr lang="ru-RU" u="sng" dirty="0" smtClean="0"/>
          </a:p>
          <a:p>
            <a:pPr marL="342900" indent="-342900">
              <a:buFontTx/>
              <a:buAutoNum type="arabicPeriod"/>
            </a:pPr>
            <a:endParaRPr lang="ru-RU" u="sng" dirty="0"/>
          </a:p>
          <a:p>
            <a:pPr marL="342900" indent="-342900">
              <a:buFontTx/>
              <a:buAutoNum type="arabicPeriod"/>
            </a:pPr>
            <a:endParaRPr lang="ru-RU" u="sng" dirty="0" smtClean="0"/>
          </a:p>
          <a:p>
            <a:pPr marL="342900" indent="-342900">
              <a:buFontTx/>
              <a:buAutoNum type="arabicPeriod"/>
            </a:pPr>
            <a:endParaRPr lang="ru-RU" u="sng" dirty="0"/>
          </a:p>
          <a:p>
            <a:pPr marL="342900" indent="-342900">
              <a:buFontTx/>
              <a:buAutoNum type="arabicPeriod"/>
            </a:pPr>
            <a:endParaRPr lang="ru-RU" u="sng" dirty="0" smtClean="0"/>
          </a:p>
          <a:p>
            <a:pPr marL="342900" indent="-342900">
              <a:buFontTx/>
              <a:buAutoNum type="arabicPeriod"/>
            </a:pPr>
            <a:endParaRPr lang="ru-RU" u="sng" dirty="0"/>
          </a:p>
          <a:p>
            <a:pPr marL="342900" indent="-342900">
              <a:buFontTx/>
              <a:buAutoNum type="arabicPeriod"/>
            </a:pPr>
            <a:endParaRPr lang="ru-RU" u="sng" dirty="0" smtClean="0"/>
          </a:p>
          <a:p>
            <a:pPr marL="342900" indent="-342900">
              <a:buFontTx/>
              <a:buAutoNum type="arabicPeriod"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Цифровой </a:t>
            </a:r>
            <a:r>
              <a:rPr lang="ru-RU" dirty="0"/>
              <a:t>урок: сервисы и инструменты для комфортной работы с учениками на дистанционном </a:t>
            </a:r>
            <a:r>
              <a:rPr lang="ru-RU" dirty="0" smtClean="0"/>
              <a:t>обучении </a:t>
            </a:r>
            <a:r>
              <a:rPr lang="ru-RU" u="sng" dirty="0">
                <a:hlinkClick r:id="rId6"/>
              </a:rPr>
              <a:t>https://www.youtube.com/watch?v=EyBAlBQdaBU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Электронные образовательные ресурсы на уроках </a:t>
            </a:r>
            <a:r>
              <a:rPr lang="ru-RU" dirty="0" smtClean="0"/>
              <a:t>математики</a:t>
            </a:r>
          </a:p>
          <a:p>
            <a:r>
              <a:rPr lang="ru-RU" u="sng" dirty="0">
                <a:hlinkClick r:id="rId7"/>
              </a:rPr>
              <a:t>https://www.youtube.com/watch?v=DBeRq_Q4USU</a:t>
            </a:r>
            <a:endParaRPr lang="ru-RU" dirty="0"/>
          </a:p>
          <a:p>
            <a:endParaRPr lang="ru-RU" dirty="0"/>
          </a:p>
          <a:p>
            <a:pPr marL="342900" indent="-342900">
              <a:buFontTx/>
              <a:buAutoNum type="arabicPeriod"/>
            </a:pP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4" descr="https://lifeo.ru/wp-content/uploads/spasibo-7.gi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15" y="0"/>
            <a:ext cx="5793183" cy="971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82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4087" y="0"/>
            <a:ext cx="7139912" cy="169940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stigma" pitchFamily="2" charset="0"/>
              </a:rPr>
              <a:t>ИНСТРУМЕНТЫ ЦИФРОВЫХ ОБРАЗОВАТЕЛЬНЫХ ИНТЕРНЕТ-РЕСУРСОВ</a:t>
            </a:r>
            <a:endParaRPr lang="ru-RU" sz="36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062835" y="4601623"/>
            <a:ext cx="6882755" cy="667868"/>
            <a:chOff x="1248" y="1440"/>
            <a:chExt cx="3246" cy="461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633" y="1455"/>
              <a:ext cx="286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600" dirty="0" smtClean="0">
                  <a:solidFill>
                    <a:schemeClr val="bg1"/>
                  </a:solidFill>
                </a:rPr>
                <a:t>  </a:t>
              </a:r>
              <a:r>
                <a:rPr lang="en-US" sz="3600" dirty="0" smtClean="0">
                  <a:solidFill>
                    <a:schemeClr val="bg1"/>
                  </a:solidFill>
                </a:rPr>
                <a:t>LECTA</a:t>
              </a:r>
              <a:r>
                <a:rPr lang="ru-RU" sz="3600" dirty="0" smtClean="0">
                  <a:solidFill>
                    <a:schemeClr val="bg1"/>
                  </a:solidFill>
                </a:rPr>
                <a:t> (</a:t>
              </a:r>
              <a:r>
                <a:rPr lang="en-US" sz="2800" dirty="0" smtClean="0">
                  <a:solidFill>
                    <a:schemeClr val="bg1"/>
                  </a:solidFill>
                </a:rPr>
                <a:t>https</a:t>
              </a:r>
              <a:r>
                <a:rPr lang="en-US" sz="2800" dirty="0">
                  <a:solidFill>
                    <a:schemeClr val="bg1"/>
                  </a:solidFill>
                </a:rPr>
                <a:t>://</a:t>
              </a:r>
              <a:r>
                <a:rPr lang="en-US" sz="2800" dirty="0" smtClean="0">
                  <a:solidFill>
                    <a:schemeClr val="bg1"/>
                  </a:solidFill>
                </a:rPr>
                <a:t>lecta.rosuchebnik.ru</a:t>
              </a:r>
              <a:r>
                <a:rPr lang="ru-RU" sz="2800" dirty="0" smtClean="0">
                  <a:solidFill>
                    <a:schemeClr val="bg1"/>
                  </a:solidFill>
                </a:rPr>
                <a:t>)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310" y="1468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092652" y="2168954"/>
            <a:ext cx="6852940" cy="646113"/>
            <a:chOff x="1248" y="2003"/>
            <a:chExt cx="3216" cy="407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26" y="2003"/>
              <a:ext cx="273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600" dirty="0" smtClean="0">
                  <a:solidFill>
                    <a:schemeClr val="bg1"/>
                  </a:solidFill>
                </a:rPr>
                <a:t>ЯКласс</a:t>
              </a:r>
              <a:r>
                <a:rPr lang="en-US" sz="3600" dirty="0" smtClean="0">
                  <a:solidFill>
                    <a:schemeClr val="bg1"/>
                  </a:solidFill>
                </a:rPr>
                <a:t>    (</a:t>
              </a:r>
              <a:r>
                <a:rPr lang="en-US" sz="3200" dirty="0" smtClean="0">
                  <a:solidFill>
                    <a:schemeClr val="bg1"/>
                  </a:solidFill>
                </a:rPr>
                <a:t>www.yaklass.ru)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092651" y="3050017"/>
            <a:ext cx="6852941" cy="668338"/>
            <a:chOff x="1248" y="2640"/>
            <a:chExt cx="3216" cy="421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77" y="2654"/>
              <a:ext cx="264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600" dirty="0" smtClean="0">
                  <a:solidFill>
                    <a:schemeClr val="bg1"/>
                  </a:solidFill>
                </a:rPr>
                <a:t>УЧИ.РУ</a:t>
              </a:r>
              <a:r>
                <a:rPr lang="en-US" sz="3600" dirty="0" smtClean="0">
                  <a:solidFill>
                    <a:schemeClr val="bg1"/>
                  </a:solidFill>
                </a:rPr>
                <a:t>   (www.uchi.ru)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21658" y="3725755"/>
            <a:ext cx="6823933" cy="687837"/>
            <a:chOff x="1248" y="3104"/>
            <a:chExt cx="3246" cy="476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657" y="3104"/>
              <a:ext cx="2837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3200" dirty="0" smtClean="0">
                  <a:solidFill>
                    <a:schemeClr val="bg1"/>
                  </a:solidFill>
                </a:rPr>
                <a:t>  СДАМ ГИА </a:t>
              </a:r>
              <a:r>
                <a:rPr lang="en-US" sz="3200" dirty="0" smtClean="0">
                  <a:solidFill>
                    <a:schemeClr val="bg1"/>
                  </a:solidFill>
                </a:rPr>
                <a:t>(https//sdamgia.ru)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87256" y="5444155"/>
            <a:ext cx="6318387" cy="692879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364" y="3244"/>
              <a:ext cx="2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31" name="Group 22"/>
          <p:cNvGrpSpPr>
            <a:grpSpLocks/>
          </p:cNvGrpSpPr>
          <p:nvPr/>
        </p:nvGrpSpPr>
        <p:grpSpPr bwMode="auto">
          <a:xfrm>
            <a:off x="2172416" y="5444155"/>
            <a:ext cx="6333227" cy="692879"/>
            <a:chOff x="1248" y="3230"/>
            <a:chExt cx="3216" cy="350"/>
          </a:xfrm>
        </p:grpSpPr>
        <p:sp>
          <p:nvSpPr>
            <p:cNvPr id="32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045827" y="5316461"/>
            <a:ext cx="5899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ЯНДЕКС.УЧЕБНИК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en-US" dirty="0">
                <a:solidFill>
                  <a:schemeClr val="bg1"/>
                </a:solidFill>
              </a:rPr>
              <a:t>(https://</a:t>
            </a:r>
            <a:r>
              <a:rPr lang="en-US" dirty="0" smtClean="0">
                <a:solidFill>
                  <a:schemeClr val="bg1"/>
                </a:solidFill>
              </a:rPr>
              <a:t>education.yandex.ru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373" y="146650"/>
            <a:ext cx="6797615" cy="255341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</a:rPr>
              <a:t>Портал содержит онлайн-тренажёры по школьной программе и автоматическую проверку домашних </a:t>
            </a:r>
            <a:r>
              <a:rPr lang="ru-RU" sz="2800" dirty="0" smtClean="0">
                <a:solidFill>
                  <a:schemeClr val="bg1"/>
                </a:solidFill>
              </a:rPr>
              <a:t>заданий, проверочных и  тестовых работ.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1,6 триллиона уникальных </a:t>
            </a:r>
            <a:r>
              <a:rPr lang="ru-RU" sz="2800" dirty="0">
                <a:solidFill>
                  <a:schemeClr val="bg1"/>
                </a:solidFill>
              </a:rPr>
              <a:t>заданий по 23 предметам </a:t>
            </a:r>
            <a:r>
              <a:rPr lang="ru-RU" sz="2800" dirty="0" smtClean="0">
                <a:solidFill>
                  <a:schemeClr val="bg1"/>
                </a:solidFill>
              </a:rPr>
              <a:t>в электронной базе «</a:t>
            </a:r>
            <a:r>
              <a:rPr lang="ru-RU" sz="2800" dirty="0" err="1" smtClean="0">
                <a:solidFill>
                  <a:schemeClr val="bg1"/>
                </a:solidFill>
              </a:rPr>
              <a:t>Якласс</a:t>
            </a:r>
            <a:r>
              <a:rPr lang="ru-RU" sz="2800" dirty="0" smtClean="0">
                <a:solidFill>
                  <a:schemeClr val="bg1"/>
                </a:solidFill>
              </a:rPr>
              <a:t>», </a:t>
            </a:r>
            <a:r>
              <a:rPr lang="ru-RU" sz="2800" dirty="0">
                <a:solidFill>
                  <a:schemeClr val="bg1"/>
                </a:solidFill>
              </a:rPr>
              <a:t>что является самым большим задачником в </a:t>
            </a:r>
            <a:r>
              <a:rPr lang="ru-RU" sz="2800" dirty="0" smtClean="0">
                <a:solidFill>
                  <a:schemeClr val="bg1"/>
                </a:solidFill>
              </a:rPr>
              <a:t>мире.</a:t>
            </a:r>
            <a:endParaRPr lang="ru-RU" sz="27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s://cdn.slidesharecdn.com/ss_thumbnails/random-170411122006-thumbnail-4.jpg?cb=149191326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713" y="2700068"/>
            <a:ext cx="7082287" cy="415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http://shkola123.tmweb.ru/upload/medialibrary/3bf/3bf375397ca63e5f14831fc7a390bccb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99" y="1667006"/>
            <a:ext cx="1404919" cy="1226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7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3917" y="103518"/>
            <a:ext cx="5331125" cy="60384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«ЯКласс»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4" name="Объект 3" descr="http://xn--4-7sbf5abetbbz.xn----7sbezlepktf.xn--p1ai/wp-content/uploads/2019/12/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219" y="715992"/>
            <a:ext cx="7047781" cy="614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http://shkola123.tmweb.ru/upload/medialibrary/3bf/3bf375397ca63e5f14831fc7a390bcc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2" y="1657305"/>
            <a:ext cx="1405268" cy="1223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11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4008" y="72163"/>
            <a:ext cx="7128768" cy="107305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ИНСТРУМЕНТЫ ЦИФРОВОГО РЕСУРСА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 descr="http://shkola123.tmweb.ru/upload/medialibrary/3bf/3bf375397ca63e5f14831fc7a390bccb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2" y="1657305"/>
            <a:ext cx="1405268" cy="122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ykl-res.azureedge.net/483d0132-cd1c-480e-8aed-bc6cb53fd91c/%D0%B3%D0%BB%D0%B0%D0%B2%D0%BD%D0%B0%D1%8F%20%D1%81%D1%82%D1%80%D0%B0%D0%BD%D0%B8%D1%86%D0%B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008" y="1079334"/>
            <a:ext cx="7039992" cy="5778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1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8309" y="0"/>
            <a:ext cx="6168965" cy="8540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Изменения в инструментах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6823" y="669685"/>
            <a:ext cx="7177177" cy="612793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 Теперь </a:t>
            </a:r>
            <a:r>
              <a:rPr lang="ru-RU" dirty="0">
                <a:solidFill>
                  <a:schemeClr val="bg1"/>
                </a:solidFill>
              </a:rPr>
              <a:t>учителя могут делиться с коллегами проверочными работами. Это касается не только готовых проверочных, но и авторских разработок, созданных в «редакторе предметов». Данная функция работает как внутри одной школы, так и между школами</a:t>
            </a:r>
            <a:r>
              <a:rPr lang="ru-RU" dirty="0" smtClean="0">
                <a:solidFill>
                  <a:schemeClr val="bg1"/>
                </a:solidFill>
              </a:rPr>
              <a:t>. Учитель </a:t>
            </a:r>
            <a:r>
              <a:rPr lang="ru-RU" dirty="0">
                <a:solidFill>
                  <a:schemeClr val="bg1"/>
                </a:solidFill>
              </a:rPr>
              <a:t>может получить специальную ссылку на свою работу (она отличается от ссылки для учащихся) и отправить коллегам. Ссылку можно получить как до публикации работы, так и после. Второй учитель, используя полученную ссылку, может создать копию работы. Далее с копией работы учитель работает как обычно: добавляет/убирает задания, публикует работу для учащихся или сохраняет как черновик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solidFill>
                  <a:schemeClr val="bg1"/>
                </a:solidFill>
              </a:rPr>
              <a:t> Также </a:t>
            </a:r>
            <a:r>
              <a:rPr lang="ru-RU" dirty="0" smtClean="0">
                <a:solidFill>
                  <a:schemeClr val="bg1"/>
                </a:solidFill>
              </a:rPr>
              <a:t>доработана функция </a:t>
            </a:r>
            <a:r>
              <a:rPr lang="ru-RU" dirty="0">
                <a:solidFill>
                  <a:schemeClr val="bg1"/>
                </a:solidFill>
              </a:rPr>
              <a:t>выдачи проверочной работы по ссылке для учащихся. Теперь, чтобы выдать работу, надо просто нажать кнопку «Скопировать ссылку</a:t>
            </a:r>
            <a:r>
              <a:rPr lang="ru-RU" dirty="0" smtClean="0">
                <a:solidFill>
                  <a:schemeClr val="bg1"/>
                </a:solidFill>
              </a:rPr>
              <a:t>». Небольшое,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но важное</a:t>
            </a:r>
            <a:r>
              <a:rPr lang="ru-RU" dirty="0">
                <a:solidFill>
                  <a:schemeClr val="bg1"/>
                </a:solidFill>
              </a:rPr>
              <a:t> 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изменение </a:t>
            </a:r>
            <a:r>
              <a:rPr lang="ru-RU" dirty="0">
                <a:solidFill>
                  <a:schemeClr val="bg1"/>
                </a:solidFill>
              </a:rPr>
              <a:t>касается выдачи готовой проверочной работы из подраздела «Проверочные тесты (скрыты от учеников)». После нажатия кнопки «Задать учащимся» педагог попадает на страницу редактирования работы и по желанию может добавить в неё дополнительные задания. При этом в левом окошке автоматически откроются задания именно по той теме, к которой относится проверочная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ОГЭ-контроль: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  <a:hlinkClick r:id="rId2"/>
              </a:rPr>
              <a:t>Математика. Тренировочный вариант 1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  <a:hlinkClick r:id="rId3"/>
              </a:rPr>
              <a:t>Математика. Тренировочный вариант 2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  <a:hlinkClick r:id="rId4"/>
              </a:rPr>
              <a:t>Математика. Тренировочный вариант 3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  <a:hlinkClick r:id="rId5"/>
              </a:rPr>
              <a:t>Математика. Тренировочный вариант 4</a:t>
            </a:r>
            <a:endParaRPr lang="ru-RU" dirty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 descr="http://shkola123.tmweb.ru/upload/medialibrary/3bf/3bf375397ca63e5f14831fc7a390bccb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2" y="1657305"/>
            <a:ext cx="1405268" cy="1223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18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724" y="0"/>
            <a:ext cx="7013276" cy="19581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Единый государственный экзамен, Математика 2022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bg1"/>
                </a:solidFill>
              </a:rPr>
              <a:t>ЕГЭ-тренажер (профильный уровень)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Раздел находится в разработке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0558" y="1747986"/>
            <a:ext cx="7194431" cy="5041001"/>
          </a:xfrm>
        </p:spPr>
        <p:txBody>
          <a:bodyPr>
            <a:normAutofit/>
          </a:bodyPr>
          <a:lstStyle/>
          <a:p>
            <a:pPr lvl="1"/>
            <a:r>
              <a:rPr lang="ru-RU" sz="2000" dirty="0" smtClean="0">
                <a:solidFill>
                  <a:schemeClr val="bg1"/>
                </a:solidFill>
                <a:hlinkClick r:id="rId2"/>
              </a:rPr>
              <a:t>Простое </a:t>
            </a:r>
            <a:r>
              <a:rPr lang="ru-RU" sz="2000" dirty="0">
                <a:solidFill>
                  <a:schemeClr val="bg1"/>
                </a:solidFill>
                <a:hlinkClick r:id="rId2"/>
              </a:rPr>
              <a:t>уравнение. Задание 1</a:t>
            </a:r>
            <a:endParaRPr lang="ru-RU" sz="2000" dirty="0">
              <a:solidFill>
                <a:schemeClr val="bg1"/>
              </a:solidFill>
            </a:endParaRPr>
          </a:p>
          <a:p>
            <a:pPr lvl="1"/>
            <a:r>
              <a:rPr lang="ru-RU" sz="2000" dirty="0">
                <a:solidFill>
                  <a:schemeClr val="bg1"/>
                </a:solidFill>
                <a:hlinkClick r:id="rId3"/>
              </a:rPr>
              <a:t>Нахождение вероятности события. Задание 2</a:t>
            </a:r>
            <a:endParaRPr lang="ru-RU" sz="2000" dirty="0">
              <a:solidFill>
                <a:schemeClr val="bg1"/>
              </a:solidFill>
            </a:endParaRPr>
          </a:p>
          <a:p>
            <a:pPr lvl="1"/>
            <a:r>
              <a:rPr lang="ru-RU" sz="2000" dirty="0">
                <a:solidFill>
                  <a:schemeClr val="bg1"/>
                </a:solidFill>
                <a:hlinkClick r:id="rId4"/>
              </a:rPr>
              <a:t>Геометрия треугольника, четырёхугольника, окружности. Задание 3</a:t>
            </a:r>
            <a:endParaRPr lang="ru-RU" sz="2000" dirty="0">
              <a:solidFill>
                <a:schemeClr val="bg1"/>
              </a:solidFill>
            </a:endParaRPr>
          </a:p>
          <a:p>
            <a:pPr lvl="1"/>
            <a:r>
              <a:rPr lang="ru-RU" sz="2000" dirty="0">
                <a:solidFill>
                  <a:schemeClr val="bg1"/>
                </a:solidFill>
                <a:hlinkClick r:id="rId5"/>
              </a:rPr>
              <a:t>Нахождение значения выражения. Задание 4</a:t>
            </a:r>
            <a:endParaRPr lang="ru-RU" sz="2000" dirty="0">
              <a:solidFill>
                <a:schemeClr val="bg1"/>
              </a:solidFill>
            </a:endParaRPr>
          </a:p>
          <a:p>
            <a:pPr lvl="1"/>
            <a:r>
              <a:rPr lang="ru-RU" sz="2000" dirty="0">
                <a:solidFill>
                  <a:schemeClr val="bg1"/>
                </a:solidFill>
                <a:hlinkClick r:id="rId6"/>
              </a:rPr>
              <a:t>Призма, пирамида, цилиндр, конус, шар. Задание 5</a:t>
            </a:r>
            <a:endParaRPr lang="ru-RU" sz="2000" dirty="0">
              <a:solidFill>
                <a:schemeClr val="bg1"/>
              </a:solidFill>
            </a:endParaRPr>
          </a:p>
          <a:p>
            <a:pPr lvl="1"/>
            <a:r>
              <a:rPr lang="ru-RU" sz="2000" dirty="0">
                <a:solidFill>
                  <a:schemeClr val="bg1"/>
                </a:solidFill>
                <a:hlinkClick r:id="rId7"/>
              </a:rPr>
              <a:t>Применение производной, первообразной функции. Задание 6</a:t>
            </a:r>
            <a:endParaRPr lang="ru-RU" sz="2000" dirty="0">
              <a:solidFill>
                <a:schemeClr val="bg1"/>
              </a:solidFill>
            </a:endParaRPr>
          </a:p>
          <a:p>
            <a:pPr lvl="1"/>
            <a:r>
              <a:rPr lang="ru-RU" sz="2000" dirty="0">
                <a:solidFill>
                  <a:schemeClr val="bg1"/>
                </a:solidFill>
                <a:hlinkClick r:id="rId8"/>
              </a:rPr>
              <a:t>Расчёты по формуле. Задание 7</a:t>
            </a:r>
            <a:endParaRPr lang="ru-RU" sz="2000" dirty="0">
              <a:solidFill>
                <a:schemeClr val="bg1"/>
              </a:solidFill>
            </a:endParaRPr>
          </a:p>
          <a:p>
            <a:pPr lvl="1"/>
            <a:r>
              <a:rPr lang="ru-RU" sz="2000" dirty="0" smtClean="0">
                <a:solidFill>
                  <a:schemeClr val="bg1"/>
                </a:solidFill>
                <a:hlinkClick r:id="rId9"/>
              </a:rPr>
              <a:t>Задача </a:t>
            </a:r>
            <a:r>
              <a:rPr lang="ru-RU" sz="2000" dirty="0">
                <a:solidFill>
                  <a:schemeClr val="bg1"/>
                </a:solidFill>
                <a:hlinkClick r:id="rId9"/>
              </a:rPr>
              <a:t>на движение, работу, проценты, смеси, сплавы. Задание </a:t>
            </a:r>
            <a:r>
              <a:rPr lang="ru-RU" sz="2000" dirty="0" smtClean="0">
                <a:solidFill>
                  <a:schemeClr val="bg1"/>
                </a:solidFill>
                <a:hlinkClick r:id="rId9"/>
              </a:rPr>
              <a:t>8</a:t>
            </a:r>
            <a:endParaRPr lang="ru-RU" sz="2000" dirty="0">
              <a:solidFill>
                <a:schemeClr val="bg1"/>
              </a:solidFill>
            </a:endParaRPr>
          </a:p>
          <a:p>
            <a:pPr marL="342900" lvl="1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Теория </a:t>
            </a:r>
            <a:r>
              <a:rPr lang="ru-RU" sz="2000" dirty="0">
                <a:solidFill>
                  <a:schemeClr val="bg1"/>
                </a:solidFill>
              </a:rPr>
              <a:t>и упражнения для тренировки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342900" lvl="1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остальных </a:t>
            </a:r>
            <a:r>
              <a:rPr lang="ru-RU" sz="2000" dirty="0">
                <a:solidFill>
                  <a:schemeClr val="bg1"/>
                </a:solidFill>
              </a:rPr>
              <a:t>заданий ЕГЭ будут </a:t>
            </a:r>
            <a:r>
              <a:rPr lang="ru-RU" sz="2000" dirty="0" smtClean="0">
                <a:solidFill>
                  <a:schemeClr val="bg1"/>
                </a:solidFill>
              </a:rPr>
              <a:t>пополняться</a:t>
            </a:r>
          </a:p>
          <a:p>
            <a:pPr marL="342900" lvl="1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в течение ноября и декабря </a:t>
            </a:r>
            <a:r>
              <a:rPr lang="ru-RU" sz="2000" dirty="0" smtClean="0">
                <a:solidFill>
                  <a:schemeClr val="bg1"/>
                </a:solidFill>
              </a:rPr>
              <a:t>2021года</a:t>
            </a:r>
            <a:endParaRPr lang="ru-RU" sz="2000" dirty="0">
              <a:solidFill>
                <a:schemeClr val="bg1"/>
              </a:solidFill>
            </a:endParaRPr>
          </a:p>
          <a:p>
            <a:pPr marL="342900" lvl="1" indent="0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(Задания 9–18 редактируются).</a:t>
            </a:r>
          </a:p>
        </p:txBody>
      </p:sp>
      <p:pic>
        <p:nvPicPr>
          <p:cNvPr id="4" name="Рисунок 3" descr="Group 15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753155"/>
            <a:ext cx="1828800" cy="2104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http://shkola123.tmweb.ru/upload/medialibrary/3bf/3bf375397ca63e5f14831fc7a390bccb.png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2" y="1657305"/>
            <a:ext cx="1405268" cy="1223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1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966" y="77638"/>
            <a:ext cx="7065034" cy="111280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«Учи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b="1" dirty="0" smtClean="0">
                <a:solidFill>
                  <a:schemeClr val="bg1"/>
                </a:solidFill>
              </a:rPr>
              <a:t>ру»</a:t>
            </a:r>
            <a:r>
              <a:rPr lang="ru-RU" dirty="0">
                <a:solidFill>
                  <a:schemeClr val="bg1"/>
                </a:solidFill>
              </a:rPr>
              <a:t> — интерактивная образовательная онлайн-платформа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966" y="1345721"/>
            <a:ext cx="6978770" cy="483124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Здесь собраны интерактивные уроки и задания по </a:t>
            </a:r>
            <a:r>
              <a:rPr lang="ru-RU" dirty="0" smtClean="0">
                <a:solidFill>
                  <a:schemeClr val="bg1"/>
                </a:solidFill>
              </a:rPr>
              <a:t>основным предметам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Разделы: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Повторение</a:t>
            </a:r>
            <a:endParaRPr lang="ru-RU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Входное тестирование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Контрольные </a:t>
            </a:r>
            <a:r>
              <a:rPr lang="ru-RU" dirty="0">
                <a:solidFill>
                  <a:schemeClr val="bg1"/>
                </a:solidFill>
              </a:rPr>
              <a:t>работы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Подготовка </a:t>
            </a:r>
            <a:r>
              <a:rPr lang="ru-RU" dirty="0">
                <a:solidFill>
                  <a:schemeClr val="bg1"/>
                </a:solidFill>
              </a:rPr>
              <a:t>к </a:t>
            </a:r>
            <a:r>
              <a:rPr lang="ru-RU" dirty="0" smtClean="0">
                <a:solidFill>
                  <a:schemeClr val="bg1"/>
                </a:solidFill>
              </a:rPr>
              <a:t>ВПР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Подготовка к ОГЭ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ЕГЭ (базовый уровень)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s://i.mycdn.me/i?r=AyH4iRPQ2q0otWIFepML2LxRA6_5I6TZ1ON0VoJ9r-qu2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9" y="1759790"/>
            <a:ext cx="952220" cy="90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res.cloudinary.com/dlpjqzcsk/image/upload/v1584506096/word-image-3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38" y="4528869"/>
            <a:ext cx="4037162" cy="2329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0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724" y="0"/>
            <a:ext cx="7013276" cy="169068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«СДАМ ГИА» - дистанционная </a:t>
            </a:r>
            <a:r>
              <a:rPr lang="ru-RU" sz="2800" dirty="0">
                <a:solidFill>
                  <a:schemeClr val="bg1"/>
                </a:solidFill>
              </a:rPr>
              <a:t>обучающая система для подготовки к государственным </a:t>
            </a:r>
            <a:r>
              <a:rPr lang="ru-RU" sz="2800" dirty="0" smtClean="0">
                <a:solidFill>
                  <a:schemeClr val="bg1"/>
                </a:solidFill>
              </a:rPr>
              <a:t>экзаменам, ВПР, ЦТ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6218" y="1457865"/>
            <a:ext cx="7047781" cy="42700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СЕРВИСЫ ОБРАЗО</a:t>
            </a:r>
            <a:r>
              <a:rPr lang="ru-RU" b="1" dirty="0">
                <a:solidFill>
                  <a:schemeClr val="bg1"/>
                </a:solidFill>
              </a:rPr>
              <a:t>ВАТЕЛЬНОГО ПОРТАЛА «РЕШУ ЕГЭ»</a:t>
            </a:r>
            <a:endParaRPr lang="ru-RU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>
                <a:solidFill>
                  <a:schemeClr val="bg1"/>
                </a:solidFill>
              </a:rPr>
              <a:t>организации тематического повторения разработан классификатор экзаменационных заданий, позволяющий последовательно повторять те или иные небольшие темы и сразу же проверять свои знания по ним.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>
                <a:solidFill>
                  <a:schemeClr val="bg1"/>
                </a:solidFill>
              </a:rPr>
              <a:t>организации текущего контроля знаний предоставляется возможность включения в тренировочные варианты работ произвольного количества заданий каждого экзаменационного типа.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>
                <a:solidFill>
                  <a:schemeClr val="bg1"/>
                </a:solidFill>
              </a:rPr>
              <a:t>проведения итоговых контрольных работ предусмотрено прохождение тестирования в формате </a:t>
            </a:r>
            <a:r>
              <a:rPr lang="ru-RU" dirty="0" smtClean="0">
                <a:solidFill>
                  <a:schemeClr val="bg1"/>
                </a:solidFill>
              </a:rPr>
              <a:t>ЕГЭ, ОГЭ  </a:t>
            </a:r>
            <a:r>
              <a:rPr lang="ru-RU" dirty="0">
                <a:solidFill>
                  <a:schemeClr val="bg1"/>
                </a:solidFill>
              </a:rPr>
              <a:t>нынешнего года по одному из предустановленных в системе вариантов или по индивидуальному случайно сгенерированному варианту.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>
                <a:solidFill>
                  <a:schemeClr val="bg1"/>
                </a:solidFill>
              </a:rPr>
              <a:t>контроля уровня подготовки система ведет статистику изученных тем и решенных заданий.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 Для </a:t>
            </a:r>
            <a:r>
              <a:rPr lang="ru-RU" dirty="0">
                <a:solidFill>
                  <a:schemeClr val="bg1"/>
                </a:solidFill>
              </a:rPr>
              <a:t>ознакомления с правилами проверки экзаменационных работ дана возможность узнать критерии проверки заданий с развернутым ответом и проверить в соответствии с ними задания с открытым ответом.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>
                <a:solidFill>
                  <a:schemeClr val="bg1"/>
                </a:solidFill>
              </a:rPr>
              <a:t>предварительной оценки уровня подготовки после прохождения </a:t>
            </a:r>
            <a:r>
              <a:rPr lang="ru-RU" dirty="0" smtClean="0">
                <a:solidFill>
                  <a:schemeClr val="bg1"/>
                </a:solidFill>
              </a:rPr>
              <a:t>тестирования </a:t>
            </a:r>
            <a:r>
              <a:rPr lang="ru-RU" dirty="0">
                <a:solidFill>
                  <a:schemeClr val="bg1"/>
                </a:solidFill>
              </a:rPr>
              <a:t>сообщается </a:t>
            </a:r>
            <a:r>
              <a:rPr lang="ru-RU" dirty="0" smtClean="0">
                <a:solidFill>
                  <a:schemeClr val="bg1"/>
                </a:solidFill>
              </a:rPr>
              <a:t>прогноз баллов.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</a:rPr>
              <a:t>Все сервисы портала бесплатны.</a:t>
            </a:r>
          </a:p>
        </p:txBody>
      </p:sp>
      <p:pic>
        <p:nvPicPr>
          <p:cNvPr id="4" name="Объект 3" descr="https://ds04.infourok.ru/uploads/ex/0d22/00066239-6da45ade/img32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35" y="5322498"/>
            <a:ext cx="2993366" cy="153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0" name="Picture 6" descr="http://www.school44.ru/upload/medialibrary/b66/b66bf9aa10e112378146d1e7406b8f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6" y="1966824"/>
            <a:ext cx="837992" cy="58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8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1030</Words>
  <Application>Microsoft Office PowerPoint</Application>
  <PresentationFormat>Экран (4:3)</PresentationFormat>
  <Paragraphs>128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ПРИМЕНЕНИЕ ИННОВАЦИОННЫХ ИНСТРУМЕНТОВ ЦИФРОВЫХ РЕСУРСОВ</vt:lpstr>
      <vt:lpstr>ИНСТРУМЕНТЫ ЦИФРОВЫХ ОБРАЗОВАТЕЛЬНЫХ ИНТЕРНЕТ-РЕСУРСОВ</vt:lpstr>
      <vt:lpstr>Портал содержит онлайн-тренажёры по школьной программе и автоматическую проверку домашних заданий, проверочных и  тестовых работ. 1,6 триллиона уникальных заданий по 23 предметам в электронной базе «Якласс», что является самым большим задачником в мире.</vt:lpstr>
      <vt:lpstr>«ЯКласс»</vt:lpstr>
      <vt:lpstr>ИНСТРУМЕНТЫ ЦИФРОВОГО РЕСУРСА</vt:lpstr>
      <vt:lpstr>Изменения в инструментах</vt:lpstr>
      <vt:lpstr>Единый государственный экзамен, Математика 2022 ЕГЭ-тренажер (профильный уровень) Раздел находится в разработке. </vt:lpstr>
      <vt:lpstr>«Учи.ру» — интерактивная образовательная онлайн-платформа.</vt:lpstr>
      <vt:lpstr>«СДАМ ГИА» - дистанционная обучающая система для подготовки к государственным экзаменам, ВПР, ЦТ</vt:lpstr>
      <vt:lpstr>Инструменты ресурса «СДАМ ГИА»:</vt:lpstr>
      <vt:lpstr>Цифровая образовательная платформа   «ЛЕКТА (LECTA)»: </vt:lpstr>
      <vt:lpstr>     Сервисы  и инструменты «LECTA»    </vt:lpstr>
      <vt:lpstr>Классная работа </vt:lpstr>
      <vt:lpstr>«Яндекс. Учебник»- бесплатная цифровая платформа для обучения основным школьным предметам</vt:lpstr>
      <vt:lpstr>Тематические подборки. Цель — проведение досуговых мероприятий по окончании темы, учебной четверти или года.  </vt:lpstr>
      <vt:lpstr>Кружок (необычные задания мотивируют школьников заниматься математикой. Они побуждают учеников мыслить логически и находить нестандартные решения)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zlobo</cp:lastModifiedBy>
  <cp:revision>103</cp:revision>
  <dcterms:created xsi:type="dcterms:W3CDTF">2014-11-21T11:00:06Z</dcterms:created>
  <dcterms:modified xsi:type="dcterms:W3CDTF">2021-11-13T14:31:36Z</dcterms:modified>
</cp:coreProperties>
</file>