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92" r:id="rId3"/>
    <p:sldId id="293" r:id="rId4"/>
    <p:sldId id="294" r:id="rId5"/>
    <p:sldId id="295" r:id="rId6"/>
    <p:sldId id="297" r:id="rId7"/>
    <p:sldId id="298" r:id="rId8"/>
    <p:sldId id="299" r:id="rId9"/>
    <p:sldId id="289" r:id="rId10"/>
    <p:sldId id="296" r:id="rId11"/>
    <p:sldId id="291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99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71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E2DB-F132-4567-93A8-1C640A25EB8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5640-AE44-47F1-80D2-BB1BC9D66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9E04-1961-454F-A63F-E38F2974E830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8044C-5238-43A6-8007-8747EDAD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BB67-1D41-4D3C-B78F-DF2097E40DD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64DA1-156F-4F08-A905-5659090AB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7312-08AA-4A70-A063-10B529570C4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3E4AF-EEDE-4D7A-8921-A765E1F91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BAD5-86DC-42E1-AC5E-EAB3CAF77DDE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ABC0-913A-43D4-8D8F-36179C238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EA80-8E18-4119-9B06-F168B79D274F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A116-2F1A-4478-83EF-135DA3F4E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40E5-D96E-41EE-A514-5F9BC3C29B6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2CC9-1820-45C8-BA7D-45FDD55F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2B3C-89CB-4D8C-8E91-749B44AF8A92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A15D-01DD-4A49-A451-B34AB4A72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9ECD-1FF5-4D20-8FD5-B65C008B0180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AC3C-CE06-4316-A0F3-726D8066B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3279B-01C3-4645-A7DB-B8940C052D2F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F6AC-D526-451A-B4FD-516F6259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13579-7CB0-45AB-9F0F-C06C6243FED8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7754-B2F3-4F3A-96F7-AE49B484B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60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460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fld id="{08798E67-26BC-4F22-8809-37A40B56351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A1A7D8AF-A9AE-48D9-9F32-173D6F2C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800" smtClean="0"/>
              <a:t>Муниципальное</a:t>
            </a:r>
            <a:r>
              <a:rPr lang="ru-RU" sz="1800" smtClean="0">
                <a:latin typeface="Arial" charset="0"/>
              </a:rPr>
              <a:t> </a:t>
            </a:r>
            <a:r>
              <a:rPr lang="ru-RU" sz="1800" smtClean="0"/>
              <a:t>автономное общеобразовательное учреждение </a:t>
            </a:r>
            <a:br>
              <a:rPr lang="ru-RU" sz="1800" smtClean="0"/>
            </a:br>
            <a:r>
              <a:rPr lang="ru-RU" sz="1800" smtClean="0"/>
              <a:t>«Средняя общеобразовательная школа №22»</a:t>
            </a:r>
            <a:br>
              <a:rPr lang="ru-RU" sz="1800" smtClean="0"/>
            </a:br>
            <a:r>
              <a:rPr lang="ru-RU" sz="1800" smtClean="0"/>
              <a:t> г. Череповец </a:t>
            </a:r>
            <a:br>
              <a:rPr lang="ru-RU" sz="1800" smtClean="0"/>
            </a:br>
            <a:r>
              <a:rPr lang="ru-RU" sz="1800" smtClean="0"/>
              <a:t>Вологодская область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35975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smtClean="0">
                <a:solidFill>
                  <a:srgbClr val="0033CC"/>
                </a:solidFill>
                <a:latin typeface="Times New Roman" pitchFamily="18" charset="0"/>
              </a:rPr>
              <a:t>Тема урока: «</a:t>
            </a:r>
            <a:r>
              <a:rPr lang="ru-RU" b="1" smtClean="0">
                <a:solidFill>
                  <a:srgbClr val="0033CC"/>
                </a:solidFill>
              </a:rPr>
              <a:t>Бактерии, их разнообразие, строение и жизнедеятельность»</a:t>
            </a:r>
            <a:r>
              <a:rPr lang="ru-RU" sz="3200" b="1" smtClean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3200" smtClean="0">
                <a:solidFill>
                  <a:srgbClr val="0033CC"/>
                </a:solidFill>
                <a:latin typeface="Times New Roman" pitchFamily="18" charset="0"/>
              </a:rPr>
              <a:t>						    </a:t>
            </a:r>
            <a:r>
              <a:rPr lang="ru-RU" sz="3200" smtClean="0">
                <a:solidFill>
                  <a:srgbClr val="0033CC"/>
                </a:solidFill>
              </a:rPr>
              <a:t>5</a:t>
            </a:r>
            <a:r>
              <a:rPr lang="ru-RU" sz="3200" smtClean="0">
                <a:solidFill>
                  <a:srgbClr val="0033CC"/>
                </a:solidFill>
                <a:latin typeface="Times New Roman" pitchFamily="18" charset="0"/>
              </a:rPr>
              <a:t> класс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859338" y="4365625"/>
            <a:ext cx="3998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</a:rPr>
              <a:t>Педагог:</a:t>
            </a:r>
            <a:r>
              <a:rPr lang="ru-RU" sz="2000">
                <a:latin typeface="Times New Roman" pitchFamily="18" charset="0"/>
              </a:rPr>
              <a:t> Павлова Оксана Анатольевна</a:t>
            </a:r>
          </a:p>
          <a:p>
            <a:pPr algn="r"/>
            <a:endParaRPr lang="ru-RU" sz="2000">
              <a:latin typeface="Times New Roman" pitchFamily="18" charset="0"/>
            </a:endParaRPr>
          </a:p>
          <a:p>
            <a:pPr algn="r"/>
            <a:endParaRPr lang="ru-RU" sz="2000">
              <a:latin typeface="Times New Roman" pitchFamily="18" charset="0"/>
            </a:endParaRPr>
          </a:p>
        </p:txBody>
      </p:sp>
      <p:pic>
        <p:nvPicPr>
          <p:cNvPr id="13316" name="Рисунок 6" descr="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0"/>
            <a:ext cx="4143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Строение бактериальной клетки</a:t>
            </a:r>
            <a:r>
              <a:rPr lang="ru-RU" smtClean="0"/>
              <a:t>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5" descr="1476906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Тестирование по теме: «Бактерии»</a:t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14400" y="1071563"/>
            <a:ext cx="7772400" cy="5059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1. Бактерии – это организмы:</a:t>
            </a:r>
          </a:p>
          <a:p>
            <a:r>
              <a:rPr lang="ru-RU" sz="2000" smtClean="0">
                <a:latin typeface="Times New Roman" pitchFamily="18" charset="0"/>
              </a:rPr>
              <a:t>только одноклеточные</a:t>
            </a:r>
          </a:p>
          <a:p>
            <a:r>
              <a:rPr lang="ru-RU" sz="2000" smtClean="0">
                <a:latin typeface="Times New Roman" pitchFamily="18" charset="0"/>
              </a:rPr>
              <a:t>и одноклеточные, и многоклеточные</a:t>
            </a:r>
          </a:p>
          <a:p>
            <a:r>
              <a:rPr lang="ru-RU" sz="2000" smtClean="0">
                <a:latin typeface="Times New Roman" pitchFamily="18" charset="0"/>
              </a:rPr>
              <a:t>только многоклеточные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2. В клетке бактерий есть:</a:t>
            </a:r>
          </a:p>
          <a:p>
            <a:r>
              <a:rPr lang="ru-RU" sz="2000" smtClean="0">
                <a:latin typeface="Times New Roman" pitchFamily="18" charset="0"/>
              </a:rPr>
              <a:t>оболочка, цитоплазма, нуклеиновая кислота</a:t>
            </a:r>
          </a:p>
          <a:p>
            <a:r>
              <a:rPr lang="ru-RU" sz="2000" smtClean="0">
                <a:latin typeface="Times New Roman" pitchFamily="18" charset="0"/>
              </a:rPr>
              <a:t>оболочка, цитоплазма, ядро</a:t>
            </a:r>
          </a:p>
          <a:p>
            <a:r>
              <a:rPr lang="ru-RU" sz="2000" smtClean="0">
                <a:latin typeface="Times New Roman" pitchFamily="18" charset="0"/>
              </a:rPr>
              <a:t>цитоплазма, ядро, нуклеиновая кислота</a:t>
            </a:r>
          </a:p>
          <a:p>
            <a:pPr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3. Бактерии</a:t>
            </a:r>
          </a:p>
          <a:p>
            <a:r>
              <a:rPr lang="ru-RU" sz="2000" smtClean="0">
                <a:latin typeface="Times New Roman" pitchFamily="18" charset="0"/>
              </a:rPr>
              <a:t>сами способны создавать питательные вещества</a:t>
            </a:r>
          </a:p>
          <a:p>
            <a:r>
              <a:rPr lang="ru-RU" sz="2000" smtClean="0">
                <a:latin typeface="Times New Roman" pitchFamily="18" charset="0"/>
              </a:rPr>
              <a:t>питаются готовыми питательными веществами</a:t>
            </a:r>
          </a:p>
          <a:p>
            <a:r>
              <a:rPr lang="ru-RU" sz="2000" smtClean="0">
                <a:latin typeface="Times New Roman" pitchFamily="18" charset="0"/>
              </a:rPr>
              <a:t>верно 1 и 2</a:t>
            </a:r>
          </a:p>
          <a:p>
            <a:pPr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smtClean="0">
              <a:latin typeface="Times New Roman" pitchFamily="18" charset="0"/>
            </a:endParaRPr>
          </a:p>
          <a:p>
            <a:pPr>
              <a:buFont typeface="Wingdings" pitchFamily="2" charset="2"/>
              <a:buAutoNum type="arabicPeriod"/>
            </a:pPr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468313" y="1700213"/>
            <a:ext cx="807243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§</a:t>
            </a:r>
            <a:r>
              <a:rPr lang="ru-RU" sz="2400"/>
              <a:t>11</a:t>
            </a:r>
            <a:r>
              <a:rPr lang="ru-RU" sz="2400">
                <a:latin typeface="Times New Roman" pitchFamily="18" charset="0"/>
              </a:rPr>
              <a:t>, стр.</a:t>
            </a:r>
            <a:r>
              <a:rPr lang="ru-RU" sz="2400"/>
              <a:t>52</a:t>
            </a:r>
            <a:r>
              <a:rPr lang="ru-RU" sz="2400">
                <a:latin typeface="Times New Roman" pitchFamily="18" charset="0"/>
              </a:rPr>
              <a:t>-</a:t>
            </a:r>
            <a:r>
              <a:rPr lang="ru-RU" sz="2400"/>
              <a:t>56</a:t>
            </a:r>
            <a:r>
              <a:rPr lang="ru-RU" sz="2400">
                <a:latin typeface="Times New Roman" pitchFamily="18" charset="0"/>
              </a:rPr>
              <a:t> прочитать, записи</a:t>
            </a:r>
            <a:r>
              <a:rPr lang="ru-RU" sz="2400"/>
              <a:t> из тетради</a:t>
            </a:r>
            <a:r>
              <a:rPr lang="ru-RU" sz="2400">
                <a:latin typeface="Times New Roman" pitchFamily="18" charset="0"/>
              </a:rPr>
              <a:t> выучить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Значение бактерий выписать в тетрадь, используя интернет-ресурсы </a:t>
            </a:r>
          </a:p>
          <a:p>
            <a:pPr>
              <a:buFont typeface="Arial" charset="0"/>
              <a:buChar char="•"/>
            </a:pPr>
            <a:endParaRPr lang="ru-RU" sz="2400"/>
          </a:p>
          <a:p>
            <a:pPr>
              <a:buFont typeface="Arial" charset="0"/>
              <a:buChar char="•"/>
            </a:pPr>
            <a:endParaRPr lang="ru-RU" sz="2400"/>
          </a:p>
          <a:p>
            <a:pPr>
              <a:buFont typeface="Arial" charset="0"/>
              <a:buChar char="•"/>
            </a:pPr>
            <a:endParaRPr lang="ru-RU" sz="2400"/>
          </a:p>
          <a:p>
            <a:pPr>
              <a:buFont typeface="Arial" charset="0"/>
              <a:buChar char="•"/>
            </a:pPr>
            <a:endParaRPr lang="ru-RU" sz="2400"/>
          </a:p>
          <a:p>
            <a:pPr>
              <a:buFont typeface="Arial" charset="0"/>
              <a:buChar char="•"/>
            </a:pP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Задание №1 стр.55</a:t>
            </a:r>
            <a:r>
              <a:rPr lang="ru-RU" sz="2400">
                <a:latin typeface="Times New Roman" pitchFamily="18" charset="0"/>
              </a:rPr>
              <a:t> -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«5»</a:t>
            </a:r>
          </a:p>
          <a:p>
            <a:pPr>
              <a:buFont typeface="Arial" charset="0"/>
              <a:buChar char="•"/>
            </a:pPr>
            <a:endParaRPr lang="ru-RU" sz="240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/>
              <a:t>Вопросы 1,2,3</a:t>
            </a:r>
            <a:r>
              <a:rPr lang="ru-RU" sz="2400">
                <a:latin typeface="Times New Roman" pitchFamily="18" charset="0"/>
              </a:rPr>
              <a:t> стр.</a:t>
            </a:r>
            <a:r>
              <a:rPr lang="ru-RU" sz="2400"/>
              <a:t>55</a:t>
            </a:r>
            <a:r>
              <a:rPr lang="ru-RU" sz="2400">
                <a:latin typeface="Times New Roman" pitchFamily="18" charset="0"/>
              </a:rPr>
              <a:t> – </a:t>
            </a:r>
            <a:r>
              <a:rPr lang="ru-RU" sz="2400">
                <a:solidFill>
                  <a:srgbClr val="00B050"/>
                </a:solidFill>
                <a:latin typeface="Times New Roman" pitchFamily="18" charset="0"/>
              </a:rPr>
              <a:t>«4»</a:t>
            </a:r>
          </a:p>
          <a:p>
            <a:pPr>
              <a:buFont typeface="Arial" charset="0"/>
              <a:buChar char="•"/>
            </a:pPr>
            <a:endParaRPr lang="ru-RU" sz="240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</a:rPr>
              <a:t>Задание №</a:t>
            </a:r>
            <a:r>
              <a:rPr lang="ru-RU" sz="2400"/>
              <a:t>5</a:t>
            </a:r>
            <a:r>
              <a:rPr lang="ru-RU" sz="2400">
                <a:latin typeface="Times New Roman" pitchFamily="18" charset="0"/>
              </a:rPr>
              <a:t> стр.</a:t>
            </a:r>
            <a:r>
              <a:rPr lang="ru-RU" sz="2400"/>
              <a:t>55</a:t>
            </a:r>
            <a:r>
              <a:rPr lang="ru-RU" sz="2400">
                <a:latin typeface="Times New Roman" pitchFamily="18" charset="0"/>
              </a:rPr>
              <a:t> - </a:t>
            </a:r>
            <a:r>
              <a:rPr lang="ru-RU" sz="2400">
                <a:solidFill>
                  <a:srgbClr val="00B0F0"/>
                </a:solidFill>
                <a:latin typeface="Times New Roman" pitchFamily="18" charset="0"/>
              </a:rPr>
              <a:t>«3»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643063" y="428625"/>
            <a:ext cx="6961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cs typeface="+mn-cs"/>
              </a:rPr>
              <a:t>Домашнее задание</a:t>
            </a:r>
          </a:p>
        </p:txBody>
      </p:sp>
      <p:pic>
        <p:nvPicPr>
          <p:cNvPr id="24579" name="Рисунок 0" descr="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97200"/>
            <a:ext cx="2190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827088" y="2492375"/>
            <a:ext cx="75311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Спасибо за урок!</a:t>
            </a:r>
          </a:p>
        </p:txBody>
      </p:sp>
      <p:pic>
        <p:nvPicPr>
          <p:cNvPr id="25602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13" y="3678238"/>
            <a:ext cx="4230687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1280058568_1_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Историческая справка</a:t>
            </a:r>
            <a:r>
              <a:rPr lang="ru-RU" smtClean="0"/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1470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«Я, хозяин мануфактурной лавки в городе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Дельфте, который находится в Голландии.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Много лет я посвятил своему увлечению,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которое многие называли странным.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По вечерам, когда торговля заканчивалась,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я отдавал время занятию своим увлечением.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Покупатели подозрительно косились на мои обожжённые и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искалеченные пальцы. Чтобы овладеть своим странным ремеслом, я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посещал мастерские, где этим занимались. Но, увы, мои учителя умели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немногое. Мне же удалось изготовить такой прибор, с помощью 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которого я открыл невиданный, неизвестный человеку мир существ».</a:t>
            </a:r>
          </a:p>
        </p:txBody>
      </p:sp>
      <p:pic>
        <p:nvPicPr>
          <p:cNvPr id="14339" name="Рисунок 5" descr="39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765175"/>
            <a:ext cx="22145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Ребус</a:t>
            </a:r>
            <a:r>
              <a:rPr lang="ru-RU" sz="3600" smtClean="0"/>
              <a:t> </a:t>
            </a:r>
          </a:p>
        </p:txBody>
      </p:sp>
      <p:pic>
        <p:nvPicPr>
          <p:cNvPr id="15362" name="Picture 4" descr="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565400"/>
            <a:ext cx="7427912" cy="2019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368425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33CC"/>
                </a:solidFill>
              </a:rPr>
              <a:t>Процессы, в которых участвуют бактерии</a:t>
            </a:r>
            <a:r>
              <a:rPr lang="ru-RU" smtClean="0"/>
              <a:t>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Дифтерия                               Молочнокислое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брожение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6387" name="Picture 4" descr="molochniye_produkti-1024x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1300" y="1773238"/>
            <a:ext cx="50927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ifteriy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237648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Сформулируем цель: вставьте пропущенные слова в предложение: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chemeClr val="accent2"/>
                </a:solidFill>
              </a:rPr>
              <a:t>«Нам необходимо узнать … бактериальной клетки,  процессы ее …, а также … для человека.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Цель урока</a:t>
            </a:r>
            <a:r>
              <a:rPr lang="ru-RU" smtClean="0"/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«Нам необходимо узнать </a:t>
            </a:r>
            <a:r>
              <a:rPr lang="ru-RU" smtClean="0">
                <a:solidFill>
                  <a:schemeClr val="accent2"/>
                </a:solidFill>
              </a:rPr>
              <a:t>строение </a:t>
            </a:r>
            <a:r>
              <a:rPr lang="ru-RU" smtClean="0"/>
              <a:t>бактериальной клетки,  процессы ее </a:t>
            </a:r>
            <a:r>
              <a:rPr lang="ru-RU" smtClean="0">
                <a:solidFill>
                  <a:schemeClr val="accent2"/>
                </a:solidFill>
              </a:rPr>
              <a:t>жизнедеятельности</a:t>
            </a:r>
            <a:r>
              <a:rPr lang="ru-RU" smtClean="0"/>
              <a:t>, а также </a:t>
            </a:r>
            <a:r>
              <a:rPr lang="ru-RU" smtClean="0">
                <a:solidFill>
                  <a:schemeClr val="accent2"/>
                </a:solidFill>
              </a:rPr>
              <a:t>значение</a:t>
            </a:r>
            <a:r>
              <a:rPr lang="ru-RU" smtClean="0"/>
              <a:t> для человека».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Определение понятия «Бактерии»</a:t>
            </a:r>
            <a:r>
              <a:rPr lang="ru-RU" sz="3800" smtClean="0"/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smtClean="0">
                <a:solidFill>
                  <a:srgbClr val="009900"/>
                </a:solidFill>
                <a:latin typeface="Times New Roman" pitchFamily="18" charset="0"/>
              </a:rPr>
              <a:t>«Бактерии – группа одноклеточных микроскопических организмов, не имеющих ядра» </a:t>
            </a:r>
            <a:endParaRPr lang="ru-RU" sz="3600" b="1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3600" b="1" smtClean="0">
              <a:solidFill>
                <a:srgbClr val="009900"/>
              </a:solidFill>
            </a:endParaRPr>
          </a:p>
        </p:txBody>
      </p:sp>
      <p:pic>
        <p:nvPicPr>
          <p:cNvPr id="19459" name="Picture 4" descr="bacteria_b01__4he7lf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17875"/>
            <a:ext cx="63722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33CC"/>
                </a:solidFill>
              </a:rPr>
              <a:t>Формы бактерий</a:t>
            </a:r>
            <a:r>
              <a:rPr lang="ru-RU" smtClean="0"/>
              <a:t>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algn="ctr"/>
            <a:r>
              <a:rPr lang="ru-RU" sz="3600" b="1" smtClean="0">
                <a:solidFill>
                  <a:srgbClr val="0033CC"/>
                </a:solidFill>
              </a:rPr>
              <a:t>Микропрепарат</a:t>
            </a:r>
            <a:r>
              <a:rPr lang="ru-RU" sz="4400" b="1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291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000" i="1" dirty="0" smtClean="0">
                <a:latin typeface="+mj-lt"/>
              </a:rPr>
              <a:t> 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4000" i="1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sz="4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sz="4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ru-RU" sz="36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3600" dirty="0" smtClean="0">
                <a:latin typeface="+mj-lt"/>
              </a:rPr>
              <a:t>К какому царству относятся данные организмы?</a:t>
            </a:r>
            <a:endParaRPr lang="ru-RU" sz="3600" dirty="0">
              <a:latin typeface="+mj-lt"/>
            </a:endParaRPr>
          </a:p>
        </p:txBody>
      </p:sp>
      <p:pic>
        <p:nvPicPr>
          <p:cNvPr id="21507" name="Рисунок 4" descr="1284532674_4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85875"/>
            <a:ext cx="42148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614</TotalTime>
  <Words>246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Calibri</vt:lpstr>
      <vt:lpstr>Слои</vt:lpstr>
      <vt:lpstr>Слои</vt:lpstr>
      <vt:lpstr>Муниципальное автономное общеобразовательное учреждение  «Средняя общеобразовательная школа №22»  г. Череповец  Вологодская область</vt:lpstr>
      <vt:lpstr>Историческая справка </vt:lpstr>
      <vt:lpstr>Ребус </vt:lpstr>
      <vt:lpstr>Процессы, в которых участвуют бактерии </vt:lpstr>
      <vt:lpstr>Слайд 5</vt:lpstr>
      <vt:lpstr>Цель урока </vt:lpstr>
      <vt:lpstr>Определение понятия «Бактерии» </vt:lpstr>
      <vt:lpstr>Формы бактерий </vt:lpstr>
      <vt:lpstr>Микропрепарат </vt:lpstr>
      <vt:lpstr>Строение бактериальной клетки </vt:lpstr>
      <vt:lpstr>Тестирование по теме: «Бактерии» </vt:lpstr>
      <vt:lpstr>Слайд 12</vt:lpstr>
      <vt:lpstr>Слайд 13</vt:lpstr>
    </vt:vector>
  </TitlesOfParts>
  <Company>Компания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Компик</dc:creator>
  <cp:lastModifiedBy>Оксана</cp:lastModifiedBy>
  <cp:revision>159</cp:revision>
  <dcterms:created xsi:type="dcterms:W3CDTF">2008-04-07T12:25:45Z</dcterms:created>
  <dcterms:modified xsi:type="dcterms:W3CDTF">2021-04-01T15:03:51Z</dcterms:modified>
</cp:coreProperties>
</file>