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4" r:id="rId3"/>
    <p:sldId id="267" r:id="rId4"/>
    <p:sldId id="272" r:id="rId5"/>
    <p:sldId id="273" r:id="rId6"/>
    <p:sldId id="264" r:id="rId7"/>
    <p:sldId id="265" r:id="rId8"/>
    <p:sldId id="269" r:id="rId9"/>
    <p:sldId id="270" r:id="rId10"/>
    <p:sldId id="27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982E-42AD-418D-8602-61BCE957687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982E-42AD-418D-8602-61BCE9576875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9BFED-DB45-43DF-B04F-EA2B875C2C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" y="1"/>
            <a:ext cx="9120248" cy="685383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00809"/>
            <a:ext cx="8568951" cy="1944215"/>
          </a:xfrm>
        </p:spPr>
        <p:txBody>
          <a:bodyPr>
            <a:noAutofit/>
          </a:bodyPr>
          <a:lstStyle/>
          <a:p>
            <a:pPr algn="ctr"/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2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5565865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29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1" y="23552"/>
            <a:ext cx="9088846" cy="6834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212783">
            <a:off x="881321" y="1082300"/>
            <a:ext cx="47155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FF0000"/>
                </a:solidFill>
                <a:effectLst/>
              </a:rPr>
              <a:t>Оценка  экспертов</a:t>
            </a:r>
            <a:endParaRPr lang="ru-RU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8365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4300"/>
          <a:stretch/>
        </p:blipFill>
        <p:spPr>
          <a:xfrm>
            <a:off x="0" y="188640"/>
            <a:ext cx="914400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8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6144" y="116944"/>
            <a:ext cx="66247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Простое предложение может быть </a:t>
            </a:r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осложнено</a:t>
            </a:r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168" y="1688884"/>
            <a:ext cx="867868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>
              <a:buFontTx/>
              <a:buChar char="-"/>
            </a:pPr>
            <a:r>
              <a:rPr lang="ru-RU" sz="3600" b="1" cap="none" spc="0" dirty="0" smtClean="0">
                <a:ln/>
                <a:solidFill>
                  <a:schemeClr val="accent4"/>
                </a:solidFill>
                <a:effectLst/>
              </a:rPr>
              <a:t>однородными членами</a:t>
            </a:r>
          </a:p>
          <a:p>
            <a:pPr marL="685800" indent="-685800">
              <a:buFontTx/>
              <a:buChar char="-"/>
            </a:pPr>
            <a:r>
              <a:rPr lang="ru-RU" sz="3600" b="1" cap="none" spc="0" dirty="0" smtClean="0">
                <a:ln/>
                <a:solidFill>
                  <a:schemeClr val="accent4"/>
                </a:solidFill>
                <a:effectLst/>
              </a:rPr>
              <a:t>вводными словами и предложениями</a:t>
            </a:r>
          </a:p>
          <a:p>
            <a:pPr marL="685800" indent="-685800">
              <a:buFontTx/>
              <a:buChar char="-"/>
            </a:pPr>
            <a:r>
              <a:rPr lang="ru-RU" sz="3600" b="1" dirty="0" smtClean="0">
                <a:ln/>
                <a:solidFill>
                  <a:schemeClr val="accent4"/>
                </a:solidFill>
              </a:rPr>
              <a:t>сравнительными оборотами</a:t>
            </a:r>
          </a:p>
          <a:p>
            <a:pPr marL="685800" indent="-685800">
              <a:buFontTx/>
              <a:buChar char="-"/>
            </a:pPr>
            <a:r>
              <a:rPr lang="ru-RU" sz="3600" b="1" cap="none" spc="0" dirty="0" smtClean="0">
                <a:ln/>
                <a:solidFill>
                  <a:schemeClr val="accent4"/>
                </a:solidFill>
                <a:effectLst/>
              </a:rPr>
              <a:t>обращением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541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3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597677" cy="54845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– причудливая волшебница. Она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лает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жёлтые покрывала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разбрасывает разноцветные листья 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дорожкам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 запах свежести и лёгкого морозца.</a:t>
            </a:r>
          </a:p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 люблю бродить по городу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(н)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ревья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объяты пламенем. Теперь никому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(не)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(н)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пожара. Вот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релась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осинка ярко-красными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огоньками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 неё пошёл полыхать клён. Он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снулся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берёзке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вспыхнула она жёлтым костром.</a:t>
            </a:r>
          </a:p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Осень не хочет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таваться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людьми и часто плачет. Печальный дождь падает из туч на землю. Люди смотрят на небо и грустно говорят: «Вот и осень, теперь жди зимы». Если бы осень умела говорить,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конечно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сказала бы: «Я не хочу уходить от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 люди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остаться».</a:t>
            </a:r>
          </a:p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Но мчится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бес..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ердечное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осень уходит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01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476673"/>
            <a:ext cx="842493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ru-RU" sz="3600" b="1" dirty="0" smtClean="0">
                <a:ln/>
                <a:solidFill>
                  <a:schemeClr val="accent4"/>
                </a:solidFill>
              </a:rPr>
              <a:t>1. Жёлтые листья </a:t>
            </a:r>
            <a:r>
              <a:rPr lang="ru-RU" sz="3600" b="1" dirty="0">
                <a:ln/>
                <a:solidFill>
                  <a:schemeClr val="accent4"/>
                </a:solidFill>
              </a:rPr>
              <a:t>слабо </a:t>
            </a:r>
            <a:r>
              <a:rPr lang="ru-RU" sz="3600" b="1" dirty="0" smtClean="0">
                <a:ln/>
                <a:solidFill>
                  <a:schemeClr val="accent4"/>
                </a:solidFill>
              </a:rPr>
              <a:t>колеблясь </a:t>
            </a:r>
            <a:r>
              <a:rPr lang="ru-RU" sz="3600" b="1" dirty="0">
                <a:ln/>
                <a:solidFill>
                  <a:schemeClr val="accent4"/>
                </a:solidFill>
              </a:rPr>
              <a:t>падают на землю.</a:t>
            </a:r>
          </a:p>
          <a:p>
            <a:pPr algn="just"/>
            <a:r>
              <a:rPr lang="ru-RU" sz="3600" b="1" dirty="0" smtClean="0">
                <a:ln/>
                <a:solidFill>
                  <a:schemeClr val="accent4"/>
                </a:solidFill>
              </a:rPr>
              <a:t>2. Давно </a:t>
            </a:r>
            <a:r>
              <a:rPr lang="ru-RU" sz="3600" b="1" dirty="0">
                <a:ln/>
                <a:solidFill>
                  <a:schemeClr val="accent4"/>
                </a:solidFill>
              </a:rPr>
              <a:t>опавшие желтые </a:t>
            </a:r>
            <a:r>
              <a:rPr lang="ru-RU" sz="3600" b="1" dirty="0" smtClean="0">
                <a:ln/>
                <a:solidFill>
                  <a:schemeClr val="accent4"/>
                </a:solidFill>
              </a:rPr>
              <a:t>листья </a:t>
            </a:r>
            <a:r>
              <a:rPr lang="ru-RU" sz="3600" b="1" dirty="0">
                <a:ln/>
                <a:solidFill>
                  <a:schemeClr val="accent4"/>
                </a:solidFill>
              </a:rPr>
              <a:t>терпеливо ожидающие первого </a:t>
            </a:r>
            <a:r>
              <a:rPr lang="ru-RU" sz="3600" b="1" dirty="0" smtClean="0">
                <a:ln/>
                <a:solidFill>
                  <a:schemeClr val="accent4"/>
                </a:solidFill>
              </a:rPr>
              <a:t>снега </a:t>
            </a:r>
            <a:r>
              <a:rPr lang="ru-RU" sz="3600" b="1" dirty="0">
                <a:ln/>
                <a:solidFill>
                  <a:schemeClr val="accent4"/>
                </a:solidFill>
              </a:rPr>
              <a:t>золотятся на солнце.</a:t>
            </a:r>
          </a:p>
          <a:p>
            <a:pPr algn="just"/>
            <a:r>
              <a:rPr lang="ru-RU" sz="3600" b="1" dirty="0" smtClean="0">
                <a:ln/>
                <a:solidFill>
                  <a:schemeClr val="accent4"/>
                </a:solidFill>
              </a:rPr>
              <a:t>3. Белая </a:t>
            </a:r>
            <a:r>
              <a:rPr lang="ru-RU" sz="3600" b="1" dirty="0">
                <a:ln/>
                <a:solidFill>
                  <a:schemeClr val="accent4"/>
                </a:solidFill>
              </a:rPr>
              <a:t>береза под моим окном принакрылась </a:t>
            </a:r>
            <a:r>
              <a:rPr lang="ru-RU" sz="3600" b="1">
                <a:ln/>
                <a:solidFill>
                  <a:schemeClr val="accent4"/>
                </a:solidFill>
              </a:rPr>
              <a:t>снегом </a:t>
            </a:r>
            <a:r>
              <a:rPr lang="ru-RU" sz="3600" b="1" smtClean="0">
                <a:ln/>
                <a:solidFill>
                  <a:schemeClr val="accent4"/>
                </a:solidFill>
              </a:rPr>
              <a:t> </a:t>
            </a:r>
            <a:r>
              <a:rPr lang="ru-RU" sz="3600" b="1" dirty="0">
                <a:ln/>
                <a:solidFill>
                  <a:schemeClr val="accent4"/>
                </a:solidFill>
              </a:rPr>
              <a:t>точно серебром.</a:t>
            </a:r>
          </a:p>
        </p:txBody>
      </p:sp>
    </p:spTree>
    <p:extLst>
      <p:ext uri="{BB962C8B-B14F-4D97-AF65-F5344CB8AC3E}">
        <p14:creationId xmlns:p14="http://schemas.microsoft.com/office/powerpoint/2010/main" val="1012770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077072"/>
            <a:ext cx="3672408" cy="8144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</a:rPr>
              <a:t>Г.О.Рокчинский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i="1" dirty="0" smtClean="0">
                <a:solidFill>
                  <a:srgbClr val="C00000"/>
                </a:solidFill>
              </a:rPr>
              <a:t>«Осенний звон»</a:t>
            </a: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55" y="0"/>
            <a:ext cx="5227051" cy="674136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Инструменталка - Чистая и душевная музыка для раздумий (mp3ostrov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6126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034" y="3614"/>
            <a:ext cx="8785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Творческая работа в группах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757" y="926944"/>
            <a:ext cx="87732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 </a:t>
            </a: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группа.  </a:t>
            </a: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Опишите 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картину только простыми неосложненными предложениями.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757" y="2091978"/>
            <a:ext cx="87732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 группа. </a:t>
            </a: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Опишите 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картину, используя простые осложненные предложения.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757" y="2967335"/>
            <a:ext cx="87732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340" y="3360669"/>
            <a:ext cx="8773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 группа. </a:t>
            </a: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Составьте 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хайку. Начните словами: «Я вижу….», но во вторую строчку включите причастный оборот</a:t>
            </a: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30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734" r="9290"/>
          <a:stretch/>
        </p:blipFill>
        <p:spPr>
          <a:xfrm>
            <a:off x="111727" y="116632"/>
            <a:ext cx="8863697" cy="65772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2996952"/>
            <a:ext cx="885698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Осложняющие </a:t>
            </a:r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члены </a:t>
            </a: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предложения помогают </a:t>
            </a:r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более точно представить предмет или явление, помогают нагляднее представить описываемые предметы, речь становится более яркой и выразительной, помогают увидеть в предмете новые, невидимые стороны описываемых </a:t>
            </a: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предметов.</a:t>
            </a:r>
            <a:endParaRPr lang="ru-RU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559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19336" y="908720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Домашнее задание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667369"/>
            <a:ext cx="763284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n/>
                <a:solidFill>
                  <a:srgbClr val="002060"/>
                </a:solidFill>
              </a:rPr>
              <a:t>Напишите </a:t>
            </a:r>
            <a:r>
              <a:rPr lang="ru-RU" sz="2800" b="1" dirty="0">
                <a:ln/>
                <a:solidFill>
                  <a:srgbClr val="002060"/>
                </a:solidFill>
              </a:rPr>
              <a:t>письмо 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другу или подруге о своих впечатлениях об увиденной картине, </a:t>
            </a:r>
            <a:r>
              <a:rPr lang="ru-RU" sz="2800" b="1" dirty="0">
                <a:ln/>
                <a:solidFill>
                  <a:srgbClr val="002060"/>
                </a:solidFill>
              </a:rPr>
              <a:t>включив в него все виды осложнений. Помните, что в письме 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должны </a:t>
            </a:r>
            <a:r>
              <a:rPr lang="ru-RU" sz="2800" b="1" dirty="0">
                <a:ln/>
                <a:solidFill>
                  <a:srgbClr val="002060"/>
                </a:solidFill>
              </a:rPr>
              <a:t>быть адресат и адресант</a:t>
            </a:r>
            <a:r>
              <a:rPr lang="ru-RU" sz="2800" b="1" dirty="0" smtClean="0">
                <a:ln/>
                <a:solidFill>
                  <a:srgbClr val="00206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n/>
                <a:solidFill>
                  <a:srgbClr val="FF0000"/>
                </a:solidFill>
              </a:rPr>
              <a:t>Проведите экскурсию по нашему музею. При составлении текста используйте простые осложненные предложения.   </a:t>
            </a:r>
            <a:r>
              <a:rPr lang="ru-RU" sz="2800" b="1" dirty="0">
                <a:ln/>
                <a:solidFill>
                  <a:srgbClr val="FF0000"/>
                </a:solidFill>
              </a:rPr>
              <a:t>Желаю удачи!</a:t>
            </a:r>
            <a:endParaRPr lang="ru-RU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398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181</Words>
  <Application>Microsoft Office PowerPoint</Application>
  <PresentationFormat>Экран (4:3)</PresentationFormat>
  <Paragraphs>22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Г.О.Рокчинский «Осенний звон»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User</cp:lastModifiedBy>
  <cp:revision>25</cp:revision>
  <dcterms:created xsi:type="dcterms:W3CDTF">2014-10-04T11:59:15Z</dcterms:created>
  <dcterms:modified xsi:type="dcterms:W3CDTF">2017-01-16T13:22:44Z</dcterms:modified>
</cp:coreProperties>
</file>