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D06C62C3-94B0-4A5D-9C4F-C64C54FBFA7F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B51248E-FEBA-4B06-9E1C-7134E71475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219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62C3-94B0-4A5D-9C4F-C64C54FBFA7F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1248E-FEBA-4B06-9E1C-7134E71475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56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62C3-94B0-4A5D-9C4F-C64C54FBFA7F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1248E-FEBA-4B06-9E1C-7134E71475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92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62C3-94B0-4A5D-9C4F-C64C54FBFA7F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1248E-FEBA-4B06-9E1C-7134E71475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379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06C62C3-94B0-4A5D-9C4F-C64C54FBFA7F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B51248E-FEBA-4B06-9E1C-7134E71475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057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62C3-94B0-4A5D-9C4F-C64C54FBFA7F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1248E-FEBA-4B06-9E1C-7134E71475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717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62C3-94B0-4A5D-9C4F-C64C54FBFA7F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1248E-FEBA-4B06-9E1C-7134E71475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661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62C3-94B0-4A5D-9C4F-C64C54FBFA7F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1248E-FEBA-4B06-9E1C-7134E71475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117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62C3-94B0-4A5D-9C4F-C64C54FBFA7F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1248E-FEBA-4B06-9E1C-7134E71475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364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62C3-94B0-4A5D-9C4F-C64C54FBFA7F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B51248E-FEBA-4B06-9E1C-7134E7147578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88099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06C62C3-94B0-4A5D-9C4F-C64C54FBFA7F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B51248E-FEBA-4B06-9E1C-7134E714757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0764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06C62C3-94B0-4A5D-9C4F-C64C54FBFA7F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B51248E-FEBA-4B06-9E1C-7134E714757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7660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77A481-6D2E-48E0-B741-AC5B6C962E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/>
              <a:t>Смешать, но не взбалтывать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D8B0146-38DF-4934-93EF-C8DFE4122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099" y="4682062"/>
            <a:ext cx="9149443" cy="795007"/>
          </a:xfrm>
        </p:spPr>
        <p:txBody>
          <a:bodyPr>
            <a:normAutofit fontScale="85000" lnSpcReduction="10000"/>
          </a:bodyPr>
          <a:lstStyle/>
          <a:p>
            <a:r>
              <a:rPr lang="ru-RU" sz="2000"/>
              <a:t>из опыта дистанционной работы учителя английского языка Костюра С. С.</a:t>
            </a:r>
          </a:p>
          <a:p>
            <a:r>
              <a:rPr lang="ru-RU" sz="2000"/>
              <a:t>МОУ «КСОШ №55»</a:t>
            </a:r>
          </a:p>
          <a:p>
            <a:r>
              <a:rPr lang="ru-RU" sz="2000"/>
              <a:t>Красково, 2020</a:t>
            </a:r>
          </a:p>
        </p:txBody>
      </p:sp>
    </p:spTree>
    <p:extLst>
      <p:ext uri="{BB962C8B-B14F-4D97-AF65-F5344CB8AC3E}">
        <p14:creationId xmlns:p14="http://schemas.microsoft.com/office/powerpoint/2010/main" val="1494965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BBD704-F0AA-4AA4-B463-B5B1E98A59A7}"/>
              </a:ext>
            </a:extLst>
          </p:cNvPr>
          <p:cNvSpPr txBox="1"/>
          <p:nvPr/>
        </p:nvSpPr>
        <p:spPr>
          <a:xfrm>
            <a:off x="663150" y="475861"/>
            <a:ext cx="557903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Говорение.</a:t>
            </a:r>
            <a:r>
              <a:rPr lang="ru-RU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Предлагаю формат видео и аудиозаписи диалогов и монологов в более комфортной обстановке вне школы. Ребята активно записывают и отправляют мне ссылки на свои файлы и с нетерпением ждут комментариев. Такой подход я считаю ещё одним шагом к индивидуализации в процессе обучения английскому языку. </a:t>
            </a:r>
            <a:endParaRPr lang="ru-RU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80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6039C5-2FAE-4695-A835-02370485E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12" y="2400485"/>
            <a:ext cx="2459795" cy="39517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49E184-0C62-40AF-94A8-273D4D7B2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950" y="592865"/>
            <a:ext cx="2395984" cy="36152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4E0F49-520E-4C0C-962E-7977FD356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2434" y="592865"/>
            <a:ext cx="1568272" cy="1679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B9AB3F-A4CA-4880-B813-023D0F1B2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1516" y="4497355"/>
            <a:ext cx="1681744" cy="168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775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88EE-E64B-4D5E-A555-427E33E07B60}"/>
              </a:ext>
            </a:extLst>
          </p:cNvPr>
          <p:cNvSpPr txBox="1"/>
          <p:nvPr/>
        </p:nvSpPr>
        <p:spPr>
          <a:xfrm>
            <a:off x="5635690" y="522514"/>
            <a:ext cx="622351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над Лексикой и Грамматикой.</a:t>
            </a:r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</a:t>
            </a:r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привлекаю Учи.ру, </a:t>
            </a: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Quizlet</a:t>
            </a:r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Memrise</a:t>
            </a:r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Learning Apps</a:t>
            </a:r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Liveworksheets</a:t>
            </a:r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Для отработки правильного произношения рекомендую пользоваться онлайн-словарями </a:t>
            </a: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Cambridge</a:t>
            </a:r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Macmillan</a:t>
            </a:r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Они предлагают оба варианта произношения: британский и американский. А для расширения представлений об акцентах можно подключать сервис </a:t>
            </a: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Forvo</a:t>
            </a:r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</a:t>
            </a:r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410723-502F-46B2-949F-AB84E5B3C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26" y="2925146"/>
            <a:ext cx="2551783" cy="15430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D44334-9CFB-4999-8851-F4F0A84B86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9" t="-1" b="34"/>
          <a:stretch/>
        </p:blipFill>
        <p:spPr>
          <a:xfrm>
            <a:off x="767531" y="522514"/>
            <a:ext cx="4146019" cy="22178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5696B2-01D9-4EA3-A6E4-EA8CEDFE4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669" y="4545928"/>
            <a:ext cx="2313054" cy="17342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CCD99E1-5F1F-454F-8D3B-589624A76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26" y="4545928"/>
            <a:ext cx="2551783" cy="184674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1AA73D1-F20D-4BFF-9370-8AF1E8988E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62" y="2925146"/>
            <a:ext cx="2501475" cy="137878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2A9798C-1404-45DE-9EC7-75FDE434AF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8157" y="5729531"/>
            <a:ext cx="1603947" cy="6408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C5E81B9-E7B2-4835-8D0E-1E2F2CC690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9277" y="5706309"/>
            <a:ext cx="1379833" cy="71236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35DC681-E361-4CD1-9D71-6F1E54C11A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6284" y="5519483"/>
            <a:ext cx="873190" cy="87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42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8825CF-7A6E-40F1-99C2-1F3B5BB3DE02}"/>
              </a:ext>
            </a:extLst>
          </p:cNvPr>
          <p:cNvSpPr txBox="1"/>
          <p:nvPr/>
        </p:nvSpPr>
        <p:spPr>
          <a:xfrm>
            <a:off x="430306" y="3452490"/>
            <a:ext cx="1133559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Аудирование.</a:t>
            </a:r>
          </a:p>
          <a:p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Кроме ресурсов УМК </a:t>
            </a: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Spotlight </a:t>
            </a:r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(аудиозаписи и видео) и готовых заданий из </a:t>
            </a: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LearningApps</a:t>
            </a:r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я стала создавать интерактивные видео в сервисе  </a:t>
            </a: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Learnis</a:t>
            </a:r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ru</a:t>
            </a:r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Такие видео я выдаю в качестве домашнего задания в рамках урока домашнего чтения. Приходя на урок, ребята чувствуют себя увереннее, активнее участвуют в чтении и обсуждении литературного произведения. </a:t>
            </a:r>
            <a:endParaRPr lang="ru-RU" sz="280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4E8FF1-80A9-4263-9E36-B5A00059F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750" y="504233"/>
            <a:ext cx="6186194" cy="318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05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374F18-C0EF-4CF7-A1CB-3A50BD2A298A}"/>
              </a:ext>
            </a:extLst>
          </p:cNvPr>
          <p:cNvSpPr txBox="1"/>
          <p:nvPr/>
        </p:nvSpPr>
        <p:spPr>
          <a:xfrm>
            <a:off x="569168" y="867745"/>
            <a:ext cx="4805266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Чтение.</a:t>
            </a:r>
          </a:p>
          <a:p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«перевёрнутого» класса даёт возможность сильным обучающимся повышать свой уровень, а слабым – тренироваться в чтении. Моими помощниками в этом направлении выступают платформа Учи.ру, сервисы </a:t>
            </a: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Liveworksheets</a:t>
            </a:r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Learning Apps</a:t>
            </a:r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800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4E108-D8D9-40DB-A5F2-958129EB7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434" y="662474"/>
            <a:ext cx="3251792" cy="24302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4A6EFC-535E-4D35-9C64-8786732A4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632" y="3429000"/>
            <a:ext cx="5145985" cy="25609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4D26D1-E216-4493-ADAF-986710CA8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7947" y="1128059"/>
            <a:ext cx="2998232" cy="149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74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BBAB40-F358-4E63-9D26-62AE565CC952}"/>
              </a:ext>
            </a:extLst>
          </p:cNvPr>
          <p:cNvSpPr txBox="1"/>
          <p:nvPr/>
        </p:nvSpPr>
        <p:spPr>
          <a:xfrm>
            <a:off x="5980922" y="531845"/>
            <a:ext cx="567301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>
                <a:latin typeface="Times New Roman" panose="02020603050405020304" pitchFamily="18" charset="0"/>
                <a:ea typeface="Calibri" panose="020F0502020204030204" pitchFamily="34" charset="0"/>
              </a:rPr>
              <a:t>Письмо.</a:t>
            </a:r>
            <a:endParaRPr lang="en-US" sz="2800" b="1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Развитие навыков письменной речи на английском языке — это то, на что у педагога должно хватать времени на уроке, наряду с развитием навыка говорения. Однако, тренируя правописание (</a:t>
            </a: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spelling</a:t>
            </a:r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применение современных приложений и сервисов считаю необходимым и рекомендую своим ученикам пользоваться  </a:t>
            </a: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Quizlet</a:t>
            </a:r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com</a:t>
            </a:r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Memrise</a:t>
            </a:r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com</a:t>
            </a:r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2800"/>
          </a:p>
        </p:txBody>
      </p:sp>
      <p:pic>
        <p:nvPicPr>
          <p:cNvPr id="1026" name="Picture 2" descr="Quizlet Icon - Free Download, PNG and Vector">
            <a:extLst>
              <a:ext uri="{FF2B5EF4-FFF2-40B4-BE49-F238E27FC236}">
                <a16:creationId xmlns:a16="http://schemas.microsoft.com/office/drawing/2014/main" id="{66A46E4D-33A3-4906-9B60-0DDE12D27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77" y="374391"/>
            <a:ext cx="3300121" cy="330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221AEF-3E31-43B2-8C49-BC392A16C2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19" t="-10899" r="23206" b="9065"/>
          <a:stretch/>
        </p:blipFill>
        <p:spPr>
          <a:xfrm>
            <a:off x="2631232" y="3163334"/>
            <a:ext cx="2687218" cy="2482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8760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CFD6A5-A736-4A6E-8056-DB97852777A0}"/>
              </a:ext>
            </a:extLst>
          </p:cNvPr>
          <p:cNvSpPr txBox="1"/>
          <p:nvPr/>
        </p:nvSpPr>
        <p:spPr>
          <a:xfrm>
            <a:off x="4282750" y="1305341"/>
            <a:ext cx="742094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качественном смешанном обучении персонализация связана с постановкой целей и развитием личной ответственности. Когда учитель помогает ученику выстроить путь к поставленным целям через доступные возможности, школьное образование приобретает личный смысл для каждого, что позволяет сформировать устойчивую мотивацию у учащихся. </a:t>
            </a:r>
            <a:endParaRPr lang="ru-RU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C8672D-0968-485E-BA98-F82F9D253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77" y="793102"/>
            <a:ext cx="3428591" cy="484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10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908969-99D5-4559-8408-B152E759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Благодарю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619771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B99F21-862D-4DAE-AD94-171121A30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70" y="695129"/>
            <a:ext cx="4410269" cy="3307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A4753F-3FF0-458B-AA82-8496C8097CB1}"/>
              </a:ext>
            </a:extLst>
          </p:cNvPr>
          <p:cNvSpPr txBox="1"/>
          <p:nvPr/>
        </p:nvSpPr>
        <p:spPr>
          <a:xfrm>
            <a:off x="5595257" y="1184988"/>
            <a:ext cx="6186195" cy="268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>
                <a:latin typeface="Times New Roman" panose="02020603050405020304" pitchFamily="18" charset="0"/>
                <a:ea typeface="Calibri" panose="020F0502020204030204" pitchFamily="34" charset="0"/>
              </a:rPr>
              <a:t>   Ещё Л. С. Выготский сформулировал закон : «Новая и</a:t>
            </a:r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нформационная технология перестраивает интеллектуальную деятельность и коммуникацию людей».</a:t>
            </a:r>
          </a:p>
          <a:p>
            <a:endParaRPr lang="ru-RU" sz="2800">
              <a:latin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EB2419-1BCA-42EE-B714-47D6AF891B7A}"/>
              </a:ext>
            </a:extLst>
          </p:cNvPr>
          <p:cNvSpPr txBox="1"/>
          <p:nvPr/>
        </p:nvSpPr>
        <p:spPr>
          <a:xfrm>
            <a:off x="522514" y="4254760"/>
            <a:ext cx="1107543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Современные обучающиеся, особенно подростки, не согласны изучать иностранный язык лишь традиционным путем: в классе с преподавателем.</a:t>
            </a:r>
            <a:endParaRPr lang="ru-RU" sz="4000"/>
          </a:p>
          <a:p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50474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22AD4B6-9D41-43B0-BEBC-58E1FC848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8424" y="671802"/>
            <a:ext cx="3727817" cy="5335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3D47EB-22C5-4772-95E2-47B633B09B2F}"/>
              </a:ext>
            </a:extLst>
          </p:cNvPr>
          <p:cNvSpPr txBox="1"/>
          <p:nvPr/>
        </p:nvSpPr>
        <p:spPr>
          <a:xfrm>
            <a:off x="541176" y="671802"/>
            <a:ext cx="7147248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Смешанное обучение - </a:t>
            </a:r>
            <a:r>
              <a:rPr lang="ru-RU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образовательный подход, совмещающий обучение с участием учителя (лицом к лицу) с онлайн-обучением и предполагающий элементы самостоятельного контроля учеником пути, времени, места и темпа обучения, а также интеграцию опыта обучения с учителем и онлайн (</a:t>
            </a:r>
            <a:r>
              <a:rPr lang="ru-RU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институт Клейтона </a:t>
            </a:r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Кристенсена).</a:t>
            </a:r>
          </a:p>
          <a:p>
            <a:endParaRPr lang="ru-RU" sz="2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В России наиболее употребляемым стал термин «смешанное обучение», в то время как в американской школе - гибридное обучение.</a:t>
            </a:r>
            <a:endParaRPr lang="ru-RU" sz="4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132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5BE1B663-535F-45E0-809D-D1E2A71D85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053434"/>
              </p:ext>
            </p:extLst>
          </p:nvPr>
        </p:nvGraphicFramePr>
        <p:xfrm>
          <a:off x="1828799" y="2940114"/>
          <a:ext cx="8574834" cy="30967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7417">
                  <a:extLst>
                    <a:ext uri="{9D8B030D-6E8A-4147-A177-3AD203B41FA5}">
                      <a16:colId xmlns:a16="http://schemas.microsoft.com/office/drawing/2014/main" val="1113640900"/>
                    </a:ext>
                  </a:extLst>
                </a:gridCol>
                <a:gridCol w="4287417">
                  <a:extLst>
                    <a:ext uri="{9D8B030D-6E8A-4147-A177-3AD203B41FA5}">
                      <a16:colId xmlns:a16="http://schemas.microsoft.com/office/drawing/2014/main" val="2298310554"/>
                    </a:ext>
                  </a:extLst>
                </a:gridCol>
              </a:tblGrid>
              <a:tr h="774199">
                <a:tc>
                  <a:txBody>
                    <a:bodyPr/>
                    <a:lstStyle/>
                    <a:p>
                      <a:pPr algn="ctr"/>
                      <a:r>
                        <a:rPr lang="ru-RU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Преимущества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56281"/>
                  </a:ext>
                </a:extLst>
              </a:tr>
              <a:tr h="1366232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экономия времени</a:t>
                      </a:r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дополнительная подготовка мультимедийных и дистанционных материалов</a:t>
                      </a:r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0105940"/>
                  </a:ext>
                </a:extLst>
              </a:tr>
              <a:tr h="956362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индивидуализация обучения </a:t>
                      </a:r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затраты на техническое сопровождение смешанного обучения</a:t>
                      </a:r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0083962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0FC534-40FC-477D-BC1E-5CFA11C4D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504" y="396656"/>
            <a:ext cx="2857500" cy="2381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1CCF0D-2CA6-43EB-85D5-6E36B3248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180" y="489243"/>
            <a:ext cx="3509284" cy="2288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7835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8BC48E-0866-46FB-B8F5-2A67B17EC1F3}"/>
              </a:ext>
            </a:extLst>
          </p:cNvPr>
          <p:cNvSpPr txBox="1"/>
          <p:nvPr/>
        </p:nvSpPr>
        <p:spPr>
          <a:xfrm>
            <a:off x="6670589" y="654984"/>
            <a:ext cx="50020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Ротационная модель</a:t>
            </a:r>
            <a:r>
              <a:rPr lang="ru-RU" sz="280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(rotation model) включает поочередную смену традиционного обучения в аудитории с самостоятельным обучением (онлайн-обучением).</a:t>
            </a:r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B59782-A363-4F85-BC1E-CE730DA70B3D}"/>
              </a:ext>
            </a:extLst>
          </p:cNvPr>
          <p:cNvSpPr txBox="1"/>
          <p:nvPr/>
        </p:nvSpPr>
        <p:spPr>
          <a:xfrm>
            <a:off x="755780" y="4133461"/>
            <a:ext cx="1091681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Ротация станций (Station Rotation Model), или модель внутриклассной ротации. </a:t>
            </a:r>
          </a:p>
          <a:p>
            <a:r>
              <a:rPr lang="ru-RU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Осуществляется переход от одной модальности к другой, включая онлайн-обучение в пределах одного класса. </a:t>
            </a:r>
            <a:endParaRPr lang="ru-RU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CB2F88-9FC6-40C8-91BC-1528A86D8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12" y="513185"/>
            <a:ext cx="6184678" cy="3415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2403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6CF583-1658-4DD6-A237-31F788CDB308}"/>
              </a:ext>
            </a:extLst>
          </p:cNvPr>
          <p:cNvSpPr txBox="1"/>
          <p:nvPr/>
        </p:nvSpPr>
        <p:spPr>
          <a:xfrm>
            <a:off x="5728996" y="410126"/>
            <a:ext cx="5906277" cy="6598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лабораторной ротации (The Lab Rotation Model). Переход от работы в классе к работе в учебной онлайн-лаборатории.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Модель «Перевернутый класс» (The Flipped Classroom Model). В этой модели осуществляется ротация от учебной работы разной модальности в классе под руководством педагога к дистанционной работе с онлайн-ресурсами дома или вне класса (школы).</a:t>
            </a:r>
            <a:endParaRPr lang="ru-RU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C86D0A-A8A4-4CD4-8F94-E56150BB6D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"/>
          <a:stretch/>
        </p:blipFill>
        <p:spPr>
          <a:xfrm>
            <a:off x="383853" y="3993502"/>
            <a:ext cx="5485104" cy="2547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8EDA07-EA7E-4861-BF54-6AA94E47E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47" y="410126"/>
            <a:ext cx="4696408" cy="3463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1393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D2E0E3-A1AA-4DFA-8D38-D45097E39E85}"/>
              </a:ext>
            </a:extLst>
          </p:cNvPr>
          <p:cNvSpPr txBox="1"/>
          <p:nvPr/>
        </p:nvSpPr>
        <p:spPr>
          <a:xfrm>
            <a:off x="6568751" y="811763"/>
            <a:ext cx="51201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индивидуальной ротации</a:t>
            </a: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(The Individual Rotation Model). </a:t>
            </a:r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обучащегося есть индивидуальное расписание ротаций (playlist), не обязательно совпадающее с наличием свободных модальностей в классе. </a:t>
            </a:r>
            <a:endParaRPr lang="ru-RU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15979F-0FAE-45CA-9FC8-A7E83B718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13" y="727785"/>
            <a:ext cx="6218861" cy="4488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346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3C0A7D-52E7-4F0D-BE4A-7762B6EF70D1}"/>
              </a:ext>
            </a:extLst>
          </p:cNvPr>
          <p:cNvSpPr txBox="1"/>
          <p:nvPr/>
        </p:nvSpPr>
        <p:spPr>
          <a:xfrm>
            <a:off x="6478555" y="429210"/>
            <a:ext cx="5110065" cy="4657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Гибкая модель</a:t>
            </a:r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(The Flex). Учащиеся переходят от одного вида учебной работы к другому по индивидуализированному учебному расписанию, взаимодействуя с учителем преимущественно дистанционно. </a:t>
            </a:r>
            <a:endParaRPr lang="en-US" sz="2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DB311B-688B-4C24-A0F3-B6D089FFC746}"/>
              </a:ext>
            </a:extLst>
          </p:cNvPr>
          <p:cNvSpPr txBox="1"/>
          <p:nvPr/>
        </p:nvSpPr>
        <p:spPr>
          <a:xfrm>
            <a:off x="503853" y="4506685"/>
            <a:ext cx="113180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«Меню»</a:t>
            </a:r>
            <a:r>
              <a:rPr lang="ru-RU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(A La Carte Model) — модель, в которой учащиеся обучаются по одному или нескольким курсам полностью в онлайн-формате под дистанционным руководством учителя и могут в то же время участвовать в офлайн учебных активностях. Дистанционное обучение может осуществляться как в помещении самой школы, так и вне ее. </a:t>
            </a:r>
            <a:endParaRPr lang="ru-RU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225E2C-24C1-4CA6-ADCB-4604FE3F1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53" y="275431"/>
            <a:ext cx="5377542" cy="4119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000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92E2BB-25A5-41EA-9BB8-D5D84210A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83" y="504543"/>
            <a:ext cx="5496513" cy="31157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3004CE-F870-4387-AC05-32ADBA2E58A7}"/>
              </a:ext>
            </a:extLst>
          </p:cNvPr>
          <p:cNvSpPr txBox="1"/>
          <p:nvPr/>
        </p:nvSpPr>
        <p:spPr>
          <a:xfrm>
            <a:off x="6607522" y="644327"/>
            <a:ext cx="501629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своей технологии преподавания английского языка современных условиях , с учётом определённых целей и задач, а также особенностей моих групп, привёл меня к модели «перевёрнутого класса» в смешанном обучении. </a:t>
            </a:r>
            <a:endParaRPr lang="ru-RU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D58BFC-25FF-46EA-A925-BE9CD35A5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513" y="3897851"/>
            <a:ext cx="2330232" cy="2455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65F827-57B6-40A0-AEA3-EB2256B4B4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49" t="13430" r="10296" b="8121"/>
          <a:stretch/>
        </p:blipFill>
        <p:spPr>
          <a:xfrm>
            <a:off x="792309" y="5018483"/>
            <a:ext cx="1032145" cy="1219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F17729F-E3F9-4A5E-81F2-103BA9B65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783" y="3774924"/>
            <a:ext cx="1039671" cy="1039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34BB8A1-6967-4DBB-97A4-8787A27DC3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5570" y="4405353"/>
            <a:ext cx="1327777" cy="1223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3486410-B7ED-423C-8C9E-AA81D49EE2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6137" y="5016869"/>
            <a:ext cx="2982223" cy="804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00045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Савон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</TotalTime>
  <Words>712</Words>
  <Application>Microsoft Office PowerPoint</Application>
  <PresentationFormat>Широкоэкранный</PresentationFormat>
  <Paragraphs>41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Calibri</vt:lpstr>
      <vt:lpstr>Garamond</vt:lpstr>
      <vt:lpstr>Times New Roman</vt:lpstr>
      <vt:lpstr>Wingdings</vt:lpstr>
      <vt:lpstr>Савон</vt:lpstr>
      <vt:lpstr>Смешать, но не взбалтывать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Смешать, но не взбалтывать</dc:title>
  <dc:creator>rareastra</dc:creator>
  <cp:lastModifiedBy>rareastra</cp:lastModifiedBy>
  <cp:revision>24</cp:revision>
  <dcterms:created xsi:type="dcterms:W3CDTF">2020-10-26T07:26:04Z</dcterms:created>
  <dcterms:modified xsi:type="dcterms:W3CDTF">2020-10-28T18:55:29Z</dcterms:modified>
</cp:coreProperties>
</file>