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9" r:id="rId3"/>
    <p:sldId id="268" r:id="rId4"/>
    <p:sldId id="270" r:id="rId5"/>
    <p:sldId id="261" r:id="rId6"/>
    <p:sldId id="267" r:id="rId7"/>
    <p:sldId id="263" r:id="rId8"/>
    <p:sldId id="264" r:id="rId9"/>
    <p:sldId id="275" r:id="rId10"/>
    <p:sldId id="258" r:id="rId11"/>
    <p:sldId id="271" r:id="rId12"/>
    <p:sldId id="272" r:id="rId13"/>
    <p:sldId id="273" r:id="rId14"/>
    <p:sldId id="274" r:id="rId15"/>
    <p:sldId id="260" r:id="rId16"/>
    <p:sldId id="262" r:id="rId17"/>
    <p:sldId id="259" r:id="rId18"/>
    <p:sldId id="279" r:id="rId19"/>
    <p:sldId id="277" r:id="rId20"/>
    <p:sldId id="281" r:id="rId21"/>
    <p:sldId id="266" r:id="rId22"/>
    <p:sldId id="26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4" autoAdjust="0"/>
    <p:restoredTop sz="94660"/>
  </p:normalViewPr>
  <p:slideViewPr>
    <p:cSldViewPr>
      <p:cViewPr varScale="1">
        <p:scale>
          <a:sx n="69" d="100"/>
          <a:sy n="69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БМ - 13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Число направляющих (кол-во)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БМ - 8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Число направляющих (кол-во)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</c:ser>
        <c:shape val="box"/>
        <c:axId val="119497472"/>
        <c:axId val="119499008"/>
        <c:axId val="0"/>
      </c:bar3DChart>
      <c:catAx>
        <c:axId val="119497472"/>
        <c:scaling>
          <c:orientation val="minMax"/>
        </c:scaling>
        <c:axPos val="b"/>
        <c:tickLblPos val="nextTo"/>
        <c:crossAx val="119499008"/>
        <c:crosses val="autoZero"/>
        <c:auto val="1"/>
        <c:lblAlgn val="ctr"/>
        <c:lblOffset val="100"/>
      </c:catAx>
      <c:valAx>
        <c:axId val="119499008"/>
        <c:scaling>
          <c:orientation val="minMax"/>
        </c:scaling>
        <c:axPos val="l"/>
        <c:majorGridlines/>
        <c:numFmt formatCode="General" sourceLinked="1"/>
        <c:tickLblPos val="nextTo"/>
        <c:crossAx val="119497472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/>
    </c:legend>
    <c:plotVisOnly val="1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БМ - 13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Время залпа (сек)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БМ - 8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Время залпа (сек)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hape val="box"/>
        <c:axId val="119528448"/>
        <c:axId val="119747328"/>
        <c:axId val="0"/>
      </c:bar3DChart>
      <c:catAx>
        <c:axId val="119528448"/>
        <c:scaling>
          <c:orientation val="minMax"/>
        </c:scaling>
        <c:axPos val="b"/>
        <c:tickLblPos val="nextTo"/>
        <c:crossAx val="119747328"/>
        <c:crosses val="autoZero"/>
        <c:auto val="1"/>
        <c:lblAlgn val="ctr"/>
        <c:lblOffset val="100"/>
      </c:catAx>
      <c:valAx>
        <c:axId val="119747328"/>
        <c:scaling>
          <c:orientation val="minMax"/>
        </c:scaling>
        <c:axPos val="l"/>
        <c:majorGridlines/>
        <c:numFmt formatCode="General" sourceLinked="1"/>
        <c:tickLblPos val="nextTo"/>
        <c:crossAx val="119528448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БМ - 13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Дальность стрельбы (м)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7900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БМ - 8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Дальность стрельбы (м)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5500</c:v>
                </c:pt>
              </c:numCache>
            </c:numRef>
          </c:val>
        </c:ser>
        <c:shape val="box"/>
        <c:axId val="119817728"/>
        <c:axId val="119819264"/>
        <c:axId val="0"/>
      </c:bar3DChart>
      <c:catAx>
        <c:axId val="119817728"/>
        <c:scaling>
          <c:orientation val="minMax"/>
        </c:scaling>
        <c:axPos val="b"/>
        <c:tickLblPos val="nextTo"/>
        <c:crossAx val="119819264"/>
        <c:crosses val="autoZero"/>
        <c:auto val="1"/>
        <c:lblAlgn val="ctr"/>
        <c:lblOffset val="100"/>
      </c:catAx>
      <c:valAx>
        <c:axId val="119819264"/>
        <c:scaling>
          <c:orientation val="minMax"/>
        </c:scaling>
        <c:axPos val="l"/>
        <c:majorGridlines/>
        <c:numFmt formatCode="General" sourceLinked="1"/>
        <c:tickLblPos val="nextTo"/>
        <c:crossAx val="119817728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БМ - 13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Вес снаряда (кг)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БМ - 8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Вес снаряда (кг)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hape val="box"/>
        <c:axId val="77615104"/>
        <c:axId val="77616640"/>
        <c:axId val="0"/>
      </c:bar3DChart>
      <c:catAx>
        <c:axId val="77615104"/>
        <c:scaling>
          <c:orientation val="minMax"/>
        </c:scaling>
        <c:axPos val="b"/>
        <c:tickLblPos val="nextTo"/>
        <c:crossAx val="77616640"/>
        <c:crosses val="autoZero"/>
        <c:auto val="1"/>
        <c:lblAlgn val="ctr"/>
        <c:lblOffset val="100"/>
      </c:catAx>
      <c:valAx>
        <c:axId val="77616640"/>
        <c:scaling>
          <c:orientation val="minMax"/>
        </c:scaling>
        <c:axPos val="l"/>
        <c:majorGridlines/>
        <c:numFmt formatCode="General" sourceLinked="1"/>
        <c:tickLblPos val="nextTo"/>
        <c:crossAx val="77615104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0.32557</cdr:x>
      <cdr:y>0.49864</cdr:y>
    </cdr:from>
    <cdr:to>
      <cdr:x>0.4018</cdr:x>
      <cdr:y>0.60888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664296" y="2088232"/>
          <a:ext cx="62388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10</a:t>
          </a:r>
          <a:endParaRPr lang="ru-RU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0.49275</cdr:x>
      <cdr:y>0.01719</cdr:y>
    </cdr:from>
    <cdr:to>
      <cdr:x>0.57761</cdr:x>
      <cdr:y>0.14213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032448" y="72008"/>
          <a:ext cx="694421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48</a:t>
          </a:r>
          <a:endParaRPr lang="ru-RU" sz="28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0.31677</cdr:x>
      <cdr:y>0.41267</cdr:y>
    </cdr:from>
    <cdr:to>
      <cdr:x>0.40162</cdr:x>
      <cdr:y>0.53761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592288" y="1728192"/>
          <a:ext cx="694421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10</a:t>
          </a:r>
          <a:endParaRPr lang="ru-RU" sz="28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0.50155</cdr:x>
      <cdr:y>0</cdr:y>
    </cdr:from>
    <cdr:to>
      <cdr:x>0.5864</cdr:x>
      <cdr:y>0.12494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104456" y="0"/>
          <a:ext cx="694421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30</a:t>
          </a:r>
          <a:endParaRPr lang="ru-RU" sz="28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0.33437</cdr:x>
      <cdr:y>0</cdr:y>
    </cdr:from>
    <cdr:to>
      <cdr:x>0.48151</cdr:x>
      <cdr:y>0.12494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736304" y="0"/>
          <a:ext cx="1204176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7900</a:t>
          </a:r>
          <a:endParaRPr lang="ru-RU" sz="28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0.49275</cdr:x>
      <cdr:y>0.18914</cdr:y>
    </cdr:from>
    <cdr:to>
      <cdr:x>0.6399</cdr:x>
      <cdr:y>0.31408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032448" y="792088"/>
          <a:ext cx="1204176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5500</a:t>
          </a:r>
          <a:endParaRPr lang="ru-RU" sz="28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0.31677</cdr:x>
      <cdr:y>0.08597</cdr:y>
    </cdr:from>
    <cdr:to>
      <cdr:x>0.44863</cdr:x>
      <cdr:y>0.21091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592288" y="360040"/>
          <a:ext cx="1079142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42,3</a:t>
          </a:r>
          <a:endParaRPr lang="ru-RU" sz="28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0.51915</cdr:x>
      <cdr:y>0.51584</cdr:y>
    </cdr:from>
    <cdr:to>
      <cdr:x>0.57286</cdr:x>
      <cdr:y>0.64078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248472" y="2160240"/>
          <a:ext cx="439544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8</a:t>
          </a:r>
          <a:endParaRPr lang="ru-RU" sz="28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96;&#1072;%20&#1089;&#1077;&#1084;&#1100;&#1103;\Desktop\&#1042;&#1086;&#1074;&#1072;\&#1041;&#1072;&#1085;&#1079;&#1072;&#1088;&#1072;&#1082;&#1094;&#1072;&#1077;&#1074;%20&#1042;.&#1042;.%20&#1057;&#1054;&#1064;%208%20&#1075;.%20&#1052;&#1080;&#1088;&#1085;&#1099;&#1081;\&#1040;&#1091;&#1076;&#1080;&#1086;&#1072;&#1088;&#1093;&#1080;&#1074;%20&#1042;&#1054;&#1042;-&#1079;&#1072;&#1083;&#1087;%20_&#1050;&#1072;&#1090;&#1102;&#1096;_%2014%20&#1080;&#1102;&#1083;&#1103;%201941%20&#1075;.&#1054;&#1088;&#1096;&#1072;.mp3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ru.wikipedia.org/wiki/%D0%91%D0%9C-13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s://www.culture.ru/movies/318/sudba-chelovek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ulture.ru/movies/460/oni-srazhalis-za-rodinu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s://www.culture.ru/movies/357/osvobozhdenie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militaryarms.ru/wp-content/uploads/2016/02/%D0%91%D0%9C-13-%D0%A1%D0%9D-4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militaryarms.ru/wp-content/uploads/2016/02/%D0%91%D0%9C-8-4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moyapobeda.ru/wp-content/uploads/2016/03/SWScan00398.bmp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776864" cy="46805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85809" y="40466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http://goodhobby.ru/images/items/im_2232_SwCYZ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0891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25469" y="2967335"/>
            <a:ext cx="6293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Уникальная Катюша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 Математика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БМ – 13 (1941 г) и БМ – 8 (1942 г)</a:t>
            </a:r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katyusha25.narod.ru/arhiv/IMG_206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1764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katyusha25.narod.ru/arhiv/IMG_20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1044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27584" y="4941168"/>
            <a:ext cx="7941661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У БМ – 8 число направляющих больше, чем у БМ -13 на 38;</a:t>
            </a:r>
          </a:p>
          <a:p>
            <a:r>
              <a:rPr lang="ru-RU" dirty="0" smtClean="0"/>
              <a:t>Время залпа у БМ – 13 меньше, чем у БМ – 8 на 20 сек</a:t>
            </a:r>
          </a:p>
          <a:p>
            <a:r>
              <a:rPr lang="ru-RU" dirty="0" smtClean="0"/>
              <a:t>Дальность стрельбы у  БМ – 13 на 2400 м больше, чем у БМ – 8</a:t>
            </a:r>
          </a:p>
          <a:p>
            <a:r>
              <a:rPr lang="ru-RU" dirty="0" smtClean="0"/>
              <a:t>Вес снаряда у БМ – 8 составляет 8 кг, что на 34 кг и 300 г легче снаряда БМ - 13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Физические показатели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БМ- 13 и БМ - 8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39552" y="2060848"/>
          <a:ext cx="8183562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Физические показатели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БМ – 13 и БМ - 8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2060848"/>
          <a:ext cx="8183562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Физические показатели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БМ – 13 и БМ - 8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183562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Физические показатели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БМ – 13 и БМ - 8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844824"/>
          <a:ext cx="8183562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43916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Физика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s://russian7.ru/wp-content/uploads/2017/02/BM_13_and_BM_21_TBiU_7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806489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1124744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Звук - механические колебания, распространяющиеся в виде упругой волны в жидкой, твердой или газообразной среде</a:t>
            </a:r>
            <a:r>
              <a:rPr lang="ru-RU" dirty="0" smtClean="0">
                <a:solidFill>
                  <a:srgbClr val="FF0000"/>
                </a:solidFill>
              </a:rPr>
              <a:t>.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73325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Фашисты очень боялись Катюшу и называли ее «</a:t>
            </a:r>
            <a:r>
              <a:rPr lang="ru-RU" dirty="0" err="1" smtClean="0">
                <a:solidFill>
                  <a:srgbClr val="FF0000"/>
                </a:solidFill>
              </a:rPr>
              <a:t>Орга́н</a:t>
            </a:r>
            <a:r>
              <a:rPr lang="ru-RU" dirty="0" smtClean="0">
                <a:solidFill>
                  <a:srgbClr val="FF0000"/>
                </a:solidFill>
              </a:rPr>
              <a:t> Сталина» из-за звука, издаваемого оперением ракет</a:t>
            </a:r>
            <a:r>
              <a:rPr lang="ru-RU" baseline="30000" dirty="0" smtClean="0">
                <a:solidFill>
                  <a:srgbClr val="FF0000"/>
                </a:solidFill>
                <a:hlinkClick r:id="rId4"/>
              </a:rPr>
              <a:t>[1]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Аудиоархив ВОВ-залп _Катюш_ 14 июля 1941 г.Орш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7584" y="38610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067944" y="1844824"/>
            <a:ext cx="4618856" cy="4176464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1500" dirty="0" smtClean="0"/>
              <a:t>1)   </a:t>
            </a:r>
            <a:r>
              <a:rPr lang="ru-RU" sz="1800" dirty="0" smtClean="0"/>
              <a:t>Первая версия о происхождении прозвища этих машин — «катюша» — действительно связана с песней. Батареи сделали залп по площади Рудни, где в тот момент находились немцы, кто-то из свидетелей происходящего якобы сказал: «Да, это песня!» — а кто-то другой подтвердил: «Да, как «Катюша». И вот эта кличка сначала перекочевала в штаб 20-й армии, при которой находилась батарея, а потом распространилась по всей стране.</a:t>
            </a:r>
          </a:p>
          <a:p>
            <a:pPr>
              <a:buNone/>
            </a:pPr>
            <a:r>
              <a:rPr lang="ru-RU" sz="1800" dirty="0" smtClean="0"/>
              <a:t>2)  Вторая версия о «катюше» связана с заводом «Коммунар»: на машинах ставилась литера «К».</a:t>
            </a:r>
          </a:p>
          <a:p>
            <a:pPr>
              <a:buNone/>
            </a:pPr>
            <a:r>
              <a:rPr lang="ru-RU" sz="1800" dirty="0" smtClean="0"/>
              <a:t>3)  Кто-то считает, что в момент залпа машины протяжно «пели» — в одноименной песне тоже есть длинный распев; кто-то говорит, что на одной из машин было написано имя реальной женщины, и так далее.</a:t>
            </a:r>
          </a:p>
          <a:p>
            <a:pPr>
              <a:buNone/>
            </a:pPr>
            <a:r>
              <a:rPr lang="ru-RU" sz="1800" dirty="0" smtClean="0"/>
              <a:t>4)  Одним из названий БМ-13 среди немецких солдат была кличка «сталинский </a:t>
            </a:r>
            <a:r>
              <a:rPr lang="ru-RU" sz="1800" dirty="0" err="1" smtClean="0"/>
              <a:t>орга́н</a:t>
            </a:r>
            <a:r>
              <a:rPr lang="ru-RU" sz="1800" dirty="0" smtClean="0"/>
              <a:t>», потому что направляющие машины были похожи на трубы. И сам звук, когда «катюша» «пела», тоже походил на органную музыку.</a:t>
            </a:r>
          </a:p>
          <a:p>
            <a:pPr>
              <a:buNone/>
            </a:pPr>
            <a:r>
              <a:rPr lang="ru-RU" sz="1800" dirty="0" smtClean="0"/>
              <a:t>5)  Следует также отметить, что установки были настолько засекречены, что даже запрещалось использовать команды «пли», «огонь», «залп», вместо них звучали «пой» или «играй» (для запуска надо было очень быстро крутить ручку </a:t>
            </a:r>
            <a:r>
              <a:rPr lang="ru-RU" sz="1800" dirty="0" err="1" smtClean="0"/>
              <a:t>электрокатушки</a:t>
            </a:r>
            <a:r>
              <a:rPr lang="ru-RU" sz="1800" dirty="0" smtClean="0"/>
              <a:t>), что, возможно, тоже было связано с песней «Катюша». Да и для нашей пехоты залп «катюш» был самой приятной музыкой.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5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60648"/>
            <a:ext cx="82809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Русский язык   о прозвище «Катюша»</a:t>
            </a:r>
            <a:r>
              <a:rPr lang="ru-RU" sz="2800" b="1" dirty="0" smtClean="0"/>
              <a:t> </a:t>
            </a:r>
          </a:p>
          <a:p>
            <a:pPr lvl="0" algn="ctr"/>
            <a:r>
              <a:rPr lang="ru-RU" b="1" dirty="0" smtClean="0"/>
              <a:t>Катюша, Катя, Екатерина</a:t>
            </a:r>
            <a:r>
              <a:rPr lang="ru-RU" dirty="0" smtClean="0"/>
              <a:t> - имя Екатерина пришло в русский язык из греческого языка, означает «чистая, непорочная»</a:t>
            </a: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https://static.tildacdn.com/tild3737-3264-4335-b334-336238633037/2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332757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Музыка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фото №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268760"/>
            <a:ext cx="6034617" cy="4525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6021288"/>
            <a:ext cx="7640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Впервые  эту песню исполнила осенью 1938 году Валентина Батищева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83880" cy="79208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Литература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104456" cy="4389120"/>
          </a:xfrm>
          <a:ln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pPr algn="ctr"/>
            <a:r>
              <a:rPr lang="ru-RU" b="1" dirty="0" smtClean="0"/>
              <a:t>Фронтовые стихи про Катюшу</a:t>
            </a:r>
          </a:p>
          <a:p>
            <a:pPr>
              <a:buNone/>
            </a:pPr>
            <a:r>
              <a:rPr lang="ru-RU" sz="2900" dirty="0" smtClean="0"/>
              <a:t>Расцветали яблони и груши. </a:t>
            </a:r>
          </a:p>
          <a:p>
            <a:pPr>
              <a:buNone/>
            </a:pPr>
            <a:r>
              <a:rPr lang="ru-RU" sz="2900" dirty="0" smtClean="0"/>
              <a:t>По тропинкам, через лес густой</a:t>
            </a:r>
          </a:p>
          <a:p>
            <a:pPr>
              <a:buNone/>
            </a:pPr>
            <a:r>
              <a:rPr lang="ru-RU" sz="2900" dirty="0" smtClean="0"/>
              <a:t> Выходила смелая Катюша </a:t>
            </a:r>
          </a:p>
          <a:p>
            <a:pPr>
              <a:buNone/>
            </a:pPr>
            <a:r>
              <a:rPr lang="ru-RU" sz="2900" dirty="0" smtClean="0"/>
              <a:t>С автоматом на берег крутой. </a:t>
            </a:r>
          </a:p>
          <a:p>
            <a:pPr>
              <a:buNone/>
            </a:pPr>
            <a:r>
              <a:rPr lang="ru-RU" sz="2900" dirty="0" smtClean="0"/>
              <a:t>Выходила, без пощады била </a:t>
            </a:r>
          </a:p>
          <a:p>
            <a:pPr>
              <a:buNone/>
            </a:pPr>
            <a:r>
              <a:rPr lang="ru-RU" sz="2900" dirty="0" smtClean="0"/>
              <a:t>За разгром родимого села, </a:t>
            </a:r>
          </a:p>
          <a:p>
            <a:pPr>
              <a:buNone/>
            </a:pPr>
            <a:r>
              <a:rPr lang="ru-RU" sz="2900" dirty="0" smtClean="0"/>
              <a:t>За того, которого любила, </a:t>
            </a:r>
          </a:p>
          <a:p>
            <a:pPr>
              <a:buNone/>
            </a:pPr>
            <a:r>
              <a:rPr lang="ru-RU" sz="2900" dirty="0" smtClean="0"/>
              <a:t>За того, чьи письма берегла. </a:t>
            </a:r>
          </a:p>
          <a:p>
            <a:pPr>
              <a:buNone/>
            </a:pPr>
            <a:r>
              <a:rPr lang="ru-RU" sz="2900" dirty="0" smtClean="0"/>
              <a:t>А за рощей, за лесной опушкой,</a:t>
            </a:r>
          </a:p>
          <a:p>
            <a:pPr>
              <a:buNone/>
            </a:pPr>
            <a:r>
              <a:rPr lang="ru-RU" sz="2900" dirty="0" smtClean="0"/>
              <a:t> Где дороги ко врагу ведут, </a:t>
            </a:r>
          </a:p>
          <a:p>
            <a:pPr>
              <a:buNone/>
            </a:pPr>
            <a:r>
              <a:rPr lang="ru-RU" sz="2900" dirty="0" smtClean="0"/>
              <a:t>Притаилась новенькая пушка, </a:t>
            </a:r>
          </a:p>
          <a:p>
            <a:pPr>
              <a:buNone/>
            </a:pPr>
            <a:r>
              <a:rPr lang="ru-RU" sz="2900" dirty="0" smtClean="0"/>
              <a:t>Что бойцы "Катюшею" зовут. </a:t>
            </a:r>
          </a:p>
          <a:p>
            <a:pPr>
              <a:buNone/>
            </a:pPr>
            <a:r>
              <a:rPr lang="ru-RU" sz="2900" dirty="0" smtClean="0"/>
              <a:t>Две Катюши, словно две подружки, </a:t>
            </a:r>
          </a:p>
          <a:p>
            <a:pPr>
              <a:buNone/>
            </a:pPr>
            <a:r>
              <a:rPr lang="ru-RU" sz="2900" dirty="0" smtClean="0"/>
              <a:t>Бой вели в горячие деньки: </a:t>
            </a:r>
          </a:p>
          <a:p>
            <a:pPr>
              <a:buNone/>
            </a:pPr>
            <a:r>
              <a:rPr lang="ru-RU" sz="2900" dirty="0" smtClean="0"/>
              <a:t>Наша пушка била у опушки,</a:t>
            </a:r>
          </a:p>
          <a:p>
            <a:pPr>
              <a:buNone/>
            </a:pPr>
            <a:r>
              <a:rPr lang="ru-RU" sz="2900" dirty="0" smtClean="0"/>
              <a:t>А «Катюша» - с берега реки. </a:t>
            </a:r>
            <a:endParaRPr lang="ru-RU" sz="29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214422"/>
            <a:ext cx="4077646" cy="4389120"/>
          </a:xfrm>
          <a:ln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/>
              <a:t>Стихотворение  собственного сочинения </a:t>
            </a:r>
            <a:r>
              <a:rPr lang="ru-RU" b="1" dirty="0" smtClean="0"/>
              <a:t>одного из учеников «Уникальная </a:t>
            </a:r>
            <a:r>
              <a:rPr lang="ru-RU" b="1" dirty="0" smtClean="0"/>
              <a:t>Катюша»</a:t>
            </a:r>
          </a:p>
          <a:p>
            <a:pPr algn="ctr">
              <a:buNone/>
            </a:pPr>
            <a:endParaRPr lang="ru-RU" b="1" dirty="0" smtClean="0"/>
          </a:p>
          <a:p>
            <a:pPr>
              <a:buNone/>
            </a:pPr>
            <a:r>
              <a:rPr lang="ru-RU" sz="2900" dirty="0" smtClean="0"/>
              <a:t>Уникальная Катюша </a:t>
            </a:r>
          </a:p>
          <a:p>
            <a:pPr>
              <a:buNone/>
            </a:pPr>
            <a:r>
              <a:rPr lang="ru-RU" sz="2900" dirty="0" smtClean="0"/>
              <a:t>Ты внесла свой вклад в войну,</a:t>
            </a:r>
          </a:p>
          <a:p>
            <a:pPr>
              <a:buNone/>
            </a:pPr>
            <a:r>
              <a:rPr lang="ru-RU" sz="2900" dirty="0" smtClean="0"/>
              <a:t>И врагов ты побеждая,</a:t>
            </a:r>
          </a:p>
          <a:p>
            <a:pPr>
              <a:buNone/>
            </a:pPr>
            <a:r>
              <a:rPr lang="ru-RU" sz="2900" dirty="0" smtClean="0"/>
              <a:t>Отвела от всех беду.</a:t>
            </a:r>
          </a:p>
          <a:p>
            <a:pPr>
              <a:buNone/>
            </a:pPr>
            <a:r>
              <a:rPr lang="ru-RU" sz="2900" dirty="0" smtClean="0"/>
              <a:t>Сколько горя и несчастья</a:t>
            </a:r>
          </a:p>
          <a:p>
            <a:pPr>
              <a:buNone/>
            </a:pPr>
            <a:r>
              <a:rPr lang="ru-RU" sz="2900" dirty="0" smtClean="0"/>
              <a:t>Принесла нам та война.</a:t>
            </a:r>
          </a:p>
          <a:p>
            <a:pPr>
              <a:buNone/>
            </a:pPr>
            <a:r>
              <a:rPr lang="ru-RU" sz="2900" dirty="0" smtClean="0"/>
              <a:t>Если будем мы помнить об этом, </a:t>
            </a:r>
          </a:p>
          <a:p>
            <a:pPr>
              <a:buNone/>
            </a:pPr>
            <a:r>
              <a:rPr lang="ru-RU" sz="2900" dirty="0" smtClean="0"/>
              <a:t>Значит, люди погибли не зря.</a:t>
            </a:r>
          </a:p>
          <a:p>
            <a:pPr>
              <a:buNone/>
            </a:pPr>
            <a:r>
              <a:rPr lang="ru-RU" sz="2900" b="1" dirty="0" smtClean="0"/>
              <a:t> </a:t>
            </a:r>
            <a:endParaRPr lang="ru-RU" sz="2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83880" cy="8817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Биология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Как стреляет Катюша?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268760"/>
            <a:ext cx="4330824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800" dirty="0" smtClean="0"/>
              <a:t>     У реактивных снарядов  топливом был порох. Эти снаряды действовали так:  при подаче  электрического тока, воспламеняется порох, который удерживался решеткой, крылья помогали лететь в заданном направлении. </a:t>
            </a:r>
          </a:p>
          <a:p>
            <a:pPr>
              <a:buNone/>
            </a:pPr>
            <a:r>
              <a:rPr lang="ru-RU" sz="1800" dirty="0" smtClean="0"/>
              <a:t>    Используя принцип реактивного  движения передвигаются некоторые живые существа: осьминоги, кальмары, каракатицы. Так кальмар постепенно набирает в себя «рабочее тело» воду, затем с силой выталкивает ее.  Он передвигается в противоположную от струи сторону, так же как снаряды реактивной установки. </a:t>
            </a:r>
            <a:endParaRPr lang="ru-RU" sz="1800" dirty="0"/>
          </a:p>
        </p:txBody>
      </p:sp>
      <p:pic>
        <p:nvPicPr>
          <p:cNvPr id="5" name="Рисунок 4" descr="https://slide-share.ru/image/4839715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645024"/>
            <a:ext cx="3236105" cy="21997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fsd.videouroki.net/html/2016/09/20/99666744/v99666744_1_5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32432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Проблема исследования: </a:t>
            </a:r>
            <a:r>
              <a:rPr lang="ru-RU" dirty="0" smtClean="0"/>
              <a:t>имеет ли реактивная установка «Катюша» связь с другими науками?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Актуальность проблемы: </a:t>
            </a:r>
            <a:r>
              <a:rPr lang="ru-RU" dirty="0" smtClean="0"/>
              <a:t>патриотическое воспитание подрастающего поколения.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Объект исследования: </a:t>
            </a:r>
            <a:r>
              <a:rPr lang="ru-RU" dirty="0" smtClean="0"/>
              <a:t>сведения о «Катюше» в Интернете.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Предмет: </a:t>
            </a:r>
            <a:r>
              <a:rPr lang="ru-RU" dirty="0" smtClean="0"/>
              <a:t>реактивная установка «Катюша».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Гипотеза: </a:t>
            </a:r>
            <a:r>
              <a:rPr lang="ru-RU" dirty="0" smtClean="0"/>
              <a:t>если реактивная установка «Катюша» времен ВОВ имеет связь с другими науками, то она уникальна.</a:t>
            </a:r>
          </a:p>
          <a:p>
            <a:pPr>
              <a:buNone/>
            </a:pP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Технология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412776"/>
            <a:ext cx="4402832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dirty="0" smtClean="0"/>
              <a:t>           Для изготовления модели «Катюши»  мне потребовался принтер 3 </a:t>
            </a:r>
            <a:r>
              <a:rPr lang="en-US" sz="1800" dirty="0" smtClean="0"/>
              <a:t>D</a:t>
            </a:r>
            <a:r>
              <a:rPr lang="ru-RU" sz="1800" dirty="0" smtClean="0"/>
              <a:t>. 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Этапы изготовления: </a:t>
            </a:r>
          </a:p>
          <a:p>
            <a:pPr>
              <a:buAutoNum type="arabicParenR"/>
            </a:pPr>
            <a:r>
              <a:rPr lang="ru-RU" sz="1800" dirty="0" smtClean="0"/>
              <a:t>Найти модель Катюши для принтера 3 </a:t>
            </a:r>
            <a:r>
              <a:rPr lang="en-US" sz="1800" dirty="0" smtClean="0"/>
              <a:t>D </a:t>
            </a:r>
            <a:r>
              <a:rPr lang="ru-RU" sz="1800" dirty="0" smtClean="0"/>
              <a:t> в  интернете;</a:t>
            </a:r>
          </a:p>
          <a:p>
            <a:pPr>
              <a:buAutoNum type="arabicParenR"/>
            </a:pPr>
            <a:r>
              <a:rPr lang="ru-RU" sz="1800" dirty="0" smtClean="0"/>
              <a:t>Получить ссылку на модель 3 </a:t>
            </a:r>
            <a:r>
              <a:rPr lang="en-US" sz="1800" dirty="0" smtClean="0"/>
              <a:t>D</a:t>
            </a:r>
            <a:r>
              <a:rPr lang="ru-RU" sz="1800" dirty="0" smtClean="0"/>
              <a:t>;</a:t>
            </a:r>
          </a:p>
          <a:p>
            <a:pPr>
              <a:buAutoNum type="arabicParenR"/>
            </a:pPr>
            <a:r>
              <a:rPr lang="ru-RU" sz="1800" dirty="0" smtClean="0"/>
              <a:t>Скачать данную ссылку на компьютер;</a:t>
            </a:r>
          </a:p>
          <a:p>
            <a:pPr>
              <a:buAutoNum type="arabicParenR"/>
            </a:pPr>
            <a:r>
              <a:rPr lang="ru-RU" sz="1800" dirty="0" smtClean="0"/>
              <a:t>Загрузить модель в программу для 3 </a:t>
            </a:r>
            <a:r>
              <a:rPr lang="en-US" sz="1800" dirty="0" smtClean="0"/>
              <a:t>D </a:t>
            </a:r>
            <a:r>
              <a:rPr lang="ru-RU" sz="1800" dirty="0" smtClean="0"/>
              <a:t> моделирования;</a:t>
            </a:r>
          </a:p>
          <a:p>
            <a:pPr>
              <a:buAutoNum type="arabicParenR"/>
            </a:pPr>
            <a:r>
              <a:rPr lang="en-US" sz="1800" dirty="0" smtClean="0"/>
              <a:t> </a:t>
            </a:r>
            <a:r>
              <a:rPr lang="ru-RU" sz="1800" dirty="0" smtClean="0"/>
              <a:t>Задать  нужные параметры модели в</a:t>
            </a:r>
            <a:r>
              <a:rPr lang="en-US" sz="1800" dirty="0" smtClean="0"/>
              <a:t> </a:t>
            </a:r>
            <a:r>
              <a:rPr lang="ru-RU" sz="1800" dirty="0" smtClean="0"/>
              <a:t>программу  3 </a:t>
            </a:r>
            <a:r>
              <a:rPr lang="en-US" sz="1800" dirty="0" smtClean="0"/>
              <a:t>D </a:t>
            </a:r>
            <a:r>
              <a:rPr lang="ru-RU" sz="1800" dirty="0" smtClean="0"/>
              <a:t>моделирование;</a:t>
            </a:r>
          </a:p>
          <a:p>
            <a:pPr>
              <a:buAutoNum type="arabicParenR"/>
            </a:pPr>
            <a:r>
              <a:rPr lang="ru-RU" sz="1800" dirty="0" smtClean="0"/>
              <a:t>Распечатать модель «Катюши»  (время печати  5 часов в быстром режиме)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pepo.by/images/shop/goods/9681_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36004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5518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Катюша в кино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Судьба человека">
            <a:hlinkClick r:id="rId2" tgtFrame="&quot;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980728"/>
            <a:ext cx="252028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Освобождение">
            <a:hlinkClick r:id="rId4" tgtFrame="&quot;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980728"/>
            <a:ext cx="254357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Они сражались за Родину">
            <a:hlinkClick r:id="rId6" tgtFrame="&quot;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3645024"/>
            <a:ext cx="223224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media.kg-portal.ru/movies/z/zhenjazhenechkaikatjusha/posters/zhenjazhenechkaikatjusha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3645024"/>
            <a:ext cx="2315933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Заключение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948032"/>
          </a:xfrm>
          <a:noFill/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000" dirty="0" smtClean="0"/>
              <a:t>               Реактивная установка «Катюша» не только сыграла важную роль в годы Великой Отечественной войны, но и имеет  связь с такими науками как:</a:t>
            </a:r>
          </a:p>
          <a:p>
            <a:r>
              <a:rPr lang="ru-RU" sz="2000" dirty="0" smtClean="0"/>
              <a:t> машиностроение – нашел строение  Катюши;</a:t>
            </a:r>
          </a:p>
          <a:p>
            <a:r>
              <a:rPr lang="ru-RU" sz="2000" dirty="0" smtClean="0"/>
              <a:t>математика –  сравнил физические показатели установок БМ-13 и БМ – 8, </a:t>
            </a:r>
          </a:p>
          <a:p>
            <a:r>
              <a:rPr lang="ru-RU" sz="2000" dirty="0" smtClean="0"/>
              <a:t>физика – определил, какой  звук издает  реактивная установка;</a:t>
            </a:r>
          </a:p>
          <a:p>
            <a:r>
              <a:rPr lang="ru-RU" sz="2000" dirty="0" smtClean="0"/>
              <a:t>биология – установил сходство снаряда с кальмаром;</a:t>
            </a:r>
          </a:p>
          <a:p>
            <a:r>
              <a:rPr lang="ru-RU" sz="2000" dirty="0" smtClean="0"/>
              <a:t>русский язык – исследовал версии происхождения названия «Катюша»;</a:t>
            </a:r>
          </a:p>
          <a:p>
            <a:r>
              <a:rPr lang="ru-RU" sz="2000" dirty="0" smtClean="0"/>
              <a:t>литература – сочинил стихотворение о Катюше;</a:t>
            </a:r>
          </a:p>
          <a:p>
            <a:r>
              <a:rPr lang="ru-RU" sz="2000" dirty="0" smtClean="0"/>
              <a:t>музыка – прослушал песню «Катюша», узнал авторов и исполнителя песни;</a:t>
            </a:r>
          </a:p>
          <a:p>
            <a:r>
              <a:rPr lang="ru-RU" sz="2000" dirty="0" smtClean="0"/>
              <a:t>кинематография – просмотрел фильмы о ВОВ, в которых встречается Катюша.</a:t>
            </a:r>
          </a:p>
          <a:p>
            <a:r>
              <a:rPr lang="ru-RU" sz="2000" dirty="0" smtClean="0"/>
              <a:t>технология – распечатал реактивную установку «Катюша» на 3</a:t>
            </a:r>
            <a:r>
              <a:rPr lang="en-US" sz="2000" dirty="0" smtClean="0"/>
              <a:t>D </a:t>
            </a:r>
            <a:r>
              <a:rPr lang="ru-RU" sz="2000" dirty="0" smtClean="0"/>
              <a:t>принтере.</a:t>
            </a:r>
          </a:p>
          <a:p>
            <a:pPr>
              <a:buNone/>
            </a:pPr>
            <a:r>
              <a:rPr lang="ru-RU" sz="2000" dirty="0" smtClean="0"/>
              <a:t>          Проведя данные исследования и  найдя связь с другими науками, </a:t>
            </a:r>
            <a:r>
              <a:rPr lang="ru-RU" sz="2000" dirty="0" smtClean="0"/>
              <a:t> пришли </a:t>
            </a:r>
            <a:r>
              <a:rPr lang="ru-RU" sz="2000" dirty="0" smtClean="0"/>
              <a:t>в выводу, что реактивная установка, действительно, уникальна.  </a:t>
            </a:r>
          </a:p>
          <a:p>
            <a:pPr>
              <a:buNone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793507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Цель: </a:t>
            </a:r>
            <a:r>
              <a:rPr lang="ru-RU" sz="2400" dirty="0" smtClean="0"/>
              <a:t>изучить реактивную установку Катюшу в годы ВОВ и   найти её связь в разных науках.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Задачи: 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изучить историю создания «Катюши» и найти основные моменты;</a:t>
            </a:r>
          </a:p>
          <a:p>
            <a:pPr marL="514350" indent="-514350">
              <a:buAutoNum type="arabicParenR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ыявить её вклад в победу в ВОВ;</a:t>
            </a:r>
          </a:p>
          <a:p>
            <a:pPr marL="514350" indent="-514350">
              <a:buAutoNum type="arabicParenR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айти связь с науками: машиностроение, математика, физика, биология, русский язык, литература, музыка, кинематография, технология;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изготовить модель реактивной установки с помощью принтера 3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514350" indent="-514350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buAutoNum type="arabicParenR"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Научные методы: 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800" dirty="0" smtClean="0"/>
              <a:t>    </a:t>
            </a:r>
            <a:r>
              <a:rPr lang="ru-RU" sz="2800" dirty="0" smtClean="0"/>
              <a:t>поиск, классификация, анализ, сопоставление, сравнение,</a:t>
            </a:r>
            <a:r>
              <a:rPr lang="ru-RU" dirty="0" smtClean="0"/>
              <a:t> </a:t>
            </a:r>
            <a:r>
              <a:rPr lang="ru-RU" sz="2800" dirty="0" smtClean="0"/>
              <a:t>моделирование.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Научная новизна: 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800" dirty="0" smtClean="0"/>
              <a:t>    </a:t>
            </a:r>
            <a:r>
              <a:rPr lang="ru-RU" sz="2800" dirty="0" smtClean="0"/>
              <a:t>впервые установил связь реактивной установки «Катюша» с науками.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Практическая значимость: 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800" dirty="0" smtClean="0"/>
              <a:t>    </a:t>
            </a:r>
            <a:r>
              <a:rPr lang="ru-RU" sz="2800" dirty="0" smtClean="0"/>
              <a:t>модель реактивной установки «Катюша, изготовленная на принтере 3</a:t>
            </a:r>
            <a:r>
              <a:rPr lang="en-US" sz="2800" dirty="0" smtClean="0"/>
              <a:t>D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cf.ppt-online.org/files2/slide/l/LRl5wOMF68uvBPKSQoGfaAZ1phJg7bisrWIYqct2yd/slide-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9694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196752"/>
            <a:ext cx="3829048" cy="4929411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200" dirty="0" smtClean="0"/>
              <a:t>«Катюша»стала наиболее  эффективной </a:t>
            </a:r>
          </a:p>
          <a:p>
            <a:pPr>
              <a:buNone/>
            </a:pPr>
            <a:r>
              <a:rPr lang="ru-RU" sz="2200" dirty="0" smtClean="0"/>
              <a:t>                                                              массовой машиной подобного класса </a:t>
            </a:r>
          </a:p>
          <a:p>
            <a:pPr>
              <a:buNone/>
            </a:pPr>
            <a:r>
              <a:rPr lang="ru-RU" sz="2200" dirty="0" smtClean="0"/>
              <a:t>                                                                Второй мировой войны, настоящее ору-</a:t>
            </a:r>
          </a:p>
          <a:p>
            <a:pPr>
              <a:buNone/>
            </a:pPr>
            <a:r>
              <a:rPr lang="ru-RU" sz="2200" dirty="0" smtClean="0"/>
              <a:t>                                                                 </a:t>
            </a:r>
            <a:r>
              <a:rPr lang="ru-RU" sz="2200" dirty="0" err="1" smtClean="0"/>
              <a:t>дие</a:t>
            </a:r>
            <a:r>
              <a:rPr lang="ru-RU" sz="2200" dirty="0" smtClean="0"/>
              <a:t> Победы. Она принимала участие </a:t>
            </a:r>
          </a:p>
          <a:p>
            <a:pPr>
              <a:buNone/>
            </a:pPr>
            <a:r>
              <a:rPr lang="ru-RU" sz="2200" dirty="0" smtClean="0"/>
              <a:t>                                                                 во всех значимых сражениях на </a:t>
            </a:r>
            <a:r>
              <a:rPr lang="ru-RU" sz="2200" dirty="0" err="1" smtClean="0"/>
              <a:t>восточ</a:t>
            </a:r>
            <a:r>
              <a:rPr lang="ru-RU" sz="2200" dirty="0" smtClean="0"/>
              <a:t>-</a:t>
            </a:r>
          </a:p>
          <a:p>
            <a:pPr>
              <a:buNone/>
            </a:pPr>
            <a:r>
              <a:rPr lang="ru-RU" sz="2200" dirty="0" smtClean="0"/>
              <a:t>                                                                ном фронте, расчищая дорогу пехотным</a:t>
            </a:r>
          </a:p>
          <a:p>
            <a:pPr>
              <a:buNone/>
            </a:pPr>
            <a:r>
              <a:rPr lang="ru-RU" sz="2200" dirty="0" smtClean="0"/>
              <a:t>                                                                 соединениям. Первый залп «Катюш» </a:t>
            </a:r>
          </a:p>
          <a:p>
            <a:pPr>
              <a:buNone/>
            </a:pPr>
            <a:r>
              <a:rPr lang="ru-RU" sz="2200" dirty="0" smtClean="0"/>
              <a:t>                                                                прозвучал 14 июля  1941 года около станции города Орши (Белоруссия), а через четыре года установки БМ – 13 уже обстреливали осажденный Берлин.</a:t>
            </a:r>
          </a:p>
          <a:p>
            <a:pPr>
              <a:buNone/>
            </a:pPr>
            <a:r>
              <a:rPr lang="ru-RU" sz="2200" b="1" i="1" dirty="0" smtClean="0"/>
              <a:t>      </a:t>
            </a:r>
          </a:p>
          <a:p>
            <a:pPr>
              <a:buNone/>
            </a:pPr>
            <a:r>
              <a:rPr lang="ru-RU" sz="2200" b="1" i="1" dirty="0" smtClean="0"/>
              <a:t>       Чтобы понять насколько массовым оружием был«Катюши», достаточно привести две цифры: с 1941 по конец 1944 года советская промышленность изготовила 30 тысяч пусковых установок различных видов и 12 </a:t>
            </a:r>
            <a:r>
              <a:rPr lang="ru-RU" sz="2200" b="1" i="1" dirty="0" err="1" smtClean="0"/>
              <a:t>млн</a:t>
            </a:r>
            <a:r>
              <a:rPr lang="ru-RU" sz="2200" b="1" i="1" dirty="0" smtClean="0"/>
              <a:t> снарядов к ним.</a:t>
            </a:r>
            <a:endParaRPr lang="ru-RU" sz="22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БМ-13-СН &quot;Катюша&quot;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643050"/>
            <a:ext cx="338437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548680"/>
            <a:ext cx="8229600" cy="648072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История</a:t>
            </a:r>
            <a:b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8317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Создатели БМ – 13 (Катюша)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72608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ru-RU" sz="1800" dirty="0" smtClean="0"/>
              <a:t>             Надо </a:t>
            </a:r>
            <a:r>
              <a:rPr lang="ru-RU" sz="1800" dirty="0"/>
              <a:t>отдать должное его создателям — ученым, инженерам, техникам и рабочим московского Реактивного научно-исследовательского института (РНИИ) и смежных предприятий: В. </a:t>
            </a:r>
            <a:r>
              <a:rPr lang="ru-RU" sz="1800" dirty="0" err="1"/>
              <a:t>Аборенкову</a:t>
            </a:r>
            <a:r>
              <a:rPr lang="ru-RU" sz="1800" dirty="0"/>
              <a:t>, В. Артемьеву, В. Бессонову, В. </a:t>
            </a:r>
            <a:r>
              <a:rPr lang="ru-RU" sz="1800" dirty="0" err="1"/>
              <a:t>Галковскому</a:t>
            </a:r>
            <a:r>
              <a:rPr lang="ru-RU" sz="1800" dirty="0"/>
              <a:t>, И. </a:t>
            </a:r>
            <a:r>
              <a:rPr lang="ru-RU" sz="1800" dirty="0" err="1"/>
              <a:t>Гвай</a:t>
            </a:r>
            <a:r>
              <a:rPr lang="ru-RU" sz="1800" dirty="0"/>
              <a:t>, И. Клейменову, А. Костикову, Г. </a:t>
            </a:r>
            <a:r>
              <a:rPr lang="ru-RU" sz="1800" dirty="0" err="1"/>
              <a:t>Лангемаку</a:t>
            </a:r>
            <a:r>
              <a:rPr lang="ru-RU" sz="1800" dirty="0"/>
              <a:t>, В. Лужину, А. Тихомирову, Л. Шварцу, Д. Шитову.</a:t>
            </a:r>
          </a:p>
          <a:p>
            <a:endParaRPr lang="ru-RU" dirty="0"/>
          </a:p>
        </p:txBody>
      </p:sp>
      <p:pic>
        <p:nvPicPr>
          <p:cNvPr id="4" name="Рисунок 3" descr="https://a.d-cd.net/adac1bcs-9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071810"/>
            <a:ext cx="607223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Первый экипаж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0" y="1628800"/>
            <a:ext cx="4114800" cy="4248472"/>
          </a:xfrm>
          <a:solidFill>
            <a:schemeClr val="bg1"/>
          </a:soli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3500" dirty="0" smtClean="0"/>
              <a:t>      Экипаж машины (БМ-13) состоял из 5-7 человек.</a:t>
            </a:r>
          </a:p>
          <a:p>
            <a:pPr marL="0" indent="0">
              <a:buNone/>
            </a:pPr>
            <a:r>
              <a:rPr lang="ru-RU" sz="3500" dirty="0" smtClean="0"/>
              <a:t>Первый командир реактивной установки был капитан Иван Андреевич Флёров. Командный состав был укомплектован слушателями Артиллерийской академии имени Дзержинского, только что окончивших 1 курс факультета. Никакой специальной подготовки у них не было. Перед первым боем они прошли только 3 тренировочных занятия.  Их батарея была прикреплена к 20-й армии Западного фронта, дравшейся за Смоленск. После первой удачной операции на станции Орша, несколько залпов по противнику было произведено в районах Рудни, Смоленска, Ярцево.  За батареей капитана Флёрова началась охота. 7 октября 1941 года под  деревней  Богатырь Смоленской области немцам удалось окружить батарею. Использовав последние снаряды, Флёров взорвал установку.  Он геройски погиб. Только спустя 50 лет были найдены останки капитана Флёрова и 17 ракетчиков, погибшего вместе с ним. В 1942 году  ему был посмертно присвоен  Орден Отечественной войны 1 степени,  в  1995 году был  удостоен  звания Героя России.</a:t>
            </a:r>
          </a:p>
          <a:p>
            <a:pPr>
              <a:buNone/>
            </a:pPr>
            <a:endParaRPr lang="ru-RU" sz="3500" dirty="0"/>
          </a:p>
        </p:txBody>
      </p:sp>
      <p:pic>
        <p:nvPicPr>
          <p:cNvPr id="6" name="Рисунок 5" descr="БМ-8-48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38576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SWScan00398.bmp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717032"/>
            <a:ext cx="25908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Устройство БМ-13 «Катюша»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(машиностроение)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600200"/>
            <a:ext cx="4618856" cy="4525963"/>
          </a:xfrm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pPr fontAlgn="base"/>
            <a:r>
              <a:rPr lang="ru-RU" dirty="0" smtClean="0"/>
              <a:t>Основное достоинство реактивной установки БМ-13 – ее предельная простота как в производстве, так и в применении. Артиллерийская часть установки состоит из восьми направляющих, рамы, на которой они находятся, поворотного и подъемного механизмов, прицельных приспособлений и электрооборудования.</a:t>
            </a:r>
          </a:p>
          <a:p>
            <a:pPr fontAlgn="base"/>
            <a:r>
              <a:rPr lang="ru-RU" dirty="0" smtClean="0"/>
              <a:t>Направляющие были закреплены на поворотной раме, которая с помощью простейших подъемных и поворотных механизмов обеспечивала вертикальную и горизонтальную наводку.</a:t>
            </a:r>
          </a:p>
          <a:p>
            <a:pPr fontAlgn="base"/>
            <a:r>
              <a:rPr lang="ru-RU" dirty="0" smtClean="0"/>
              <a:t>Каждая «Катюша» была оборудована артиллерийским прицелом.</a:t>
            </a:r>
          </a:p>
          <a:p>
            <a:pPr fontAlgn="base"/>
            <a:r>
              <a:rPr lang="ru-RU" dirty="0" smtClean="0"/>
              <a:t>Реактивный снаряд М-13 состоял из двух частей: боевого и реактивного порохового двигателя. </a:t>
            </a:r>
          </a:p>
          <a:p>
            <a:pPr fontAlgn="base"/>
            <a:r>
              <a:rPr lang="ru-RU" dirty="0" smtClean="0"/>
              <a:t>Основной проблемой, с которой столкнулись разработчики ракетных систем (и не только в СССР), стала низкая точность реактивных снарядов.  Для придания снаряду большей точности нужно было увеличить его начальную скорость, для этого направляющие на БМ-13 получили большую длину.</a:t>
            </a:r>
          </a:p>
          <a:p>
            <a:endParaRPr lang="ru-RU" dirty="0"/>
          </a:p>
        </p:txBody>
      </p:sp>
      <p:pic>
        <p:nvPicPr>
          <p:cNvPr id="4" name="Содержимое 3" descr="http://mtdata.ru/u24/photoBE3F/20227309495-0/original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2276872"/>
            <a:ext cx="40324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</TotalTime>
  <Words>1508</Words>
  <Application>Microsoft Office PowerPoint</Application>
  <PresentationFormat>Экран (4:3)</PresentationFormat>
  <Paragraphs>127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Слайд 1</vt:lpstr>
      <vt:lpstr> </vt:lpstr>
      <vt:lpstr>Слайд 3</vt:lpstr>
      <vt:lpstr>Слайд 4</vt:lpstr>
      <vt:lpstr>Слайд 5</vt:lpstr>
      <vt:lpstr>Слайд 6</vt:lpstr>
      <vt:lpstr>Создатели БМ – 13 (Катюша) </vt:lpstr>
      <vt:lpstr>Первый экипаж </vt:lpstr>
      <vt:lpstr>Устройство БМ-13 «Катюша» (машиностроение)</vt:lpstr>
      <vt:lpstr>  Математика БМ – 13 (1941 г) и БМ – 8 (1942 г)</vt:lpstr>
      <vt:lpstr>Физические показатели  БМ- 13 и БМ - 8</vt:lpstr>
      <vt:lpstr>Физические показатели  БМ – 13 и БМ - 8</vt:lpstr>
      <vt:lpstr>Физические показатели  БМ – 13 и БМ - 8</vt:lpstr>
      <vt:lpstr>Физические показатели  БМ – 13 и БМ - 8</vt:lpstr>
      <vt:lpstr>Физика </vt:lpstr>
      <vt:lpstr>Слайд 16</vt:lpstr>
      <vt:lpstr>Музыка </vt:lpstr>
      <vt:lpstr>Литература </vt:lpstr>
      <vt:lpstr>  Биология  Как стреляет Катюша?</vt:lpstr>
      <vt:lpstr>Технология </vt:lpstr>
      <vt:lpstr>Катюша в кино</vt:lpstr>
      <vt:lpstr>Заключение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Наша семья</dc:creator>
  <cp:lastModifiedBy>Наша семья</cp:lastModifiedBy>
  <cp:revision>99</cp:revision>
  <dcterms:created xsi:type="dcterms:W3CDTF">2019-11-10T05:38:17Z</dcterms:created>
  <dcterms:modified xsi:type="dcterms:W3CDTF">2021-03-27T11:56:27Z</dcterms:modified>
</cp:coreProperties>
</file>