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70" r:id="rId6"/>
    <p:sldId id="264" r:id="rId7"/>
    <p:sldId id="259" r:id="rId8"/>
    <p:sldId id="271" r:id="rId9"/>
    <p:sldId id="260" r:id="rId10"/>
    <p:sldId id="268" r:id="rId11"/>
    <p:sldId id="269" r:id="rId12"/>
    <p:sldId id="27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parajita" panose="020B060402020202020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Schoolbook" panose="02040604050505020304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7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5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8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2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7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4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59FD-8A41-48D1-B8F5-3CDD23723B1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F4BB-A696-4A69-BA70-2DCC1ED62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11392" y="3992451"/>
            <a:ext cx="4529383" cy="2341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 учитель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«СОШ №14» г. Братска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Макарова Н.К.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8303" y="859378"/>
            <a:ext cx="7783799" cy="32501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8 классе по теме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разряды обстоятельств»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7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35815"/>
              </p:ext>
            </p:extLst>
          </p:nvPr>
        </p:nvGraphicFramePr>
        <p:xfrm>
          <a:off x="399245" y="420858"/>
          <a:ext cx="8358389" cy="597994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9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6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 предложения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Разряд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обстоятельства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Способ выражения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Существительное</a:t>
                      </a:r>
                      <a:r>
                        <a:rPr lang="ru-RU" sz="2000" baseline="0" dirty="0" smtClean="0"/>
                        <a:t> с предлогом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Уступки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Существительное</a:t>
                      </a:r>
                      <a:r>
                        <a:rPr lang="ru-RU" sz="2000" baseline="0" dirty="0" smtClean="0"/>
                        <a:t> с предлогом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Условия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Существительное</a:t>
                      </a:r>
                      <a:r>
                        <a:rPr lang="ru-RU" sz="2000" baseline="0" dirty="0" smtClean="0"/>
                        <a:t> с предлогом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6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Меры</a:t>
                      </a:r>
                      <a:r>
                        <a:rPr lang="ru-RU" sz="2000" baseline="0" dirty="0" smtClean="0"/>
                        <a:t> и степени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Наречие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Времени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Наречие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56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Неопределённая форма глагола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Причины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Существительное</a:t>
                      </a:r>
                      <a:r>
                        <a:rPr lang="ru-RU" sz="2000" baseline="0" dirty="0" smtClean="0"/>
                        <a:t> с предлогом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Образа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Фразеологический</a:t>
                      </a:r>
                      <a:r>
                        <a:rPr lang="ru-RU" sz="2000" baseline="0" dirty="0" smtClean="0"/>
                        <a:t> оборот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60" y="1019635"/>
            <a:ext cx="7509510" cy="38408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/>
              <a:t>Продолжите предложения.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4300" dirty="0" smtClean="0"/>
              <a:t>На уроке я чувствовал себя …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300" dirty="0" smtClean="0"/>
              <a:t>Разряды обстоятельств я запомнил …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300" dirty="0" smtClean="0"/>
              <a:t>Урок прошёл …</a:t>
            </a: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365126"/>
            <a:ext cx="7781254" cy="1012913"/>
          </a:xfrm>
        </p:spPr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8039"/>
            <a:ext cx="7886700" cy="4798924"/>
          </a:xfrm>
        </p:spPr>
        <p:txBody>
          <a:bodyPr/>
          <a:lstStyle/>
          <a:p>
            <a:pPr lvl="0"/>
            <a:r>
              <a:rPr lang="ru-RU" dirty="0" smtClean="0"/>
              <a:t>1.</a:t>
            </a:r>
            <a:r>
              <a:rPr lang="ru-RU" dirty="0"/>
              <a:t> учебник </a:t>
            </a:r>
            <a:r>
              <a:rPr lang="ru-RU" b="1" dirty="0"/>
              <a:t>Русский </a:t>
            </a:r>
            <a:r>
              <a:rPr lang="ru-RU" dirty="0"/>
              <a:t>язык. 8 </a:t>
            </a:r>
            <a:r>
              <a:rPr lang="ru-RU" dirty="0" err="1"/>
              <a:t>кл</a:t>
            </a:r>
            <a:r>
              <a:rPr lang="ru-RU" dirty="0"/>
              <a:t>.: учебник / М. М. Разумовская, С. И. Львова, В. И. Капинос, В. В. Львов; под ред. М. М. Разумовской, П. А. </a:t>
            </a:r>
            <a:r>
              <a:rPr lang="ru-RU" dirty="0" err="1"/>
              <a:t>Леканта</a:t>
            </a:r>
            <a:r>
              <a:rPr lang="ru-RU" dirty="0"/>
              <a:t>. — 6-е изд., стереотип. — М.: Дрофа, 2019. — 270, [2] с.: ил., 8 л. </a:t>
            </a:r>
            <a:r>
              <a:rPr lang="ru-RU" dirty="0" err="1"/>
              <a:t>цв</a:t>
            </a:r>
            <a:r>
              <a:rPr lang="ru-RU" dirty="0"/>
              <a:t>. вкл. — (Российский учебник).</a:t>
            </a:r>
          </a:p>
          <a:p>
            <a:r>
              <a:rPr lang="ru-RU" dirty="0" smtClean="0"/>
              <a:t>2.</a:t>
            </a:r>
            <a:r>
              <a:rPr lang="ru-RU" dirty="0"/>
              <a:t> </a:t>
            </a:r>
            <a:r>
              <a:rPr lang="ru-RU" dirty="0" err="1"/>
              <a:t>Петерсон</a:t>
            </a:r>
            <a:r>
              <a:rPr lang="ru-RU" dirty="0"/>
              <a:t> Л.Г., </a:t>
            </a:r>
            <a:r>
              <a:rPr lang="ru-RU" dirty="0" err="1"/>
              <a:t>Кубышева</a:t>
            </a:r>
            <a:r>
              <a:rPr lang="ru-RU" dirty="0"/>
              <a:t> М.А., Кудряшова Т.Г. Требования к составлению плана урока по дидактической системе </a:t>
            </a:r>
            <a:r>
              <a:rPr lang="ru-RU" dirty="0" err="1"/>
              <a:t>деятельностного</a:t>
            </a:r>
            <a:r>
              <a:rPr lang="ru-RU" dirty="0"/>
              <a:t> метода. - Москва. - 2006.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9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5" y="879237"/>
            <a:ext cx="6893169" cy="390378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Русский язык – хранитель целого пласта </a:t>
            </a:r>
          </a:p>
          <a:p>
            <a:pPr algn="l"/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мировых достижений </a:t>
            </a:r>
          </a:p>
          <a:p>
            <a:pPr algn="l"/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и живое пространство </a:t>
            </a:r>
          </a:p>
          <a:p>
            <a:pPr algn="l"/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многомиллионного русского </a:t>
            </a:r>
            <a:r>
              <a:rPr lang="ru-RU" sz="8000" i="1" dirty="0" smtClean="0">
                <a:latin typeface="Book Antiqua" panose="02040602050305030304" pitchFamily="18" charset="0"/>
                <a:cs typeface="Aparajita" panose="020B0604020202020204" pitchFamily="34" charset="0"/>
              </a:rPr>
              <a:t>мира. </a:t>
            </a:r>
            <a:endParaRPr lang="ru-RU" sz="8000" i="1" dirty="0">
              <a:latin typeface="Book Antiqua" panose="02040602050305030304" pitchFamily="18" charset="0"/>
              <a:cs typeface="Aparajita" panose="020B0604020202020204" pitchFamily="34" charset="0"/>
            </a:endParaRPr>
          </a:p>
          <a:p>
            <a:pPr algn="r"/>
            <a:r>
              <a:rPr lang="ru-RU" sz="7300" i="1" dirty="0" smtClean="0">
                <a:latin typeface="Century Schoolbook" panose="02040604050505020304" pitchFamily="18" charset="0"/>
              </a:rPr>
              <a:t>В. В. Путин</a:t>
            </a:r>
            <a:endParaRPr lang="ru-RU" sz="73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5" y="879237"/>
            <a:ext cx="6893169" cy="3903785"/>
          </a:xfrm>
          <a:ln w="0" cmpd="dbl">
            <a:noFill/>
          </a:ln>
        </p:spPr>
        <p:txBody>
          <a:bodyPr>
            <a:normAutofit fontScale="55000" lnSpcReduction="20000"/>
          </a:bodyPr>
          <a:lstStyle/>
          <a:p>
            <a:pPr algn="l"/>
            <a:r>
              <a:rPr lang="ru-RU" sz="8000" i="1" u="sng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Русский язык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– </a:t>
            </a:r>
            <a:r>
              <a:rPr lang="ru-RU" sz="8000" i="1" u="dbl" dirty="0">
                <a:uFill>
                  <a:solidFill>
                    <a:srgbClr val="0070C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хранитель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wavy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целого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dash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пласта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</a:p>
          <a:p>
            <a:pPr algn="l"/>
            <a:r>
              <a:rPr lang="ru-RU" sz="8000" i="1" u="wavy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мировых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dash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достижений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</a:p>
          <a:p>
            <a:pPr algn="l"/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и </a:t>
            </a:r>
            <a:r>
              <a:rPr lang="ru-RU" sz="8000" i="1" u="wavy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живое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dbl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пространство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</a:p>
          <a:p>
            <a:pPr algn="l"/>
            <a:r>
              <a:rPr lang="ru-RU" sz="8000" i="1" u="wavy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многомиллионного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dash" dirty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русского</a:t>
            </a:r>
            <a:r>
              <a:rPr lang="ru-RU" sz="8000" i="1" dirty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r>
              <a:rPr lang="ru-RU" sz="8000" i="1" u="dash" dirty="0" smtClean="0">
                <a:uFill>
                  <a:solidFill>
                    <a:srgbClr val="00B0F0"/>
                  </a:solidFill>
                </a:uFill>
                <a:latin typeface="Book Antiqua" panose="02040602050305030304" pitchFamily="18" charset="0"/>
                <a:cs typeface="Aparajita" panose="020B0604020202020204" pitchFamily="34" charset="0"/>
              </a:rPr>
              <a:t>мира.</a:t>
            </a:r>
            <a:r>
              <a:rPr lang="ru-RU" sz="8000" i="1" dirty="0" smtClean="0">
                <a:latin typeface="Book Antiqua" panose="02040602050305030304" pitchFamily="18" charset="0"/>
                <a:cs typeface="Aparajita" panose="020B0604020202020204" pitchFamily="34" charset="0"/>
              </a:rPr>
              <a:t> </a:t>
            </a:r>
            <a:endParaRPr lang="ru-RU" sz="8000" i="1" dirty="0">
              <a:latin typeface="Book Antiqua" panose="02040602050305030304" pitchFamily="18" charset="0"/>
              <a:cs typeface="Aparajita" panose="020B0604020202020204" pitchFamily="34" charset="0"/>
            </a:endParaRPr>
          </a:p>
          <a:p>
            <a:pPr algn="r"/>
            <a:r>
              <a:rPr lang="ru-RU" sz="7300" i="1" dirty="0" smtClean="0">
                <a:latin typeface="Century Schoolbook" panose="02040604050505020304" pitchFamily="18" charset="0"/>
              </a:rPr>
              <a:t>В. В. Путин</a:t>
            </a:r>
            <a:endParaRPr lang="ru-RU" sz="73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10" y="582170"/>
            <a:ext cx="75895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Хороши летом </a:t>
            </a:r>
            <a:r>
              <a:rPr lang="ru-RU" sz="3200" dirty="0" err="1" smtClean="0"/>
              <a:t>тума</a:t>
            </a:r>
            <a:r>
              <a:rPr lang="ru-RU" sz="3200" dirty="0" smtClean="0"/>
              <a:t>(</a:t>
            </a:r>
            <a:r>
              <a:rPr lang="ru-RU" sz="3200" dirty="0" err="1" smtClean="0"/>
              <a:t>нн</a:t>
            </a:r>
            <a:r>
              <a:rPr lang="ru-RU" sz="3200" dirty="0" smtClean="0"/>
              <a:t>)</a:t>
            </a:r>
            <a:r>
              <a:rPr lang="ru-RU" sz="3200" dirty="0" err="1" smtClean="0"/>
              <a:t>ые</a:t>
            </a:r>
            <a:r>
              <a:rPr lang="ru-RU" sz="3200" dirty="0" smtClean="0"/>
              <a:t> дни в Мещёрском краю.</a:t>
            </a:r>
          </a:p>
          <a:p>
            <a:pPr marL="0" indent="0">
              <a:buNone/>
            </a:pPr>
            <a:r>
              <a:rPr lang="ru-RU" sz="3200" dirty="0" smtClean="0"/>
              <a:t>Мы направляемся (к) озеру порыбачить. Кругом очень тихо. Птица выл…</a:t>
            </a:r>
            <a:r>
              <a:rPr lang="ru-RU" sz="3200" dirty="0" err="1" smtClean="0"/>
              <a:t>тев</a:t>
            </a:r>
            <a:r>
              <a:rPr lang="ru-RU" sz="3200" dirty="0" smtClean="0"/>
              <a:t> у вас из-под ног  и…</a:t>
            </a:r>
            <a:r>
              <a:rPr lang="ru-RU" sz="3200" dirty="0" err="1" smtClean="0"/>
              <a:t>чезает</a:t>
            </a:r>
            <a:r>
              <a:rPr lang="ru-RU" sz="3200" dirty="0" smtClean="0"/>
              <a:t> во мгле. Всё проснулось и, несмотря на это, всё молчит. При старании можно различить </a:t>
            </a:r>
            <a:r>
              <a:rPr lang="ru-RU" sz="3200" dirty="0" err="1" smtClean="0"/>
              <a:t>оч</a:t>
            </a:r>
            <a:r>
              <a:rPr lang="ru-RU" sz="3200" dirty="0" smtClean="0"/>
              <a:t>…</a:t>
            </a:r>
            <a:r>
              <a:rPr lang="ru-RU" sz="3200" dirty="0" err="1" smtClean="0"/>
              <a:t>ртания</a:t>
            </a:r>
            <a:r>
              <a:rPr lang="ru-RU" sz="3200" dirty="0" smtClean="0"/>
              <a:t> предметов. Солнечный луч(…)  проб…</a:t>
            </a:r>
            <a:r>
              <a:rPr lang="ru-RU" sz="3200" dirty="0" err="1" smtClean="0"/>
              <a:t>вается</a:t>
            </a:r>
            <a:r>
              <a:rPr lang="ru-RU" sz="3200" dirty="0" smtClean="0"/>
              <a:t> из-за тумана. Воздух свеж(…) и чист. Всюду туман.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4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10" y="582170"/>
            <a:ext cx="75895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Хороши летом тума</a:t>
            </a:r>
            <a:r>
              <a:rPr lang="ru-RU" sz="3200" dirty="0" smtClean="0">
                <a:solidFill>
                  <a:srgbClr val="FF0000"/>
                </a:solidFill>
              </a:rPr>
              <a:t>нн</a:t>
            </a:r>
            <a:r>
              <a:rPr lang="ru-RU" sz="3200" dirty="0" smtClean="0"/>
              <a:t>ые дни в Мещёрском краю.</a:t>
            </a:r>
          </a:p>
          <a:p>
            <a:pPr marL="0" indent="0">
              <a:buNone/>
            </a:pPr>
            <a:r>
              <a:rPr lang="ru-RU" sz="3200" dirty="0" smtClean="0"/>
              <a:t>Мы направляемся 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r>
              <a:rPr lang="ru-RU" sz="3200" dirty="0" smtClean="0"/>
              <a:t> озеру порыбачить. Кругом очень тихо. Птица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/>
              <a:t> выл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тев у вас из-под ног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/>
              <a:t>  и</a:t>
            </a:r>
            <a:r>
              <a:rPr lang="ru-RU" sz="3200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/>
              <a:t>чезает во мгле. Всё проснулось и, несмотря на это, всё молчит. При старании можно различить оч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ртания предметов. Солнечный луч  проб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вается из-за тумана. Воздух свеж и чист. Всюду туман.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4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54382"/>
              </p:ext>
            </p:extLst>
          </p:nvPr>
        </p:nvGraphicFramePr>
        <p:xfrm>
          <a:off x="360607" y="318395"/>
          <a:ext cx="8461420" cy="6108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3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51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Обстоятельства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Разряд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обстоятельств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Летом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Времени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1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Мещёрском</a:t>
                      </a:r>
                      <a:r>
                        <a:rPr lang="ru-RU" sz="2400" baseline="0" dirty="0" smtClean="0"/>
                        <a:t> краю, к озеру, кругом, всюду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Порыбачить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1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Вылетев у вас из-под</a:t>
                      </a:r>
                      <a:r>
                        <a:rPr lang="ru-RU" sz="2400" baseline="0" dirty="0" smtClean="0"/>
                        <a:t> ног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Образа действия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Несмотря на 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Уступки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7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 старании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5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Из-за тумана</a:t>
                      </a:r>
                    </a:p>
                    <a:p>
                      <a:r>
                        <a:rPr lang="ru-RU" sz="2400" dirty="0" smtClean="0"/>
                        <a:t>Очень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Причины</a:t>
                      </a:r>
                    </a:p>
                    <a:p>
                      <a:r>
                        <a:rPr lang="ru-RU" sz="2400" dirty="0" smtClean="0"/>
                        <a:t>Меры и степени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2970" y="401862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Разряды обстоятельств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806062" y="1814944"/>
            <a:ext cx="1049115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Цели: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806061" y="2462778"/>
            <a:ext cx="1822839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Расширить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2540977" y="2462777"/>
            <a:ext cx="6028694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/>
              <a:t>представления об </a:t>
            </a:r>
            <a:r>
              <a:rPr lang="ru-RU" dirty="0" smtClean="0"/>
              <a:t>обстоятельстве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806060" y="3110612"/>
            <a:ext cx="2508640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Познакомиться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226771" y="3110611"/>
            <a:ext cx="5386859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/>
              <a:t>с </a:t>
            </a:r>
            <a:r>
              <a:rPr lang="ru-RU" dirty="0" smtClean="0"/>
              <a:t>разрядами</a:t>
            </a:r>
            <a:r>
              <a:rPr lang="en-US" dirty="0" smtClean="0"/>
              <a:t> </a:t>
            </a:r>
            <a:r>
              <a:rPr lang="ru-RU" dirty="0" smtClean="0"/>
              <a:t>обстоятельств</a:t>
            </a:r>
            <a:endParaRPr lang="ru-RU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888018" y="3758445"/>
            <a:ext cx="6752498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способами их </a:t>
            </a:r>
            <a:r>
              <a:rPr lang="ru-RU" dirty="0" smtClean="0"/>
              <a:t>выражения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806059" y="4406279"/>
            <a:ext cx="3203233" cy="48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Учиться определять 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902300" y="4406278"/>
            <a:ext cx="4711332" cy="488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разряды </a:t>
            </a:r>
            <a:r>
              <a:rPr lang="ru-RU" dirty="0"/>
              <a:t>обстоятельств в </a:t>
            </a:r>
            <a:r>
              <a:rPr lang="ru-RU" dirty="0" smtClean="0"/>
              <a:t>тексте.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1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313645"/>
            <a:ext cx="7910043" cy="486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Об </a:t>
            </a:r>
            <a:r>
              <a:rPr lang="ru-RU" sz="3600" dirty="0"/>
              <a:t>с т о я т е л ь с т в о — это второстепенный </a:t>
            </a:r>
            <a:r>
              <a:rPr lang="ru-RU" sz="3600" dirty="0" smtClean="0"/>
              <a:t>член предложения</a:t>
            </a:r>
            <a:r>
              <a:rPr lang="ru-RU" sz="3600" dirty="0"/>
              <a:t>, который поясняет, при каких </a:t>
            </a:r>
            <a:r>
              <a:rPr lang="ru-RU" sz="3600" dirty="0" smtClean="0"/>
              <a:t>обстоятельствах совершается </a:t>
            </a:r>
            <a:r>
              <a:rPr lang="ru-RU" sz="3600" dirty="0"/>
              <a:t>действие, или указывает способ, </a:t>
            </a:r>
            <a:r>
              <a:rPr lang="ru-RU" sz="3600" dirty="0" smtClean="0"/>
              <a:t>меру, степень </a:t>
            </a:r>
            <a:r>
              <a:rPr lang="ru-RU" sz="3600" dirty="0"/>
              <a:t>проявления действия или признака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439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92701" y="680693"/>
            <a:ext cx="2424538" cy="879705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5242" y="959908"/>
            <a:ext cx="2389277" cy="1200981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признак действия или  др. признака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710" y="2355981"/>
            <a:ext cx="2444027" cy="830279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вопросы: как, где, откуда, куда?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1368" y="5225719"/>
            <a:ext cx="2427148" cy="1112109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Второстепенный член, подчеркивается пунктиром с точкой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9320" y="3268980"/>
            <a:ext cx="2725189" cy="1234440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наречием,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существительным, местоимением.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710" y="3446584"/>
            <a:ext cx="2673809" cy="1238053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зачем, почему,  с каких пор, в какой степени каким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 чему и др.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2199" y="2045754"/>
            <a:ext cx="2604899" cy="994625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сказуемого. Существует 8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разрядов обстоятельств.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58961" y="5204570"/>
            <a:ext cx="2955164" cy="1005888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71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деепричастным  оборотом,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оборотом, инфинитивом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138854" y="1560398"/>
            <a:ext cx="1336431" cy="1956525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57429" y="1560398"/>
            <a:ext cx="1217856" cy="270540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3"/>
          </p:cNvCxnSpPr>
          <p:nvPr/>
        </p:nvCxnSpPr>
        <p:spPr>
          <a:xfrm flipH="1">
            <a:off x="2994737" y="1560397"/>
            <a:ext cx="1480548" cy="1210724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0"/>
          </p:cNvCxnSpPr>
          <p:nvPr/>
        </p:nvCxnSpPr>
        <p:spPr>
          <a:xfrm flipH="1">
            <a:off x="4164942" y="1560396"/>
            <a:ext cx="343253" cy="3665323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1"/>
          </p:cNvCxnSpPr>
          <p:nvPr/>
        </p:nvCxnSpPr>
        <p:spPr>
          <a:xfrm>
            <a:off x="4493881" y="1560396"/>
            <a:ext cx="1678318" cy="982671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6" idx="1"/>
          </p:cNvCxnSpPr>
          <p:nvPr/>
        </p:nvCxnSpPr>
        <p:spPr>
          <a:xfrm>
            <a:off x="4508195" y="1560396"/>
            <a:ext cx="1481125" cy="2325804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22509" y="1560396"/>
            <a:ext cx="1304232" cy="3665322"/>
          </a:xfrm>
          <a:prstGeom prst="straightConnector1">
            <a:avLst/>
          </a:prstGeom>
          <a:ln w="50800">
            <a:solidFill>
              <a:srgbClr val="7030A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538</Words>
  <Application>Microsoft Office PowerPoint</Application>
  <PresentationFormat>Экран (4:3)</PresentationFormat>
  <Paragraphs>90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Aparajita</vt:lpstr>
      <vt:lpstr>Times New Roman</vt:lpstr>
      <vt:lpstr>Arial</vt:lpstr>
      <vt:lpstr>Book Antiqua</vt:lpstr>
      <vt:lpstr>Calibri Light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Разряды обстоятельств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Makarov Andrey</dc:creator>
  <cp:lastModifiedBy>Пользователь Windows</cp:lastModifiedBy>
  <cp:revision>65</cp:revision>
  <dcterms:created xsi:type="dcterms:W3CDTF">2013-12-11T01:19:50Z</dcterms:created>
  <dcterms:modified xsi:type="dcterms:W3CDTF">2020-06-01T08:13:11Z</dcterms:modified>
</cp:coreProperties>
</file>