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314" r:id="rId3"/>
    <p:sldId id="313" r:id="rId4"/>
    <p:sldId id="312" r:id="rId5"/>
    <p:sldId id="311" r:id="rId6"/>
    <p:sldId id="310" r:id="rId7"/>
    <p:sldId id="309" r:id="rId8"/>
    <p:sldId id="308" r:id="rId9"/>
    <p:sldId id="307" r:id="rId10"/>
    <p:sldId id="306" r:id="rId11"/>
    <p:sldId id="305" r:id="rId12"/>
    <p:sldId id="304" r:id="rId13"/>
    <p:sldId id="303" r:id="rId14"/>
    <p:sldId id="302" r:id="rId15"/>
    <p:sldId id="301" r:id="rId16"/>
    <p:sldId id="300" r:id="rId17"/>
    <p:sldId id="299" r:id="rId18"/>
    <p:sldId id="298" r:id="rId19"/>
    <p:sldId id="297" r:id="rId20"/>
    <p:sldId id="296" r:id="rId21"/>
    <p:sldId id="295" r:id="rId22"/>
    <p:sldId id="294" r:id="rId23"/>
    <p:sldId id="293" r:id="rId24"/>
    <p:sldId id="292" r:id="rId25"/>
    <p:sldId id="291" r:id="rId26"/>
    <p:sldId id="290" r:id="rId27"/>
    <p:sldId id="257" r:id="rId28"/>
    <p:sldId id="258" r:id="rId29"/>
    <p:sldId id="259" r:id="rId30"/>
    <p:sldId id="260" r:id="rId31"/>
    <p:sldId id="261" r:id="rId32"/>
    <p:sldId id="266" r:id="rId33"/>
    <p:sldId id="288" r:id="rId34"/>
    <p:sldId id="268" r:id="rId35"/>
    <p:sldId id="269" r:id="rId36"/>
    <p:sldId id="270" r:id="rId37"/>
    <p:sldId id="272" r:id="rId38"/>
    <p:sldId id="286" r:id="rId39"/>
    <p:sldId id="287" r:id="rId40"/>
    <p:sldId id="276" r:id="rId41"/>
    <p:sldId id="289" r:id="rId42"/>
    <p:sldId id="280" r:id="rId43"/>
    <p:sldId id="283" r:id="rId44"/>
    <p:sldId id="28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80BA2-B6E5-4C42-9EA8-36B20D42EBF9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E98BA-8992-40DC-9328-DF2A08AC4A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13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E98BA-8992-40DC-9328-DF2A08AC4A93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8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7875-35BC-4A0A-B4AA-BCB637E853E5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5E520-E0DC-42A4-B4A5-CE64C71418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7875-35BC-4A0A-B4AA-BCB637E853E5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5E520-E0DC-42A4-B4A5-CE64C71418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7875-35BC-4A0A-B4AA-BCB637E853E5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5E520-E0DC-42A4-B4A5-CE64C71418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347875-35BC-4A0A-B4AA-BCB637E853E5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BB5E520-E0DC-42A4-B4A5-CE64C71418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7875-35BC-4A0A-B4AA-BCB637E853E5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5E520-E0DC-42A4-B4A5-CE64C71418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7875-35BC-4A0A-B4AA-BCB637E853E5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5E520-E0DC-42A4-B4A5-CE64C71418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5E520-E0DC-42A4-B4A5-CE64C71418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7875-35BC-4A0A-B4AA-BCB637E853E5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7875-35BC-4A0A-B4AA-BCB637E853E5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5E520-E0DC-42A4-B4A5-CE64C71418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7875-35BC-4A0A-B4AA-BCB637E853E5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5E520-E0DC-42A4-B4A5-CE64C71418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347875-35BC-4A0A-B4AA-BCB637E853E5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BB5E520-E0DC-42A4-B4A5-CE64C71418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7875-35BC-4A0A-B4AA-BCB637E853E5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B5E520-E0DC-42A4-B4A5-CE64C71418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6347875-35BC-4A0A-B4AA-BCB637E853E5}" type="datetimeFigureOut">
              <a:rPr lang="ru-RU" smtClean="0"/>
              <a:pPr/>
              <a:t>08.03.2021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BB5E520-E0DC-42A4-B4A5-CE64C71418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5.jpeg"/><Relationship Id="rId7" Type="http://schemas.microsoft.com/office/2007/relationships/hdphoto" Target="../media/hdphoto3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2.wdp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1772816"/>
            <a:ext cx="8305800" cy="4536504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628800"/>
            <a:ext cx="5987008" cy="936104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rgbClr val="C00000"/>
                </a:solidFill>
                <a:effectLst/>
                <a:latin typeface="Calibri" pitchFamily="34" charset="0"/>
              </a:rPr>
              <a:t>ДЕТСТВО ОПАЛЕННОЕ ВОЙНОЙ</a:t>
            </a:r>
            <a:r>
              <a:rPr lang="ru-RU" sz="60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6000" dirty="0" smtClean="0">
                <a:solidFill>
                  <a:srgbClr val="FF0000"/>
                </a:solidFill>
                <a:effectLst/>
              </a:rPr>
            </a:b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победа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724128" y="332656"/>
            <a:ext cx="3024336" cy="1440160"/>
          </a:xfrm>
          <a:prstGeom prst="rect">
            <a:avLst/>
          </a:prstGeom>
        </p:spPr>
      </p:pic>
      <p:pic>
        <p:nvPicPr>
          <p:cNvPr id="1026" name="Picture 2" descr="C:\Users\Сергей\Desktop\дети войны\s12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2348880"/>
            <a:ext cx="3528392" cy="4014866"/>
          </a:xfrm>
          <a:prstGeom prst="rect">
            <a:avLst/>
          </a:prstGeom>
          <a:noFill/>
        </p:spPr>
      </p:pic>
      <p:pic>
        <p:nvPicPr>
          <p:cNvPr id="1027" name="Picture 3" descr="C:\Users\Сергей\Desktop\дети войны\maxresdefau1l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2348880"/>
            <a:ext cx="4608512" cy="4032448"/>
          </a:xfrm>
          <a:prstGeom prst="rect">
            <a:avLst/>
          </a:prstGeom>
          <a:noFill/>
        </p:spPr>
      </p:pic>
      <p:pic>
        <p:nvPicPr>
          <p:cNvPr id="5" name="Музыка Из Советского Кино - До свидания, мальчики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8200" y="6076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31975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1124744"/>
            <a:ext cx="4392488" cy="12241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218" name="Picture 2" descr="C:\Users\Сергей\Desktop\марго\фото дети войны\1944 swings URS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4895" cy="58326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1268760"/>
            <a:ext cx="5184576" cy="10801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42" name="Picture 2" descr="C:\Users\Сергей\Desktop\марго\фото дети войны\Soviet soldi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6984777" cy="54033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836712"/>
            <a:ext cx="4464496" cy="151216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1266" name="Picture 2" descr="C:\Users\Сергей\Desktop\марго\фото дети войны\Wjp7CPLqfN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620000" cy="468436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1196752"/>
            <a:ext cx="5112568" cy="165618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2290" name="Picture 2" descr="C:\Users\Сергей\Desktop\марго\фото дети войны\Юные защитники Ленинграда на Дворцовой площад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6480720" cy="60486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1268760"/>
            <a:ext cx="4824536" cy="12241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3314" name="Picture 2" descr="C:\Users\Сергей\Desktop\марго\фото дети войны\0_44782_6ae09c19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776864" cy="55473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1196752"/>
            <a:ext cx="4104456" cy="158417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4338" name="Picture 2" descr="C:\Users\Сергей\Desktop\марго\фото дети войны\B__fD75Umw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848872" cy="55473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1340768"/>
            <a:ext cx="4608512" cy="136815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5362" name="Picture 2" descr="C:\Users\Сергей\Desktop\марго\фото дети войны\scale_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20880" cy="57633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83768" y="1196752"/>
            <a:ext cx="3744416" cy="151216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6386" name="Picture 2" descr="C:\Users\Сергей\Desktop\марго\фото дети войны\Дети калининских колхозников у землян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692696"/>
            <a:ext cx="7416825" cy="52565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59832" y="1268760"/>
            <a:ext cx="3456384" cy="136815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7410" name="Picture 2" descr="C:\Users\Сергей\Desktop\марго\фото дети войны\Ребята с хутора Синеоковски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028" y="764704"/>
            <a:ext cx="7053943" cy="53312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59832" y="1340768"/>
            <a:ext cx="3672408" cy="158417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8434" name="Picture 2" descr="C:\Users\Сергей\Desktop\марго\фото дети войны\Калининские школьники пишут письма под диктовку раненых бойц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632847" cy="56193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692696"/>
            <a:ext cx="5400600" cy="6789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Users\Сергей\Desktop\марго\фото дети войны\3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131688" cy="57606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1124744"/>
            <a:ext cx="5112568" cy="1368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Сергей\Desktop\марго\фото дети войны\ilj8mp4fk4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548680"/>
            <a:ext cx="7560840" cy="55473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1412776"/>
            <a:ext cx="6491064" cy="8229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Сергей\Desktop\марго\фото дети войны\Станок_914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128791" cy="55473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1268760"/>
            <a:ext cx="6480720" cy="7920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Сергей\Desktop\марго\фото дети войны\s12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704856" cy="55473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1268760"/>
            <a:ext cx="4824536" cy="136815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2530" name="Picture 2" descr="C:\Users\Сергей\Desktop\марго\фото дети войны\0_44782_6ae09c19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704856" cy="55473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1268760"/>
            <a:ext cx="3600400" cy="14401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Сергей\Desktop\марго\фото дети войны\og_og_15580636912833505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48680"/>
            <a:ext cx="8291264" cy="58326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2" y="1700808"/>
            <a:ext cx="4536504" cy="115212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4578" name="Picture 2" descr="C:\Users\Сергей\Desktop\марго\фото дети войны\37x-FYR-Gf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7848872" cy="55473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1340768"/>
            <a:ext cx="4176464" cy="136815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5602" name="Picture 2" descr="C:\Users\Сергей\Desktop\марго\фото дети войны\Отличницы 47-й школы с медалями за оборону Ленингра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275" y="548680"/>
            <a:ext cx="7539450" cy="55473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719588"/>
            <a:ext cx="4556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22 июня 1941 года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502407"/>
            <a:ext cx="842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</a:rPr>
              <a:t>В этот день, с рассветом и первыми разрывами бомб, закончилось беззаботное мирное детство для всех детей Советского Союза.</a:t>
            </a:r>
            <a:endParaRPr lang="ru-RU" sz="2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Рисунок 1" descr="дети 17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777754"/>
            <a:ext cx="4320480" cy="337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Сергей\Desktop\дети войны\S0vXvkFJFi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780927"/>
            <a:ext cx="3888432" cy="3384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39035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064896" cy="28083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</a:rPr>
              <a:t>Началась  война,  в  которой  закалялись  не  только  взрослые, но  и дети.  Дети,  которые  смотрели  в  глаза  смерти  каждый  день, час, минуту,  потому  что  это  был  фронт  или  тыл  врага.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i="1" dirty="0" smtClean="0">
                <a:solidFill>
                  <a:schemeClr val="bg1"/>
                </a:solidFill>
                <a:effectLst/>
              </a:rPr>
            </a:br>
            <a:endParaRPr lang="ru-RU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3074" name="Picture 2" descr="C:\Users\Сергей\Desktop\дети войны\1943ST-BW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4248472" cy="4536504"/>
          </a:xfrm>
          <a:prstGeom prst="rect">
            <a:avLst/>
          </a:prstGeom>
          <a:noFill/>
        </p:spPr>
      </p:pic>
      <p:pic>
        <p:nvPicPr>
          <p:cNvPr id="3076" name="Picture 4" descr="C:\Users\Сергей\Desktop\дети войны\0_57256_6b96dba0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4"/>
            <a:ext cx="3960440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27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Дети войны, как могли, приближали Победу в меру своих, хоть и маленьких, хоть и слабых, сил. Они хлебнули горя полной чашей, может быть, слишком большой для маленького человека, ведь начало войны совпало для них с началом жизни… Сколько их было угнано на чужбину… Сколько убито…</a:t>
            </a:r>
            <a:endParaRPr lang="ru-RU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Рисунок 1" descr="дети 35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44824"/>
            <a:ext cx="417646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Сергей\Desktop\дети войны\Auschwitz_children_1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844824"/>
            <a:ext cx="4320479" cy="4608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44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692696"/>
            <a:ext cx="4968552" cy="6789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C:\Users\Сергей\Desktop\марго\фото дети войны\D6BspNUX4AA-f1n6.jpg lar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6859675" cy="58353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Сотни тысяч мальчишек и девчонок в годы Великой Отечественной шли в военкоматы, прибавляли себе год-два и уходили защищать Родину, многие погибали за нее.</a:t>
            </a:r>
            <a:endParaRPr lang="ru-RU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74073" y="1556792"/>
            <a:ext cx="8229600" cy="45392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Дети воевали наравне со взрослыми и в действующей армии, и в партизанских отрядах. </a:t>
            </a:r>
            <a:endParaRPr lang="ru-RU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" name="Рисунок 1" descr="дети 2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924944"/>
            <a:ext cx="413995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2" name="Picture 2" descr="C:\Users\Сергей\Desktop\дети войны\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4248472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27628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-459432"/>
            <a:ext cx="8640960" cy="60486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chemeClr val="bg1"/>
                </a:solidFill>
                <a:effectLst/>
                <a:latin typeface="Calibri" pitchFamily="34" charset="0"/>
              </a:rPr>
              <a:t>Сыны полков – дети военных 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лет  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" pitchFamily="34" charset="0"/>
              </a:rPr>
              <a:t>воевали против немецких оккупантов 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наравне  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" pitchFamily="34" charset="0"/>
              </a:rPr>
              <a:t>со 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 взрослыми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" pitchFamily="34" charset="0"/>
              </a:rPr>
              <a:t>. 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Маршал 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" pitchFamily="34" charset="0"/>
              </a:rPr>
              <a:t>Баграмян вспоминал, 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что 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" pitchFamily="34" charset="0"/>
              </a:rPr>
              <a:t>смелость, отвага 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подростков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" pitchFamily="34" charset="0"/>
              </a:rPr>
              <a:t>, 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их изобретательность</a:t>
            </a:r>
            <a:b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" pitchFamily="34" charset="0"/>
              </a:rPr>
              <a:t>в 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выполнении 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" pitchFamily="34" charset="0"/>
              </a:rPr>
              <a:t>заданий 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поражали 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" pitchFamily="34" charset="0"/>
              </a:rPr>
              <a:t>даже старых 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и опытных </a:t>
            </a:r>
            <a:r>
              <a:rPr lang="ru-RU" sz="2200" b="1" dirty="0">
                <a:solidFill>
                  <a:schemeClr val="bg1"/>
                </a:solidFill>
                <a:effectLst/>
                <a:latin typeface="Calibri" pitchFamily="34" charset="0"/>
              </a:rPr>
              <a:t>солдат. </a:t>
            </a:r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ru-RU" sz="2000" b="1" i="1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endParaRPr lang="ru-RU" sz="20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41" y="2348880"/>
            <a:ext cx="4824536" cy="35283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492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653136"/>
            <a:ext cx="7931224" cy="22048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</a:rPr>
              <a:t>Почти каждый мальчишка в то тяжёлое время мечтал попасть на фронт.</a:t>
            </a:r>
            <a:r>
              <a:rPr lang="ru-RU" sz="2400" b="1" dirty="0" smtClean="0">
                <a:latin typeface="Calibri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  <a:t>Солдаты подбирали детей сирот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  <a:t>,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  <a:t> оставшихся без дома и родных. Многие дети сами убегали  на фронт и если им удавалось добраться  до передовой, командиры часто их оставляли. Они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</a:rPr>
              <a:t>оставались в регулярной части с  разрешения командира подразделения.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266429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«Сыновья полка», пионеры — деревенские мальчишки и девчонки, ребята из городов — их посмертно признавали героями, хотя они были гораздо младше нас с вами.</a:t>
            </a:r>
            <a:endParaRPr lang="ru-RU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Сергей\Desktop\дети войны\YSMjQhiKrM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4104456" cy="2376264"/>
          </a:xfrm>
          <a:prstGeom prst="rect">
            <a:avLst/>
          </a:prstGeom>
          <a:noFill/>
        </p:spPr>
      </p:pic>
      <p:pic>
        <p:nvPicPr>
          <p:cNvPr id="1027" name="Picture 3" descr="C:\Users\Сергей\Desktop\дети войны\705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4176464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628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15272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Серёжа - самый 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юный защитник 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Сталинграда. Ему было всего 6 лет.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После гибели мамы он стал сыном полка. 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П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риносил бойцам пищу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, подносил патроны, в перерывах 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между боями пел 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песни, читал стихи, разносил почту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Б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ыл 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ранен в ногу, попал в госпиталь. 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Calibri" pitchFamily="34" charset="0"/>
              </a:rPr>
              <a:t>Н</a:t>
            </a:r>
            <a:r>
              <a:rPr lang="ru-RU" sz="2200" b="1" dirty="0" smtClean="0">
                <a:solidFill>
                  <a:srgbClr val="C00000"/>
                </a:solidFill>
                <a:latin typeface="Calibri" pitchFamily="34" charset="0"/>
              </a:rPr>
              <a:t>агражден </a:t>
            </a:r>
            <a:r>
              <a:rPr lang="ru-RU" sz="2200" b="1" dirty="0">
                <a:solidFill>
                  <a:srgbClr val="C00000"/>
                </a:solidFill>
                <a:latin typeface="Calibri" pitchFamily="34" charset="0"/>
              </a:rPr>
              <a:t>медалью «За боевые заслуги».</a:t>
            </a:r>
          </a:p>
          <a:p>
            <a:pPr marL="0" indent="0">
              <a:buNone/>
            </a:pP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7643192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Сережа Алешков</a:t>
            </a:r>
            <a:r>
              <a:rPr lang="ru-RU" b="1" i="1" dirty="0" smtClean="0">
                <a:solidFill>
                  <a:srgbClr val="7030A0"/>
                </a:solidFill>
              </a:rPr>
              <a:t/>
            </a:r>
            <a:br>
              <a:rPr lang="ru-RU" b="1" i="1" dirty="0" smtClean="0">
                <a:solidFill>
                  <a:srgbClr val="7030A0"/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80929"/>
            <a:ext cx="705678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43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Calibri" pitchFamily="34" charset="0"/>
              </a:rPr>
              <a:t>Марат </a:t>
            </a:r>
            <a:r>
              <a:rPr lang="ru-RU" sz="3200" b="1" dirty="0" err="1" smtClean="0">
                <a:solidFill>
                  <a:srgbClr val="C00000"/>
                </a:solidFill>
                <a:latin typeface="Calibri" pitchFamily="34" charset="0"/>
              </a:rPr>
              <a:t>Казей</a:t>
            </a:r>
            <a:endParaRPr lang="ru-RU" sz="32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itchFamily="34" charset="0"/>
              </a:rPr>
              <a:t>Пионеры-герои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6835"/>
            <a:ext cx="1894698" cy="2227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50652"/>
            <a:ext cx="2376264" cy="30883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1844824"/>
            <a:ext cx="36004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Марат был 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разведчиком, участвовал в боях. С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ражался 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до последнего патрона, когда у 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него осталась 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лишь одна граната, 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подпустил 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врагов совсем близко и взорвал их… и себя. Родина признала 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Марата </a:t>
            </a:r>
            <a:r>
              <a:rPr lang="ru-RU" sz="2200" b="1" dirty="0" err="1" smtClean="0">
                <a:solidFill>
                  <a:schemeClr val="bg1"/>
                </a:solidFill>
                <a:latin typeface="Calibri" pitchFamily="34" charset="0"/>
              </a:rPr>
              <a:t>Казея</a:t>
            </a:r>
            <a:r>
              <a:rPr lang="ru-RU" sz="2200" b="1" i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Calibri" pitchFamily="34" charset="0"/>
              </a:rPr>
              <a:t>Героем </a:t>
            </a:r>
            <a:r>
              <a:rPr lang="ru-RU" sz="2200" b="1" dirty="0">
                <a:solidFill>
                  <a:srgbClr val="C00000"/>
                </a:solidFill>
                <a:latin typeface="Calibri" pitchFamily="34" charset="0"/>
              </a:rPr>
              <a:t>Советского Союза…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8865"/>
            <a:ext cx="2448272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437112"/>
            <a:ext cx="1944216" cy="20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Пионеры-герои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1632" y="1387415"/>
            <a:ext cx="3550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alibri" pitchFamily="34" charset="0"/>
              </a:rPr>
              <a:t>Юта </a:t>
            </a:r>
            <a:r>
              <a:rPr lang="ru-RU" sz="3200" b="1" dirty="0" err="1" smtClean="0">
                <a:solidFill>
                  <a:srgbClr val="C00000"/>
                </a:solidFill>
                <a:latin typeface="Calibri" pitchFamily="34" charset="0"/>
              </a:rPr>
              <a:t>Бондаровская</a:t>
            </a:r>
            <a:endParaRPr lang="ru-RU" sz="32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3" y="332656"/>
            <a:ext cx="1779093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420888"/>
            <a:ext cx="3102179" cy="3888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036" y="2685148"/>
            <a:ext cx="53193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  <a:latin typeface="Calibri" pitchFamily="34" charset="0"/>
              </a:rPr>
              <a:t>Переодевалась </a:t>
            </a:r>
            <a:r>
              <a:rPr lang="ru-RU" sz="2400" b="1" i="1" dirty="0">
                <a:solidFill>
                  <a:schemeClr val="bg1"/>
                </a:solidFill>
                <a:latin typeface="Calibri" pitchFamily="34" charset="0"/>
              </a:rPr>
              <a:t>мальчишкой-нищим, чтобы собирать по деревням сведения о </a:t>
            </a:r>
            <a:r>
              <a:rPr lang="ru-RU" sz="2400" b="1" i="1" dirty="0" smtClean="0">
                <a:solidFill>
                  <a:schemeClr val="bg1"/>
                </a:solidFill>
                <a:latin typeface="Calibri" pitchFamily="34" charset="0"/>
              </a:rPr>
              <a:t>фашистах…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Calibri" pitchFamily="34" charset="0"/>
              </a:rPr>
              <a:t>П</a:t>
            </a:r>
            <a:r>
              <a:rPr lang="ru-RU" sz="2400" b="1" i="1" dirty="0" smtClean="0">
                <a:solidFill>
                  <a:schemeClr val="bg1"/>
                </a:solidFill>
                <a:latin typeface="Calibri" pitchFamily="34" charset="0"/>
              </a:rPr>
              <a:t>ала </a:t>
            </a:r>
            <a:r>
              <a:rPr lang="ru-RU" sz="2400" b="1" i="1" dirty="0">
                <a:solidFill>
                  <a:schemeClr val="bg1"/>
                </a:solidFill>
                <a:latin typeface="Calibri" pitchFamily="34" charset="0"/>
              </a:rPr>
              <a:t>смертью храбрых у эстонского хутора Ростов. </a:t>
            </a:r>
            <a:endParaRPr lang="ru-RU" sz="2400" b="1" i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Calibri" pitchFamily="34" charset="0"/>
              </a:rPr>
              <a:t>Юта </a:t>
            </a:r>
            <a:r>
              <a:rPr lang="ru-RU" sz="2400" b="1" i="1" dirty="0" err="1">
                <a:solidFill>
                  <a:schemeClr val="bg1"/>
                </a:solidFill>
                <a:latin typeface="Calibri" pitchFamily="34" charset="0"/>
              </a:rPr>
              <a:t>Бондаровская</a:t>
            </a:r>
            <a:endParaRPr lang="ru-RU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Calibri" pitchFamily="34" charset="0"/>
              </a:rPr>
              <a:t>н</a:t>
            </a:r>
            <a:r>
              <a:rPr lang="ru-RU" sz="2400" b="1" i="1" dirty="0" smtClean="0">
                <a:solidFill>
                  <a:schemeClr val="bg1"/>
                </a:solidFill>
                <a:latin typeface="Calibri" pitchFamily="34" charset="0"/>
              </a:rPr>
              <a:t>аграждена  </a:t>
            </a:r>
            <a:r>
              <a:rPr lang="ru-RU" sz="2400" b="1" dirty="0">
                <a:solidFill>
                  <a:srgbClr val="C00000"/>
                </a:solidFill>
                <a:latin typeface="Calibri" pitchFamily="34" charset="0"/>
              </a:rPr>
              <a:t>медалью «Партизану Отечественной войны» и орденом Отечественной войны.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197955"/>
            <a:ext cx="8229600" cy="6123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Пионеры-герои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784" y="620688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alibri" pitchFamily="34" charset="0"/>
              </a:rPr>
              <a:t>Таня Савичева</a:t>
            </a:r>
            <a:endParaRPr lang="ru-RU" sz="28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7864" y="980728"/>
            <a:ext cx="56166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Вместе с другими ребятами-ленинградцами  Таня освобождала чердаки, таскала туда мешки с песком, ведра  с водой, чтобы тушить зажигалки, ухаживала за ранеными. Одного за другим война забрала Таниных братьев и сестёр дядю, бабушку, маму.</a:t>
            </a:r>
          </a:p>
          <a:p>
            <a:pPr algn="ctr"/>
            <a:r>
              <a:rPr lang="ru-RU" sz="2200" b="1" i="1" dirty="0" smtClean="0">
                <a:solidFill>
                  <a:schemeClr val="bg1"/>
                </a:solidFill>
                <a:latin typeface="Calibri" pitchFamily="34" charset="0"/>
              </a:rPr>
              <a:t>	</a:t>
            </a:r>
            <a:endParaRPr lang="ru-RU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081607"/>
            <a:ext cx="3168351" cy="2093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25144"/>
            <a:ext cx="3168647" cy="19231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25144"/>
            <a:ext cx="2880320" cy="1872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3" y="3356992"/>
            <a:ext cx="87849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Таня 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умерла от истощения первого июля сорок четвертого года… </a:t>
            </a:r>
          </a:p>
          <a:p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 Дневник 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Тани Савичевой фигурировал на Нюрнбергском процессе как один из обвинительных документов против фашистских 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преступников. Сегодня </a:t>
            </a:r>
            <a:r>
              <a:rPr lang="ru-RU" sz="2200" b="1" dirty="0">
                <a:solidFill>
                  <a:schemeClr val="bg1"/>
                </a:solidFill>
                <a:latin typeface="Calibri" pitchFamily="34" charset="0"/>
              </a:rPr>
              <a:t>он выставлен в музее истории 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</a:rPr>
              <a:t>Ленинграда.</a:t>
            </a:r>
            <a:endParaRPr lang="ru-RU" sz="22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7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18728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  <a:latin typeface="Calibri" pitchFamily="34" charset="0"/>
              </a:rPr>
              <a:t>Зина </a:t>
            </a:r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Портнова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1800" b="1" i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Во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время войны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Зина помогала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подпольщикам. Работая в столовой для немецких офицеров, по указанию подполья отравила пищу. Распространяла листовки среди населения, по заданию партизанского отряда вела разведку. В декабре 1943 г. немцы  арестовали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Зину по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наводке предателя. На одном из допросов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она схватила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со стола пистолет и застрелила трёх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гитлеровцев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,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пыталась бежать, но была схвачена. Фашисты зверски мучили ю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ную подпольщицу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и расстреляли в тюрьме г. Полоцка. </a:t>
            </a:r>
            <a:endParaRPr lang="ru-RU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Calibri" pitchFamily="34" charset="0"/>
              </a:rPr>
              <a:t>Зина Портнова 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</a:rPr>
              <a:t>у</a:t>
            </a:r>
            <a:r>
              <a:rPr lang="ru-RU" sz="2000" b="1" i="1" dirty="0" smtClean="0">
                <a:solidFill>
                  <a:srgbClr val="C00000"/>
                </a:solidFill>
                <a:latin typeface="Calibri" pitchFamily="34" charset="0"/>
              </a:rPr>
              <a:t>достоена 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</a:rPr>
              <a:t>звания Героя Советского Союза.</a:t>
            </a:r>
            <a:endParaRPr lang="ru-RU" sz="2000" b="1" dirty="0">
              <a:solidFill>
                <a:srgbClr val="C0000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Пионеры-герои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93096"/>
            <a:ext cx="3691384" cy="2196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365104"/>
            <a:ext cx="2513571" cy="2082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5104"/>
            <a:ext cx="1589162" cy="20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5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94421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/>
                <a:latin typeface="Calibri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Дети тыла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Calibri" pitchFamily="34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/>
                <a:latin typeface="Calibri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Дети  во  время  войны  восстанавливали  разрушенное </a:t>
            </a:r>
            <a:r>
              <a:rPr lang="ru-RU" sz="2400" b="1" dirty="0">
                <a:solidFill>
                  <a:schemeClr val="bg1"/>
                </a:solidFill>
                <a:effectLst/>
                <a:latin typeface="Calibri" pitchFamily="34" charset="0"/>
              </a:rPr>
              <a:t>хозяйство, в 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 12  лет  становясь  у  станков  на  заводах  и </a:t>
            </a:r>
            <a:r>
              <a:rPr lang="ru-RU" sz="2400" b="1" dirty="0">
                <a:solidFill>
                  <a:schemeClr val="bg1"/>
                </a:solidFill>
                <a:effectLst/>
                <a:latin typeface="Calibri" pitchFamily="34" charset="0"/>
              </a:rPr>
              <a:t>фабриках, 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 работая  на  стройках. 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Calibri" pitchFamily="34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/>
                <a:latin typeface="Calibri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/>
                <a:latin typeface="Calibri" pitchFamily="34" charset="0"/>
              </a:rPr>
              <a:t>	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4" y="1844824"/>
            <a:ext cx="3528392" cy="2126123"/>
          </a:xfr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86325"/>
            <a:ext cx="3240360" cy="20399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149080"/>
            <a:ext cx="3199150" cy="23032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83004"/>
            <a:ext cx="3528392" cy="25922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06311"/>
            <a:ext cx="3240360" cy="206284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3581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052736"/>
            <a:ext cx="3888432" cy="52888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9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Сутками трудились ребята </a:t>
            </a:r>
            <a:r>
              <a:rPr lang="ru-RU" sz="19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на заводах, </a:t>
            </a:r>
            <a:r>
              <a:rPr lang="ru-RU" sz="19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фабриках, встав </a:t>
            </a:r>
            <a:r>
              <a:rPr lang="ru-RU" sz="19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за станки вместо ушедших на фронт братьев и </a:t>
            </a:r>
            <a:r>
              <a:rPr lang="ru-RU" sz="19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отцов: </a:t>
            </a:r>
            <a:r>
              <a:rPr lang="ru-RU" sz="19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делали взрыватели к минам, запалы к ручным </a:t>
            </a:r>
            <a:r>
              <a:rPr lang="ru-RU" sz="19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гранатам.     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Работали </a:t>
            </a:r>
            <a:r>
              <a:rPr lang="ru-RU" sz="19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в сельском хозяйстве, выращивали овощи для госпиталей. П</a:t>
            </a:r>
            <a:r>
              <a:rPr lang="ru-RU" sz="19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ионеры </a:t>
            </a:r>
            <a:r>
              <a:rPr lang="ru-RU" sz="19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шили для </a:t>
            </a:r>
            <a:r>
              <a:rPr lang="ru-RU" sz="19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армии гимнастерки, вязали </a:t>
            </a:r>
            <a:r>
              <a:rPr lang="ru-RU" sz="19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теплые вещи для фронта: варежки, носки, </a:t>
            </a:r>
            <a:r>
              <a:rPr lang="ru-RU" sz="19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шарфы.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Ребята </a:t>
            </a:r>
            <a:r>
              <a:rPr lang="ru-RU" sz="19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помогали раненым в госпиталях, писали под их диктовку </a:t>
            </a:r>
            <a:r>
              <a:rPr lang="ru-RU" sz="19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письма родным ,устраивали </a:t>
            </a:r>
            <a:r>
              <a:rPr lang="ru-RU" sz="19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концерты, вызывая улыбку у измученных войной взрослых мужчин. </a:t>
            </a:r>
          </a:p>
          <a:p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626968" cy="90033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libri" pitchFamily="34" charset="0"/>
              </a:rPr>
              <a:t>Труд детей в тылу</a:t>
            </a:r>
            <a:endParaRPr lang="ru-RU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66" y="2708920"/>
            <a:ext cx="2469231" cy="18672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71" y="2708920"/>
            <a:ext cx="2689510" cy="18672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509120"/>
            <a:ext cx="2664296" cy="19276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19850"/>
            <a:ext cx="2596405" cy="23544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72" y="872192"/>
            <a:ext cx="2543944" cy="18224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4303132"/>
            <a:ext cx="2983210" cy="22159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130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1124744"/>
            <a:ext cx="4104456" cy="93610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 descr="C:\Users\Сергей\Desktop\марго\фото дети войны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416824" cy="61206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592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Более 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5 миллионов детей стали узниками концлагерей, гетто и других мест принудительного содержания, разбросанных по всей оккупированной Европе. Они несли свой крест – ни в чем не повинные, лишенные самой радостной поры – детства. Непосильный труд и болезни, холод и голод были спутниками детей.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Выживал 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лишь один из десяти.</a:t>
            </a:r>
          </a:p>
          <a:p>
            <a:r>
              <a:rPr lang="ru-RU" sz="1800" b="1" i="1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alibri" pitchFamily="34" charset="0"/>
              </a:rPr>
              <a:t>Дети – узники концлагерей</a:t>
            </a:r>
            <a:endParaRPr lang="ru-RU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03" y="3429000"/>
            <a:ext cx="4139952" cy="26801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"/>
          <a:stretch/>
        </p:blipFill>
        <p:spPr>
          <a:xfrm>
            <a:off x="4860032" y="3527651"/>
            <a:ext cx="3811968" cy="24284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812360" y="3527651"/>
            <a:ext cx="859640" cy="54942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Соединительная линия уступом 8"/>
          <p:cNvCxnSpPr>
            <a:stCxn id="7" idx="2"/>
          </p:cNvCxnSpPr>
          <p:nvPr/>
        </p:nvCxnSpPr>
        <p:spPr>
          <a:xfrm rot="16200000" flipH="1">
            <a:off x="8204029" y="4115223"/>
            <a:ext cx="913116" cy="836814"/>
          </a:xfrm>
          <a:prstGeom prst="bentConnector3">
            <a:avLst>
              <a:gd name="adj1" fmla="val 50000"/>
            </a:avLst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076056" y="5956053"/>
            <a:ext cx="1584176" cy="1143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9437" y="680200"/>
            <a:ext cx="8208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Наша страна много лет живёт в мире. Для 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большинства из Вас война — это то, что Вы видите на экранах телевизоров, компьютеров. В неё вы играете, но для некоторых детей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война и сегодня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 — это не игра, а суровая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реальность…</a:t>
            </a:r>
            <a:endParaRPr lang="ru-RU" sz="2200" b="1" dirty="0"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alibri" pitchFamily="34" charset="0"/>
              </a:rPr>
              <a:t>Чтобы помнили…</a:t>
            </a:r>
            <a:endParaRPr lang="ru-RU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71" y="2060848"/>
            <a:ext cx="3339455" cy="23156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3" y="2377196"/>
            <a:ext cx="3267447" cy="21837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81128"/>
            <a:ext cx="2903984" cy="20699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72" y="4005064"/>
            <a:ext cx="2979415" cy="23998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204864"/>
            <a:ext cx="2324372" cy="20118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38" y="3957010"/>
            <a:ext cx="1669519" cy="22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5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9926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C00000"/>
                </a:solidFill>
              </a:rPr>
              <a:t>Памятники детям войны</a:t>
            </a:r>
            <a:endParaRPr lang="ru-RU" sz="4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1124743"/>
            <a:ext cx="4844664" cy="26672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91985"/>
            <a:ext cx="4290814" cy="2764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18" y="1412775"/>
            <a:ext cx="2696046" cy="376147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3312368" cy="2228752"/>
          </a:xfrm>
        </p:spPr>
      </p:pic>
    </p:spTree>
    <p:extLst>
      <p:ext uri="{BB962C8B-B14F-4D97-AF65-F5344CB8AC3E}">
        <p14:creationId xmlns:p14="http://schemas.microsoft.com/office/powerpoint/2010/main" val="11856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96870"/>
            <a:ext cx="5112568" cy="31607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50" y="4221088"/>
            <a:ext cx="3616421" cy="2376264"/>
          </a:xfrm>
          <a:prstGeom prst="rect">
            <a:avLst/>
          </a:prstGeom>
        </p:spPr>
      </p:pic>
      <p:sp>
        <p:nvSpPr>
          <p:cNvPr id="8" name="Параллелограмм 7"/>
          <p:cNvSpPr/>
          <p:nvPr/>
        </p:nvSpPr>
        <p:spPr>
          <a:xfrm rot="19964827">
            <a:off x="5232716" y="2756883"/>
            <a:ext cx="462744" cy="237379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41543" y="36401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Дети против войны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4014"/>
            <a:ext cx="1944216" cy="9857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1160802"/>
            <a:ext cx="2376264" cy="23762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560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628800"/>
            <a:ext cx="7924800" cy="2592288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Презентацию подготовила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Савина М.Ю.</a:t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ГБОУ г. Москва  школа  № 1324  ДГ № 2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5013176"/>
            <a:ext cx="7924800" cy="1296144"/>
          </a:xfrm>
        </p:spPr>
        <p:txBody>
          <a:bodyPr>
            <a:noAutofit/>
          </a:bodyPr>
          <a:lstStyle/>
          <a:p>
            <a:pPr algn="ctr"/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21088"/>
            <a:ext cx="5688632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2664296" cy="19979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49" y="433307"/>
            <a:ext cx="2664296" cy="17986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294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980728"/>
            <a:ext cx="5472608" cy="100811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8" name="Picture 2" descr="C:\Users\Сергей\Desktop\марго\фото дети войны\maxres1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8128000" cy="5184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1484784"/>
            <a:ext cx="4752528" cy="12961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Сергей\Desktop\марго\фото дети войны\0_57256_6b96dba0_or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7992888" cy="590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1052736"/>
            <a:ext cx="4032448" cy="115212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 descr="C:\Users\Сергей\Desktop\марго\фото дети войны\1944  дер Лозоватка Белорус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992888" cy="590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1052736"/>
            <a:ext cx="4248472" cy="3188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 descr="C:\Users\Сергей\Desktop\марго\фото дети войны\1944_SSS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6696744" cy="59766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31840" y="908720"/>
            <a:ext cx="3456384" cy="129614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194" name="Picture 2" descr="C:\Users\Сергей\Desktop\марго\фото дети войны\6-летний гвардеец Толя Воронов в детском доме N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064896" cy="590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1052</TotalTime>
  <Words>864</Words>
  <Application>Microsoft Office PowerPoint</Application>
  <PresentationFormat>Экран (4:3)</PresentationFormat>
  <Paragraphs>47</Paragraphs>
  <Slides>44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Aharoni</vt:lpstr>
      <vt:lpstr>Calibri</vt:lpstr>
      <vt:lpstr>Constantia</vt:lpstr>
      <vt:lpstr>Wingdings 2</vt:lpstr>
      <vt:lpstr>Бумажная</vt:lpstr>
      <vt:lpstr>ДЕТСТВО ОПАЛЕННОЕ ВОЙНОЙ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Началась  война,  в  которой  закалялись  не  только  взрослые, но  и дети.  Дети,  которые  смотрели  в  глаза  смерти  каждый  день, час, минуту,  потому  что  это  был  фронт  или  тыл  врага.    </vt:lpstr>
      <vt:lpstr>Дети войны, как могли, приближали Победу в меру своих, хоть и маленьких, хоть и слабых, сил. Они хлебнули горя полной чашей, может быть, слишком большой для маленького человека, ведь начало войны совпало для них с началом жизни… Сколько их было угнано на чужбину… Сколько убито…</vt:lpstr>
      <vt:lpstr>Сотни тысяч мальчишек и девчонок в годы Великой Отечественной шли в военкоматы, прибавляли себе год-два и уходили защищать Родину, многие погибали за нее.</vt:lpstr>
      <vt:lpstr>Сыны полков – дети военных лет  воевали против немецких оккупантов наравне  со  взрослыми.  Маршал Баграмян вспоминал,  что смелость, отвага  подростков,  их изобретательность  в выполнении заданий  поражали даже старых  и опытных солдат.  </vt:lpstr>
      <vt:lpstr>Почти каждый мальчишка в то тяжёлое время мечтал попасть на фронт. Солдаты подбирали детей сирот , оставшихся без дома и родных. Многие дети сами убегали  на фронт и если им удавалось добраться  до передовой, командиры часто их оставляли. Они оставались в регулярной части с  разрешения командира подразделения. </vt:lpstr>
      <vt:lpstr>Сережа Алешков </vt:lpstr>
      <vt:lpstr>Пионеры-герои</vt:lpstr>
      <vt:lpstr>Пионеры-герои</vt:lpstr>
      <vt:lpstr>Пионеры-герои</vt:lpstr>
      <vt:lpstr>Пионеры-герои</vt:lpstr>
      <vt:lpstr> Дети тыла Дети  во  время  войны  восстанавливали  разрушенное хозяйство, в  12  лет  становясь  у  станков  на  заводах  и фабриках,  работая  на  стройках.   </vt:lpstr>
      <vt:lpstr>Труд детей в тылу</vt:lpstr>
      <vt:lpstr>Дети – узники концлагерей</vt:lpstr>
      <vt:lpstr>Чтобы помнили…</vt:lpstr>
      <vt:lpstr>Памятники детям войны</vt:lpstr>
      <vt:lpstr>Презентация PowerPoint</vt:lpstr>
      <vt:lpstr>Презентацию подготовила: Савина М.Ю. ГБОУ г. Москва  школа  № 1324  ДГ №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войны</dc:title>
  <dc:creator>Марго</dc:creator>
  <cp:lastModifiedBy> </cp:lastModifiedBy>
  <cp:revision>113</cp:revision>
  <dcterms:created xsi:type="dcterms:W3CDTF">2015-04-09T09:43:13Z</dcterms:created>
  <dcterms:modified xsi:type="dcterms:W3CDTF">2021-03-08T20:05:41Z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2599250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