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60" r:id="rId4"/>
    <p:sldId id="258" r:id="rId5"/>
    <p:sldId id="259" r:id="rId6"/>
    <p:sldId id="261" r:id="rId7"/>
    <p:sldId id="262" r:id="rId8"/>
    <p:sldId id="286" r:id="rId9"/>
    <p:sldId id="263" r:id="rId10"/>
    <p:sldId id="268" r:id="rId11"/>
    <p:sldId id="265" r:id="rId12"/>
    <p:sldId id="266" r:id="rId13"/>
    <p:sldId id="267" r:id="rId14"/>
    <p:sldId id="273" r:id="rId15"/>
    <p:sldId id="277" r:id="rId16"/>
    <p:sldId id="278" r:id="rId17"/>
    <p:sldId id="280" r:id="rId18"/>
    <p:sldId id="279" r:id="rId19"/>
    <p:sldId id="282" r:id="rId20"/>
    <p:sldId id="283" r:id="rId21"/>
    <p:sldId id="284" r:id="rId22"/>
    <p:sldId id="285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93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39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90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77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83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71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43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51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2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00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65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C9BBB-44A5-43FF-9357-D383A8B49D19}" type="datetimeFigureOut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3965-05E8-4F4B-98E0-1479E4B133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6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pPr algn="r"/>
            <a:r>
              <a:rPr lang="ru-RU" i="1" dirty="0" smtClean="0"/>
              <a:t>План занятия:</a:t>
            </a:r>
            <a:br>
              <a:rPr lang="ru-RU" i="1" dirty="0" smtClean="0"/>
            </a:br>
            <a:r>
              <a:rPr lang="ru-RU" dirty="0" smtClean="0"/>
              <a:t>- Что мы будем делать?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780928"/>
            <a:ext cx="48245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Будем говорить.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3501008"/>
            <a:ext cx="48245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Будем читать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4221088"/>
            <a:ext cx="48245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Будем слушать.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941168"/>
            <a:ext cx="48245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Будем отвечать на вопросы.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5661248"/>
            <a:ext cx="48245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Будем играть.</a:t>
            </a:r>
            <a:endParaRPr lang="ru-RU" sz="36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7380312" y="1268760"/>
            <a:ext cx="14401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580112" y="2024844"/>
            <a:ext cx="72008" cy="180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272300" y="2024844"/>
            <a:ext cx="72008" cy="180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896036" y="2780928"/>
            <a:ext cx="36004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940152" y="2924944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516216" y="2924944"/>
            <a:ext cx="2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Прямая соединительная линия 4095"/>
          <p:cNvCxnSpPr/>
          <p:nvPr/>
        </p:nvCxnSpPr>
        <p:spPr>
          <a:xfrm flipH="1">
            <a:off x="7092280" y="2780928"/>
            <a:ext cx="7200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" name="Прямая соединительная линия 4098"/>
          <p:cNvCxnSpPr/>
          <p:nvPr/>
        </p:nvCxnSpPr>
        <p:spPr>
          <a:xfrm flipH="1">
            <a:off x="5112060" y="3501008"/>
            <a:ext cx="36004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Прямая соединительная линия 4106"/>
          <p:cNvCxnSpPr/>
          <p:nvPr/>
        </p:nvCxnSpPr>
        <p:spPr>
          <a:xfrm flipV="1">
            <a:off x="6804248" y="3501008"/>
            <a:ext cx="7200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5" name="Прямая соединительная линия 4114"/>
          <p:cNvCxnSpPr/>
          <p:nvPr/>
        </p:nvCxnSpPr>
        <p:spPr>
          <a:xfrm flipH="1">
            <a:off x="4932040" y="4221088"/>
            <a:ext cx="9001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Прямая соединительная линия 4120"/>
          <p:cNvCxnSpPr/>
          <p:nvPr/>
        </p:nvCxnSpPr>
        <p:spPr>
          <a:xfrm flipH="1">
            <a:off x="6444208" y="4221088"/>
            <a:ext cx="7200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6" name="Прямая соединительная линия 4125"/>
          <p:cNvCxnSpPr/>
          <p:nvPr/>
        </p:nvCxnSpPr>
        <p:spPr>
          <a:xfrm flipH="1">
            <a:off x="4184429" y="4997152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0" name="Прямая соединительная линия 4129"/>
          <p:cNvCxnSpPr/>
          <p:nvPr/>
        </p:nvCxnSpPr>
        <p:spPr>
          <a:xfrm>
            <a:off x="4977045" y="5069160"/>
            <a:ext cx="15301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Прямая соединительная линия 4132"/>
          <p:cNvCxnSpPr/>
          <p:nvPr/>
        </p:nvCxnSpPr>
        <p:spPr>
          <a:xfrm flipH="1">
            <a:off x="5940152" y="4941168"/>
            <a:ext cx="90010" cy="200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4" name="Прямая соединительная линия 4143"/>
          <p:cNvCxnSpPr/>
          <p:nvPr/>
        </p:nvCxnSpPr>
        <p:spPr>
          <a:xfrm>
            <a:off x="7092280" y="5069160"/>
            <a:ext cx="180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8" name="Прямая соединительная линия 4147"/>
          <p:cNvCxnSpPr/>
          <p:nvPr/>
        </p:nvCxnSpPr>
        <p:spPr>
          <a:xfrm flipH="1">
            <a:off x="7686346" y="4997152"/>
            <a:ext cx="54006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3" name="Прямая соединительная линия 4152"/>
          <p:cNvCxnSpPr/>
          <p:nvPr/>
        </p:nvCxnSpPr>
        <p:spPr>
          <a:xfrm flipH="1">
            <a:off x="5100808" y="5661248"/>
            <a:ext cx="47257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Прямая соединительная линия 4155"/>
          <p:cNvCxnSpPr/>
          <p:nvPr/>
        </p:nvCxnSpPr>
        <p:spPr>
          <a:xfrm flipH="1">
            <a:off x="6804248" y="5661248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7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76672"/>
            <a:ext cx="674341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743419" cy="864096"/>
          </a:xfrm>
        </p:spPr>
        <p:txBody>
          <a:bodyPr/>
          <a:lstStyle/>
          <a:p>
            <a:r>
              <a:rPr lang="ru-RU" i="1" dirty="0" smtClean="0"/>
              <a:t>Тает снег, бегут ручьи.</a:t>
            </a:r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175467" cy="53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2195736" y="548680"/>
            <a:ext cx="144016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292080" y="548680"/>
            <a:ext cx="108012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236296" y="548680"/>
            <a:ext cx="144016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1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332656"/>
            <a:ext cx="64087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Появляются первые цветы-подснежники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45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835696" y="332656"/>
            <a:ext cx="21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915816" y="116632"/>
            <a:ext cx="72008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811497" y="116632"/>
            <a:ext cx="108012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7380312" y="116632"/>
            <a:ext cx="72008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19872" y="872716"/>
            <a:ext cx="21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499992" y="764704"/>
            <a:ext cx="108012" cy="1080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Набухают почки и </a:t>
            </a:r>
            <a:r>
              <a:rPr lang="ru-RU" i="1" dirty="0" smtClean="0">
                <a:solidFill>
                  <a:schemeClr val="bg1"/>
                </a:solidFill>
              </a:rPr>
              <a:t>распускаются первые листья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2339752" y="188640"/>
            <a:ext cx="72008" cy="1440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779912" y="188640"/>
            <a:ext cx="72008" cy="1440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6876256" y="188640"/>
            <a:ext cx="72008" cy="1440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059832" y="836712"/>
            <a:ext cx="72008" cy="1440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076056" y="836712"/>
            <a:ext cx="72008" cy="1440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Возвращаются </a:t>
            </a:r>
            <a:r>
              <a:rPr lang="ru-RU" i="1" dirty="0" smtClean="0"/>
              <a:t>птицы</a:t>
            </a:r>
            <a:endParaRPr lang="ru-RU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7776864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95736" y="620688"/>
            <a:ext cx="21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4139952" y="476672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588224" y="476672"/>
            <a:ext cx="72008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3275856" y="1196752"/>
            <a:ext cx="43204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перелётные</a:t>
            </a:r>
            <a:endParaRPr lang="ru-RU" sz="40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5652120" y="1196752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1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тицы делают </a:t>
            </a:r>
            <a:r>
              <a:rPr lang="ru-RU" dirty="0" smtClean="0"/>
              <a:t>гнёзда </a:t>
            </a:r>
            <a:r>
              <a:rPr lang="ru-RU" dirty="0" smtClean="0"/>
              <a:t>и выводят птенцов</a:t>
            </a: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4392488" cy="38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897560"/>
            <a:ext cx="43924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763688" y="188640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095836" y="188640"/>
            <a:ext cx="36004" cy="1800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932040" y="188640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7236296" y="188640"/>
            <a:ext cx="72008" cy="1800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139952" y="980728"/>
            <a:ext cx="21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076056" y="908720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9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«Скажи наоборот»</a:t>
            </a:r>
            <a:br>
              <a:rPr lang="ru-RU" dirty="0" smtClean="0"/>
            </a:br>
            <a:r>
              <a:rPr lang="ru-RU" dirty="0" smtClean="0"/>
              <a:t>Закончи предложение</a:t>
            </a:r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7192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274838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Зимой снег чистый, а весной-</a:t>
            </a:r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…</a:t>
            </a:r>
            <a:endParaRPr lang="ru-RU" sz="2800" i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Зимой дни холодные, а весной-…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Зимой солнце тусклое, а весной-…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Аист белый, а грач …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У соловья серая грудка, а у ласточки…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Аист большой, а соловей…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Голуби -птицы зимующие, а грачи-…</a:t>
            </a:r>
            <a:endParaRPr lang="ru-RU" sz="28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843808" y="260648"/>
            <a:ext cx="72008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572000" y="260648"/>
            <a:ext cx="108012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64088" y="404664"/>
            <a:ext cx="21602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868144" y="404664"/>
            <a:ext cx="2880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660232" y="260648"/>
            <a:ext cx="72008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987824" y="836712"/>
            <a:ext cx="72008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64088" y="980728"/>
            <a:ext cx="21602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084168" y="836712"/>
            <a:ext cx="72008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28" name="Прямая соединительная линия 22527"/>
          <p:cNvCxnSpPr/>
          <p:nvPr/>
        </p:nvCxnSpPr>
        <p:spPr>
          <a:xfrm>
            <a:off x="7956376" y="602128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«4 лишний»</a:t>
            </a:r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192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413338"/>
            <a:ext cx="5238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1.Март, апрель, май , декабрь</a:t>
            </a:r>
          </a:p>
          <a:p>
            <a:r>
              <a:rPr lang="ru-RU" sz="2800" i="1" dirty="0"/>
              <a:t>2</a:t>
            </a:r>
            <a:r>
              <a:rPr lang="ru-RU" sz="2800" i="1" dirty="0" smtClean="0"/>
              <a:t>.Синица, грач, ласточка, журавль</a:t>
            </a:r>
          </a:p>
          <a:p>
            <a:r>
              <a:rPr lang="ru-RU" sz="2800" i="1" dirty="0"/>
              <a:t>3</a:t>
            </a:r>
            <a:r>
              <a:rPr lang="ru-RU" sz="2800" i="1" dirty="0" smtClean="0"/>
              <a:t>.Ворона, воробей, голубь, скворец</a:t>
            </a:r>
          </a:p>
          <a:p>
            <a:r>
              <a:rPr lang="ru-RU" sz="2800" i="1" dirty="0"/>
              <a:t>4</a:t>
            </a:r>
            <a:r>
              <a:rPr lang="ru-RU" sz="2800" i="1" dirty="0" smtClean="0"/>
              <a:t>.Медвежонок, лисенок, котенок, бельчонок</a:t>
            </a:r>
          </a:p>
          <a:p>
            <a:r>
              <a:rPr lang="ru-RU" sz="2800" i="1" dirty="0"/>
              <a:t>5</a:t>
            </a:r>
            <a:r>
              <a:rPr lang="ru-RU" sz="2800" i="1" dirty="0" smtClean="0"/>
              <a:t>.Бабочка, снегирь, шмель, пчела.</a:t>
            </a:r>
            <a:endParaRPr lang="ru-RU" sz="2800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563888" y="476672"/>
            <a:ext cx="72008" cy="2160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905164" y="476672"/>
            <a:ext cx="170892" cy="2160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Autofit/>
          </a:bodyPr>
          <a:lstStyle/>
          <a:p>
            <a:r>
              <a:rPr lang="ru-RU" sz="2800" b="1" u="sng" dirty="0" smtClean="0"/>
              <a:t>Физкультминутка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На проталинке жучок</a:t>
            </a:r>
            <a:br>
              <a:rPr lang="ru-RU" sz="2800" i="1" dirty="0" smtClean="0"/>
            </a:br>
            <a:r>
              <a:rPr lang="ru-RU" sz="2800" i="1" dirty="0" smtClean="0"/>
              <a:t>Грел на солнышке бочок</a:t>
            </a:r>
            <a:br>
              <a:rPr lang="ru-RU" sz="2800" i="1" dirty="0" smtClean="0"/>
            </a:br>
            <a:r>
              <a:rPr lang="ru-RU" sz="2800" i="1" dirty="0" smtClean="0"/>
              <a:t>Вскоре вылез червячок</a:t>
            </a:r>
            <a:br>
              <a:rPr lang="ru-RU" sz="2800" i="1" dirty="0" smtClean="0"/>
            </a:br>
            <a:r>
              <a:rPr lang="ru-RU" sz="2800" i="1" dirty="0" smtClean="0"/>
              <a:t>А за ним и паучок.</a:t>
            </a:r>
            <a:br>
              <a:rPr lang="ru-RU" sz="2800" i="1" dirty="0" smtClean="0"/>
            </a:br>
            <a:r>
              <a:rPr lang="ru-RU" sz="2800" i="1" dirty="0" smtClean="0"/>
              <a:t>Солнце скрылось за горой,</a:t>
            </a:r>
            <a:br>
              <a:rPr lang="ru-RU" sz="2800" i="1" dirty="0" smtClean="0"/>
            </a:br>
            <a:r>
              <a:rPr lang="ru-RU" sz="2800" i="1" dirty="0" smtClean="0"/>
              <a:t>Все отправились домой</a:t>
            </a:r>
            <a:br>
              <a:rPr lang="ru-RU" sz="2800" i="1" dirty="0" smtClean="0"/>
            </a:br>
            <a:r>
              <a:rPr lang="ru-RU" sz="2800" i="1" dirty="0" smtClean="0"/>
              <a:t>И жучок, и червячок,</a:t>
            </a:r>
            <a:br>
              <a:rPr lang="ru-RU" sz="2800" i="1" dirty="0" smtClean="0"/>
            </a:br>
            <a:r>
              <a:rPr lang="ru-RU" sz="2800" i="1" dirty="0" smtClean="0"/>
              <a:t>И конечно паучок.</a:t>
            </a:r>
            <a:br>
              <a:rPr lang="ru-RU" sz="2800" i="1" dirty="0" smtClean="0"/>
            </a:br>
            <a:r>
              <a:rPr lang="ru-RU" sz="2800" i="1" dirty="0" smtClean="0"/>
              <a:t>На проталинке опять </a:t>
            </a:r>
            <a:br>
              <a:rPr lang="ru-RU" sz="2800" i="1" dirty="0" smtClean="0"/>
            </a:br>
            <a:r>
              <a:rPr lang="ru-RU" sz="2800" i="1" dirty="0" smtClean="0"/>
              <a:t>Завтра будут загорать</a:t>
            </a:r>
            <a:br>
              <a:rPr lang="ru-RU" sz="2800" i="1" dirty="0" smtClean="0"/>
            </a:br>
            <a:r>
              <a:rPr lang="ru-RU" sz="2800" i="1" dirty="0" smtClean="0"/>
              <a:t>Жук, червяк и паучок</a:t>
            </a:r>
            <a:br>
              <a:rPr lang="ru-RU" sz="2800" i="1" dirty="0" smtClean="0"/>
            </a:br>
            <a:r>
              <a:rPr lang="ru-RU" sz="2800" i="1" dirty="0" smtClean="0"/>
              <a:t>Будут греть другой бочок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6366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4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4738538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Какой </a:t>
            </a:r>
            <a:r>
              <a:rPr lang="ru-RU" sz="60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был </a:t>
            </a:r>
            <a:r>
              <a:rPr lang="ru-RU" sz="60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праздник </a:t>
            </a:r>
            <a:br>
              <a:rPr lang="ru-RU" sz="60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0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марта?</a:t>
            </a:r>
            <a:endParaRPr lang="ru-RU" sz="6000" i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75656" y="4653136"/>
            <a:ext cx="4824536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Женский день </a:t>
            </a:r>
            <a:endParaRPr lang="ru-RU" sz="44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419872" y="4869160"/>
            <a:ext cx="72008" cy="2160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3797914" y="5589240"/>
            <a:ext cx="90010" cy="2160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059832" y="1268760"/>
            <a:ext cx="144016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915816" y="2204864"/>
            <a:ext cx="144016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275856" y="3212976"/>
            <a:ext cx="144016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8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5890666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7030A0"/>
                </a:solidFill>
              </a:rPr>
              <a:t>-с-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r>
              <a:rPr lang="ru-RU" sz="4800" i="1" dirty="0" smtClean="0">
                <a:solidFill>
                  <a:srgbClr val="7030A0"/>
                </a:solidFill>
              </a:rPr>
              <a:t>-са-со-се-си-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r>
              <a:rPr lang="ru-RU" sz="4800" i="1" dirty="0" smtClean="0">
                <a:solidFill>
                  <a:srgbClr val="7030A0"/>
                </a:solidFill>
              </a:rPr>
              <a:t>-ас-ос-</a:t>
            </a:r>
            <a:r>
              <a:rPr lang="ru-RU" sz="4800" i="1" dirty="0" smtClean="0">
                <a:solidFill>
                  <a:srgbClr val="7030A0"/>
                </a:solidFill>
              </a:rPr>
              <a:t>ес</a:t>
            </a:r>
            <a:r>
              <a:rPr lang="ru-RU" sz="4800" i="1" dirty="0" smtClean="0">
                <a:solidFill>
                  <a:srgbClr val="7030A0"/>
                </a:solidFill>
              </a:rPr>
              <a:t>-</a:t>
            </a:r>
            <a:r>
              <a:rPr lang="ru-RU" sz="4800" i="1" dirty="0" smtClean="0">
                <a:solidFill>
                  <a:srgbClr val="7030A0"/>
                </a:solidFill>
              </a:rPr>
              <a:t>ис</a:t>
            </a:r>
            <a:r>
              <a:rPr lang="ru-RU" sz="4800" i="1" dirty="0" smtClean="0">
                <a:solidFill>
                  <a:srgbClr val="7030A0"/>
                </a:solidFill>
              </a:rPr>
              <a:t>-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r>
              <a:rPr lang="ru-RU" sz="4800" i="1" dirty="0" smtClean="0">
                <a:solidFill>
                  <a:srgbClr val="7030A0"/>
                </a:solidFill>
              </a:rPr>
              <a:t>Вес-на весна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r>
              <a:rPr lang="ru-RU" sz="4800" i="1" dirty="0" smtClean="0">
                <a:solidFill>
                  <a:srgbClr val="7030A0"/>
                </a:solidFill>
              </a:rPr>
              <a:t>Весна пришла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r>
              <a:rPr lang="ru-RU" sz="4800" i="1" dirty="0" smtClean="0">
                <a:solidFill>
                  <a:srgbClr val="7030A0"/>
                </a:solidFill>
              </a:rPr>
              <a:t>К нам пришла (что?)….</a:t>
            </a:r>
            <a:br>
              <a:rPr lang="ru-RU" sz="4800" i="1" dirty="0" smtClean="0">
                <a:solidFill>
                  <a:srgbClr val="7030A0"/>
                </a:solidFill>
              </a:rPr>
            </a:br>
            <a:endParaRPr lang="ru-RU" sz="4800" i="1" dirty="0">
              <a:solidFill>
                <a:srgbClr val="7030A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 flipH="1" flipV="1">
            <a:off x="6036479" y="4321975"/>
            <a:ext cx="214314" cy="142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V="1">
            <a:off x="5004048" y="3645024"/>
            <a:ext cx="144016" cy="1800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7223929" y="3645024"/>
            <a:ext cx="144016" cy="1800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95936" y="3735034"/>
            <a:ext cx="2160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 rot="9100463">
            <a:off x="2541512" y="4707772"/>
            <a:ext cx="540947" cy="344649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373738" y="5192420"/>
            <a:ext cx="2592288" cy="717149"/>
          </a:xfrm>
          <a:prstGeom prst="ellipse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весна</a:t>
            </a:r>
            <a:endParaRPr lang="ru-RU" sz="4400" dirty="0">
              <a:solidFill>
                <a:srgbClr val="FFFF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292080" y="5373216"/>
            <a:ext cx="21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215074" y="5192420"/>
            <a:ext cx="71438" cy="1807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940152" y="2996952"/>
            <a:ext cx="2749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7092280" y="2780928"/>
            <a:ext cx="131649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Кого </a:t>
            </a:r>
            <a:r>
              <a:rPr lang="ru-RU" dirty="0" smtClean="0"/>
              <a:t>поздравляли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8 Марта?</a:t>
            </a:r>
            <a:endParaRPr lang="ru-RU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9" y="2204864"/>
            <a:ext cx="2952191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965686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331640" y="764704"/>
            <a:ext cx="324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979712" y="548680"/>
            <a:ext cx="72008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555776" y="656692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629345" y="548680"/>
            <a:ext cx="57348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131840" y="1268760"/>
            <a:ext cx="72008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8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301034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Кого ты любишь</a:t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 больше всех?</a:t>
            </a:r>
            <a:br>
              <a:rPr lang="ru-RU" i="1" dirty="0" smtClean="0">
                <a:solidFill>
                  <a:srgbClr val="C00000"/>
                </a:solidFill>
              </a:rPr>
            </a:b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5101971" cy="393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03648" y="980728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051720" y="684281"/>
            <a:ext cx="72008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779912" y="684281"/>
            <a:ext cx="72008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051720" y="1484784"/>
            <a:ext cx="72008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6084168" y="1916832"/>
            <a:ext cx="280831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маму</a:t>
            </a:r>
            <a:endParaRPr lang="ru-RU" sz="60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7308304" y="2132856"/>
            <a:ext cx="72008" cy="2880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2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1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8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2506290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Была белая седая,</a:t>
            </a:r>
            <a:b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пришла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зелёная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молодая?</a:t>
            </a:r>
            <a:b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875832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32" y="0"/>
            <a:ext cx="4268168" cy="460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799692" y="316850"/>
            <a:ext cx="108012" cy="2318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365462" y="316850"/>
            <a:ext cx="110573" cy="2318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7" name="Прямая соединительная линия 5126"/>
          <p:cNvCxnSpPr/>
          <p:nvPr/>
        </p:nvCxnSpPr>
        <p:spPr>
          <a:xfrm flipH="1">
            <a:off x="3923928" y="316850"/>
            <a:ext cx="72008" cy="18961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33" name="Прямая соединительная линия 5132"/>
          <p:cNvCxnSpPr/>
          <p:nvPr/>
        </p:nvCxnSpPr>
        <p:spPr>
          <a:xfrm flipH="1">
            <a:off x="2437916" y="980728"/>
            <a:ext cx="117860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6" name="Прямая соединительная линия 5135"/>
          <p:cNvCxnSpPr/>
          <p:nvPr/>
        </p:nvCxnSpPr>
        <p:spPr>
          <a:xfrm flipH="1">
            <a:off x="3473878" y="908720"/>
            <a:ext cx="54006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8" name="Прямая соединительная линия 5137"/>
          <p:cNvCxnSpPr/>
          <p:nvPr/>
        </p:nvCxnSpPr>
        <p:spPr>
          <a:xfrm flipH="1">
            <a:off x="3059832" y="1484784"/>
            <a:ext cx="14401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99592" y="2420888"/>
            <a:ext cx="25202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зима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5373216"/>
            <a:ext cx="24482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весна</a:t>
            </a:r>
            <a:endParaRPr lang="ru-RU" sz="40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07704" y="1592796"/>
            <a:ext cx="2520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476035" y="1592796"/>
            <a:ext cx="22375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587914" y="2420888"/>
            <a:ext cx="183886" cy="2880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7380312" y="5517232"/>
            <a:ext cx="72008" cy="16632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516216" y="5600396"/>
            <a:ext cx="14401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771800" y="1124744"/>
            <a:ext cx="2880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2" name="Прямая соединительная линия 5121"/>
          <p:cNvCxnSpPr/>
          <p:nvPr/>
        </p:nvCxnSpPr>
        <p:spPr>
          <a:xfrm>
            <a:off x="3365866" y="548680"/>
            <a:ext cx="1620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4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5746650"/>
          </a:xfrm>
        </p:spPr>
        <p:txBody>
          <a:bodyPr>
            <a:normAutofit/>
          </a:bodyPr>
          <a:lstStyle/>
          <a:p>
            <a:r>
              <a:rPr lang="ru-RU" sz="4800" i="1" dirty="0" smtClean="0"/>
              <a:t>Тает снежок,</a:t>
            </a:r>
            <a:br>
              <a:rPr lang="ru-RU" sz="4800" i="1" dirty="0" smtClean="0"/>
            </a:br>
            <a:r>
              <a:rPr lang="ru-RU" sz="4800" i="1" dirty="0" smtClean="0"/>
              <a:t>ожил лужок,</a:t>
            </a:r>
            <a:br>
              <a:rPr lang="ru-RU" sz="4800" i="1" dirty="0" smtClean="0"/>
            </a:br>
            <a:r>
              <a:rPr lang="ru-RU" sz="4800" i="1" dirty="0" smtClean="0"/>
              <a:t>день прибывает,</a:t>
            </a:r>
            <a:br>
              <a:rPr lang="ru-RU" sz="4800" i="1" dirty="0" smtClean="0"/>
            </a:br>
            <a:r>
              <a:rPr lang="ru-RU" sz="4800" i="1" dirty="0" smtClean="0"/>
              <a:t>когда это бывает?</a:t>
            </a:r>
            <a:endParaRPr lang="ru-RU" sz="4800" i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619672" y="1268760"/>
            <a:ext cx="14401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4319972" y="1268760"/>
            <a:ext cx="108012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1583668" y="2060848"/>
            <a:ext cx="108012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211960" y="2060848"/>
            <a:ext cx="108012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187624" y="2708920"/>
            <a:ext cx="144016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265966" y="2708920"/>
            <a:ext cx="108012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3059832" y="3501008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059832" y="4221088"/>
            <a:ext cx="108012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99792" y="5373216"/>
            <a:ext cx="2520280" cy="86409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весна</a:t>
            </a:r>
            <a:endParaRPr lang="ru-RU" sz="36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051720" y="3645024"/>
            <a:ext cx="2160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75856" y="1484784"/>
            <a:ext cx="2880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63888" y="5661248"/>
            <a:ext cx="2880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472989" y="5517232"/>
            <a:ext cx="99011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793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2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5962674"/>
          </a:xfrm>
        </p:spPr>
        <p:txBody>
          <a:bodyPr/>
          <a:lstStyle/>
          <a:p>
            <a:r>
              <a:rPr lang="ru-RU" i="1" dirty="0" smtClean="0"/>
              <a:t>Какие весенние месяцы вы знаете?</a:t>
            </a:r>
            <a:endParaRPr lang="ru-RU" i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652120" y="2204864"/>
            <a:ext cx="9001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7092280" y="2204864"/>
            <a:ext cx="108012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724128" y="2852936"/>
            <a:ext cx="108012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6228184" y="3573016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372200" y="2420888"/>
            <a:ext cx="288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372200" y="2420888"/>
            <a:ext cx="2880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200292" y="2420888"/>
            <a:ext cx="5400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1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5220072" y="260648"/>
            <a:ext cx="108012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4644008" y="4293096"/>
            <a:ext cx="144016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9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5328592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Приметы весны .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779912" y="116632"/>
            <a:ext cx="14401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5652120" y="116632"/>
            <a:ext cx="14401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980728"/>
            <a:ext cx="8046156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5013176"/>
            <a:ext cx="475252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</a:rPr>
              <a:t>Солнце поднимается выше и греет сильнее</a:t>
            </a:r>
            <a:endParaRPr lang="ru-RU" sz="2800" i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699792" y="5013176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79912" y="515719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860032" y="5013176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084168" y="5085184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79912" y="5157192"/>
            <a:ext cx="14401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896036" y="5013176"/>
            <a:ext cx="108012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/>
          <p:nvPr/>
        </p:nvCxnSpPr>
        <p:spPr>
          <a:xfrm flipH="1">
            <a:off x="3923928" y="5517232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Прямая соединительная линия 1030"/>
          <p:cNvCxnSpPr/>
          <p:nvPr/>
        </p:nvCxnSpPr>
        <p:spPr>
          <a:xfrm flipH="1">
            <a:off x="5508104" y="5517232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 smtClean="0"/>
              <a:t>Греет солнце, сосульки начинают таять, вода капает. Это «Капель»</a:t>
            </a:r>
            <a:endParaRPr lang="ru-RU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352928" cy="50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331640" y="332656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339752" y="332656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35896" y="476672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067944" y="332656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156176" y="332656"/>
            <a:ext cx="72008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452320" y="332656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339752" y="980728"/>
            <a:ext cx="2160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843808" y="836712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347864" y="836712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4788024" y="836712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" name="Прямая соединительная линия 9216"/>
          <p:cNvCxnSpPr/>
          <p:nvPr/>
        </p:nvCxnSpPr>
        <p:spPr>
          <a:xfrm flipH="1">
            <a:off x="6372200" y="836712"/>
            <a:ext cx="72008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194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План занятия: - Что мы будем делать?  </vt:lpstr>
      <vt:lpstr>-с- -са-со-се-си- -ас-ос-ес-ис- Вес-на весна Весна пришла К нам пришла (что?)…. </vt:lpstr>
      <vt:lpstr>Была белая седая, пришла зелёная молодая?  </vt:lpstr>
      <vt:lpstr>Тает снежок, ожил лужок, день прибывает, когда это бывает?</vt:lpstr>
      <vt:lpstr>Презентация PowerPoint</vt:lpstr>
      <vt:lpstr>Какие весенние месяцы вы знаете?</vt:lpstr>
      <vt:lpstr>Презентация PowerPoint</vt:lpstr>
      <vt:lpstr>Приметы весны .</vt:lpstr>
      <vt:lpstr>Греет солнце, сосульки начинают таять, вода капает. Это «Капель»</vt:lpstr>
      <vt:lpstr>Тает снег, бегут ручьи.</vt:lpstr>
      <vt:lpstr>Появляются первые цветы-подснежники</vt:lpstr>
      <vt:lpstr>Набухают почки и распускаются первые листья</vt:lpstr>
      <vt:lpstr>Возвращаются птицы</vt:lpstr>
      <vt:lpstr>Птицы делают гнёзда и выводят птенцов</vt:lpstr>
      <vt:lpstr>Игра «Скажи наоборот» Закончи предложение</vt:lpstr>
      <vt:lpstr>Игра «4 лишний»</vt:lpstr>
      <vt:lpstr>Физкультминутка На проталинке жучок Грел на солнышке бочок Вскоре вылез червячок А за ним и паучок. Солнце скрылось за горой, Все отправились домой И жучок, и червячок, И конечно паучок. На проталинке опять  Завтра будут загорать Жук, червяк и паучок Будут греть другой бочок</vt:lpstr>
      <vt:lpstr>Презентация PowerPoint</vt:lpstr>
      <vt:lpstr>Какой был праздник  8 марта?</vt:lpstr>
      <vt:lpstr>Кого поздравляли 8 Марта?</vt:lpstr>
      <vt:lpstr>Кого ты любишь  больше всех? 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-с- -са-со-се-си- -ас-ос-ес-ис- Вес-на весна</dc:title>
  <dc:creator>ADMIN</dc:creator>
  <cp:lastModifiedBy>ADMIN</cp:lastModifiedBy>
  <cp:revision>45</cp:revision>
  <dcterms:created xsi:type="dcterms:W3CDTF">2021-02-21T09:25:28Z</dcterms:created>
  <dcterms:modified xsi:type="dcterms:W3CDTF">2021-03-06T16:29:07Z</dcterms:modified>
</cp:coreProperties>
</file>