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4" r:id="rId15"/>
    <p:sldId id="272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  <a:srgbClr val="00CC99"/>
    <a:srgbClr val="2B7D6F"/>
    <a:srgbClr val="0067B4"/>
    <a:srgbClr val="4D4D4D"/>
    <a:srgbClr val="00CCFF"/>
    <a:srgbClr val="73BED3"/>
    <a:srgbClr val="FF33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5F59-E4A3-431C-B0DF-5D021A0E8D26}" type="datetimeFigureOut">
              <a:rPr lang="ru-RU" smtClean="0"/>
              <a:t>03.11.2021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EADB-8624-4E09-9ED6-AF2D56CAA0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95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5F59-E4A3-431C-B0DF-5D021A0E8D26}" type="datetimeFigureOut">
              <a:rPr lang="ru-RU" smtClean="0"/>
              <a:t>03.11.2021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EADB-8624-4E09-9ED6-AF2D56CAA0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047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5F59-E4A3-431C-B0DF-5D021A0E8D26}" type="datetimeFigureOut">
              <a:rPr lang="ru-RU" smtClean="0"/>
              <a:t>03.11.2021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EADB-8624-4E09-9ED6-AF2D56CAA0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45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5F59-E4A3-431C-B0DF-5D021A0E8D26}" type="datetimeFigureOut">
              <a:rPr lang="ru-RU" smtClean="0"/>
              <a:t>03.11.2021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EADB-8624-4E09-9ED6-AF2D56CAA0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98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5F59-E4A3-431C-B0DF-5D021A0E8D26}" type="datetimeFigureOut">
              <a:rPr lang="ru-RU" smtClean="0"/>
              <a:t>03.11.2021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EADB-8624-4E09-9ED6-AF2D56CAA0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97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5F59-E4A3-431C-B0DF-5D021A0E8D26}" type="datetimeFigureOut">
              <a:rPr lang="ru-RU" smtClean="0"/>
              <a:t>03.11.2021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EADB-8624-4E09-9ED6-AF2D56CAA0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62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5F59-E4A3-431C-B0DF-5D021A0E8D26}" type="datetimeFigureOut">
              <a:rPr lang="ru-RU" smtClean="0"/>
              <a:t>03.11.2021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EADB-8624-4E09-9ED6-AF2D56CAA0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40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5F59-E4A3-431C-B0DF-5D021A0E8D26}" type="datetimeFigureOut">
              <a:rPr lang="ru-RU" smtClean="0"/>
              <a:t>03.11.2021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EADB-8624-4E09-9ED6-AF2D56CAA0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16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5F59-E4A3-431C-B0DF-5D021A0E8D26}" type="datetimeFigureOut">
              <a:rPr lang="ru-RU" smtClean="0"/>
              <a:t>03.11.2021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EADB-8624-4E09-9ED6-AF2D56CAA0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25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5F59-E4A3-431C-B0DF-5D021A0E8D26}" type="datetimeFigureOut">
              <a:rPr lang="ru-RU" smtClean="0"/>
              <a:t>03.11.2021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EADB-8624-4E09-9ED6-AF2D56CAA0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55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5F59-E4A3-431C-B0DF-5D021A0E8D26}" type="datetimeFigureOut">
              <a:rPr lang="ru-RU" smtClean="0"/>
              <a:t>03.11.2021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8EADB-8624-4E09-9ED6-AF2D56CAA0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48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95F59-E4A3-431C-B0DF-5D021A0E8D26}" type="datetimeFigureOut">
              <a:rPr lang="ru-RU" smtClean="0"/>
              <a:t>03.11.2021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8EADB-8624-4E09-9ED6-AF2D56CAA0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14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9" y="3356992"/>
            <a:ext cx="5220072" cy="35010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6" y="3284984"/>
            <a:ext cx="4776337" cy="35658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-1"/>
            <a:ext cx="4716017" cy="3429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" y="-1"/>
            <a:ext cx="4644008" cy="327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5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323528" y="314736"/>
            <a:ext cx="3571067" cy="3030062"/>
            <a:chOff x="323528" y="314736"/>
            <a:chExt cx="3571067" cy="303006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7100">
              <a:off x="323528" y="314736"/>
              <a:ext cx="3571067" cy="239261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1547664" y="2636912"/>
              <a:ext cx="180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4D4D4D"/>
                  </a:solidFill>
                  <a:latin typeface="Comic Sans MS" panose="030F0702030302020204" pitchFamily="66" charset="0"/>
                </a:rPr>
                <a:t>melts</a:t>
              </a:r>
              <a:endParaRPr lang="ru-RU" sz="4000" b="1" dirty="0">
                <a:solidFill>
                  <a:srgbClr val="4D4D4D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4773645" y="418144"/>
            <a:ext cx="3839393" cy="3212736"/>
            <a:chOff x="4773645" y="418144"/>
            <a:chExt cx="3839393" cy="3212736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17499" flipH="1">
              <a:off x="4773645" y="418144"/>
              <a:ext cx="3839393" cy="260306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 rot="280030">
              <a:off x="4957019" y="2922994"/>
              <a:ext cx="23042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00B0F0"/>
                  </a:solidFill>
                  <a:latin typeface="Comic Sans MS" panose="030F0702030302020204" pitchFamily="66" charset="0"/>
                </a:rPr>
                <a:t>freezes</a:t>
              </a:r>
              <a:endParaRPr lang="ru-RU" sz="4000" b="1" dirty="0">
                <a:solidFill>
                  <a:srgbClr val="00B0F0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68287" y="3645024"/>
            <a:ext cx="4215286" cy="2788085"/>
            <a:chOff x="2429903" y="3763283"/>
            <a:chExt cx="4585413" cy="3242489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3763283"/>
              <a:ext cx="3520766" cy="23448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0" h="0"/>
              <a:contourClr>
                <a:srgbClr val="969696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 rot="21257315">
              <a:off x="2429903" y="6182514"/>
              <a:ext cx="4585413" cy="823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0067B4"/>
                  </a:solidFill>
                  <a:latin typeface="Comic Sans MS" panose="030F0702030302020204" pitchFamily="66" charset="0"/>
                </a:rPr>
                <a:t>a thunderstorm</a:t>
              </a:r>
              <a:endParaRPr lang="ru-RU" sz="4000" b="1" dirty="0">
                <a:solidFill>
                  <a:srgbClr val="0067B4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5072194" y="3766887"/>
            <a:ext cx="3452415" cy="2798005"/>
            <a:chOff x="5072194" y="3766887"/>
            <a:chExt cx="3452415" cy="2798005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1532">
              <a:off x="5274832" y="3766887"/>
              <a:ext cx="3205378" cy="21126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4" name="TextBox 13"/>
            <p:cNvSpPr txBox="1"/>
            <p:nvPr/>
          </p:nvSpPr>
          <p:spPr>
            <a:xfrm rot="280030">
              <a:off x="5072194" y="5857006"/>
              <a:ext cx="34524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CC99"/>
                  </a:solidFill>
                  <a:latin typeface="Comic Sans MS" panose="030F0702030302020204" pitchFamily="66" charset="0"/>
                </a:rPr>
                <a:t>a</a:t>
              </a:r>
              <a:r>
                <a:rPr lang="en-US" sz="4000" b="1" dirty="0" smtClean="0">
                  <a:solidFill>
                    <a:srgbClr val="00CC99"/>
                  </a:solidFill>
                  <a:latin typeface="Comic Sans MS" panose="030F0702030302020204" pitchFamily="66" charset="0"/>
                </a:rPr>
                <a:t> heavy rain</a:t>
              </a:r>
              <a:endParaRPr lang="ru-RU" sz="4000" b="1" dirty="0">
                <a:solidFill>
                  <a:srgbClr val="00CC99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295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467544" y="438295"/>
            <a:ext cx="3879472" cy="3212020"/>
            <a:chOff x="290093" y="433385"/>
            <a:chExt cx="3879472" cy="321202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78304">
              <a:off x="290093" y="433385"/>
              <a:ext cx="3816424" cy="254555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 rot="21397000">
              <a:off x="1282235" y="2937519"/>
              <a:ext cx="2887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B0F0"/>
                  </a:solidFill>
                </a:rPr>
                <a:t>a</a:t>
              </a:r>
              <a:r>
                <a:rPr lang="en-US" sz="4000" b="1" dirty="0" smtClean="0">
                  <a:solidFill>
                    <a:srgbClr val="00B0F0"/>
                  </a:solidFill>
                </a:rPr>
                <a:t> light frost</a:t>
              </a:r>
              <a:endParaRPr lang="ru-RU" sz="40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076056" y="835722"/>
            <a:ext cx="3551329" cy="2934030"/>
            <a:chOff x="5186511" y="711376"/>
            <a:chExt cx="3551329" cy="2934030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5493">
              <a:off x="5186511" y="711376"/>
              <a:ext cx="3551329" cy="2082638"/>
            </a:xfrm>
            <a:prstGeom prst="rect">
              <a:avLst/>
            </a:prstGeom>
            <a:ln w="1016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9" name="TextBox 8"/>
            <p:cNvSpPr txBox="1"/>
            <p:nvPr/>
          </p:nvSpPr>
          <p:spPr>
            <a:xfrm rot="175373">
              <a:off x="5380259" y="2937520"/>
              <a:ext cx="2887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C00"/>
                  </a:solidFill>
                </a:rPr>
                <a:t>sunshine</a:t>
              </a:r>
              <a:endParaRPr lang="ru-RU" sz="4000" b="1" dirty="0">
                <a:solidFill>
                  <a:srgbClr val="FFCC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70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95536" y="620688"/>
            <a:ext cx="1440160" cy="4501916"/>
            <a:chOff x="395536" y="620688"/>
            <a:chExt cx="1440160" cy="450191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20688"/>
              <a:ext cx="1440160" cy="4501916"/>
            </a:xfrm>
            <a:prstGeom prst="rect">
              <a:avLst/>
            </a:prstGeom>
          </p:spPr>
        </p:pic>
        <p:sp>
          <p:nvSpPr>
            <p:cNvPr id="5" name="Овал 4"/>
            <p:cNvSpPr/>
            <p:nvPr/>
          </p:nvSpPr>
          <p:spPr>
            <a:xfrm>
              <a:off x="863588" y="4221088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042383" y="1916832"/>
              <a:ext cx="146466" cy="2376264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846376" y="608666"/>
            <a:ext cx="1440160" cy="4501916"/>
            <a:chOff x="395536" y="620688"/>
            <a:chExt cx="1440160" cy="450191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20688"/>
              <a:ext cx="1440160" cy="4501916"/>
            </a:xfrm>
            <a:prstGeom prst="rect">
              <a:avLst/>
            </a:prstGeom>
          </p:spPr>
        </p:pic>
        <p:sp>
          <p:nvSpPr>
            <p:cNvPr id="10" name="Овал 9"/>
            <p:cNvSpPr/>
            <p:nvPr/>
          </p:nvSpPr>
          <p:spPr>
            <a:xfrm>
              <a:off x="863588" y="4221088"/>
              <a:ext cx="504056" cy="50405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042383" y="3152990"/>
              <a:ext cx="134561" cy="1140106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57764" y="618683"/>
            <a:ext cx="1440160" cy="4501916"/>
            <a:chOff x="395536" y="620688"/>
            <a:chExt cx="1440160" cy="4501916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20688"/>
              <a:ext cx="1440160" cy="4501916"/>
            </a:xfrm>
            <a:prstGeom prst="rect">
              <a:avLst/>
            </a:prstGeom>
          </p:spPr>
        </p:pic>
        <p:sp>
          <p:nvSpPr>
            <p:cNvPr id="14" name="Овал 13"/>
            <p:cNvSpPr/>
            <p:nvPr/>
          </p:nvSpPr>
          <p:spPr>
            <a:xfrm>
              <a:off x="863588" y="4221088"/>
              <a:ext cx="504056" cy="50405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042383" y="3791044"/>
              <a:ext cx="145241" cy="502051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896699" y="618683"/>
            <a:ext cx="1440160" cy="4501916"/>
            <a:chOff x="395536" y="620688"/>
            <a:chExt cx="1440160" cy="450191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20688"/>
              <a:ext cx="1440160" cy="4501916"/>
            </a:xfrm>
            <a:prstGeom prst="rect">
              <a:avLst/>
            </a:prstGeom>
          </p:spPr>
        </p:pic>
        <p:sp>
          <p:nvSpPr>
            <p:cNvPr id="18" name="Овал 17"/>
            <p:cNvSpPr/>
            <p:nvPr/>
          </p:nvSpPr>
          <p:spPr>
            <a:xfrm>
              <a:off x="863588" y="4221088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043608" y="2062853"/>
              <a:ext cx="133336" cy="223024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263626" y="608666"/>
            <a:ext cx="1440160" cy="4501916"/>
            <a:chOff x="395536" y="620688"/>
            <a:chExt cx="1440160" cy="4501916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20688"/>
              <a:ext cx="1440160" cy="4501916"/>
            </a:xfrm>
            <a:prstGeom prst="rect">
              <a:avLst/>
            </a:prstGeom>
          </p:spPr>
        </p:pic>
        <p:sp>
          <p:nvSpPr>
            <p:cNvPr id="26" name="Овал 25"/>
            <p:cNvSpPr/>
            <p:nvPr/>
          </p:nvSpPr>
          <p:spPr>
            <a:xfrm>
              <a:off x="863588" y="4221088"/>
              <a:ext cx="504056" cy="504056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054288" y="4089094"/>
              <a:ext cx="121431" cy="204002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569225" y="618683"/>
            <a:ext cx="1440160" cy="4501916"/>
            <a:chOff x="395536" y="620688"/>
            <a:chExt cx="1440160" cy="4501916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20688"/>
              <a:ext cx="1440160" cy="4501916"/>
            </a:xfrm>
            <a:prstGeom prst="rect">
              <a:avLst/>
            </a:prstGeom>
          </p:spPr>
        </p:pic>
        <p:sp>
          <p:nvSpPr>
            <p:cNvPr id="30" name="Овал 29"/>
            <p:cNvSpPr/>
            <p:nvPr/>
          </p:nvSpPr>
          <p:spPr>
            <a:xfrm>
              <a:off x="863588" y="4221088"/>
              <a:ext cx="504056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055513" y="2566909"/>
              <a:ext cx="121431" cy="172618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7504" y="5540626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temperature is …. degrees </a:t>
            </a:r>
            <a:r>
              <a:rPr lang="en-US" sz="3200" b="1" dirty="0" smtClean="0">
                <a:solidFill>
                  <a:srgbClr val="FF0000"/>
                </a:solidFill>
              </a:rPr>
              <a:t>below</a:t>
            </a:r>
            <a:r>
              <a:rPr lang="en-US" sz="3200" b="1" dirty="0" smtClean="0"/>
              <a:t> /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above </a:t>
            </a:r>
            <a:r>
              <a:rPr lang="en-US" sz="3200" b="1" dirty="0" smtClean="0"/>
              <a:t>zero.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3486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03" y="1210982"/>
            <a:ext cx="1864431" cy="22813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776" y="1137714"/>
            <a:ext cx="2562225" cy="2105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28" y="1207926"/>
            <a:ext cx="2660898" cy="20809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85015"/>
            <a:ext cx="2936405" cy="20379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512" y="3676688"/>
            <a:ext cx="2081614" cy="2273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640" y="4703991"/>
            <a:ext cx="2266721" cy="18429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21" y="3465864"/>
            <a:ext cx="2417767" cy="20666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24132" y="3299592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hot</a:t>
            </a:r>
            <a:endParaRPr lang="ru-RU" sz="36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77805" y="3030357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snowy</a:t>
            </a:r>
            <a:endParaRPr lang="ru-RU" sz="3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00990" y="289991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sunny</a:t>
            </a:r>
            <a:endParaRPr lang="ru-RU" sz="36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847129" y="553250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windy</a:t>
            </a:r>
            <a:endParaRPr lang="ru-RU" sz="36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87156" y="5819260"/>
            <a:ext cx="2379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cold/frosty</a:t>
            </a:r>
            <a:endParaRPr lang="ru-RU" sz="36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76845" y="6060498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cloudy</a:t>
            </a:r>
            <a:endParaRPr lang="ru-RU" sz="36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7195486" y="503241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rainy</a:t>
            </a:r>
            <a:endParaRPr lang="ru-RU" sz="36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99634" y="196118"/>
            <a:ext cx="4256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</a:rPr>
              <a:t>The weather is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3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B050"/>
                </a:solidFill>
              </a:rPr>
              <a:t>Weather</a:t>
            </a:r>
            <a:endParaRPr lang="ru-RU" sz="7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8698"/>
            <a:ext cx="2162701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87939"/>
            <a:ext cx="2030874" cy="1421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8698"/>
            <a:ext cx="1944216" cy="1461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85" y="412905"/>
            <a:ext cx="1872208" cy="1411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76475" y="4188051"/>
            <a:ext cx="9036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C.  </a:t>
            </a:r>
            <a:r>
              <a:rPr lang="en-US" sz="3000" b="1" dirty="0" smtClean="0"/>
              <a:t>In the central part of Australia it will be hot, sunny      </a:t>
            </a:r>
            <a:r>
              <a:rPr lang="en-US" sz="3000" b="1" dirty="0" smtClean="0">
                <a:solidFill>
                  <a:schemeClr val="bg1"/>
                </a:solidFill>
              </a:rPr>
              <a:t>.  </a:t>
            </a:r>
            <a:r>
              <a:rPr lang="en-US" sz="3000" b="1" dirty="0" smtClean="0"/>
              <a:t>and wet. In </a:t>
            </a:r>
            <a:r>
              <a:rPr lang="en-US" sz="3000" b="1" dirty="0"/>
              <a:t>t</a:t>
            </a:r>
            <a:r>
              <a:rPr lang="en-US" sz="3000" b="1" dirty="0" smtClean="0"/>
              <a:t>he north the weather will be sunny, too. </a:t>
            </a:r>
            <a:endParaRPr lang="ru-RU" sz="3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9568" y="2044235"/>
            <a:ext cx="8682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A.  </a:t>
            </a:r>
            <a:r>
              <a:rPr lang="en-US" sz="3000" b="1" dirty="0" smtClean="0"/>
              <a:t>In the north of Russia the weather will be cold and </a:t>
            </a:r>
            <a:r>
              <a:rPr lang="en-US" sz="3000" b="1" dirty="0" smtClean="0">
                <a:solidFill>
                  <a:schemeClr val="bg1"/>
                </a:solidFill>
              </a:rPr>
              <a:t>.</a:t>
            </a:r>
            <a:r>
              <a:rPr lang="en-US" sz="3000" b="1" dirty="0" smtClean="0"/>
              <a:t>     snowy. The snow may move to the south. </a:t>
            </a:r>
            <a:endParaRPr lang="ru-RU" sz="3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2982" y="3116143"/>
            <a:ext cx="8798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B. </a:t>
            </a:r>
            <a:r>
              <a:rPr lang="en-US" sz="3000" b="1" dirty="0" smtClean="0"/>
              <a:t>In the west</a:t>
            </a:r>
            <a:r>
              <a:rPr lang="ru-RU" sz="3000" b="1" dirty="0" smtClean="0"/>
              <a:t> </a:t>
            </a:r>
            <a:r>
              <a:rPr lang="en-US" sz="3000" b="1" dirty="0" smtClean="0"/>
              <a:t>(</a:t>
            </a:r>
            <a:r>
              <a:rPr lang="ru-RU" sz="3000" b="1" dirty="0" smtClean="0"/>
              <a:t>запад)</a:t>
            </a:r>
            <a:r>
              <a:rPr lang="en-US" sz="3000" b="1" dirty="0" smtClean="0"/>
              <a:t> part of</a:t>
            </a:r>
            <a:r>
              <a:rPr lang="ru-RU" sz="3000" b="1" dirty="0"/>
              <a:t> </a:t>
            </a:r>
            <a:r>
              <a:rPr lang="en-US" sz="3000" b="1" dirty="0" smtClean="0"/>
              <a:t>Finland the weather will </a:t>
            </a:r>
            <a:r>
              <a:rPr lang="en-US" sz="3000" b="1" dirty="0" smtClean="0">
                <a:solidFill>
                  <a:schemeClr val="bg1"/>
                </a:solidFill>
              </a:rPr>
              <a:t>.</a:t>
            </a:r>
            <a:r>
              <a:rPr lang="en-US" sz="3000" b="1" dirty="0" smtClean="0"/>
              <a:t>    be rainy and windy.  </a:t>
            </a:r>
            <a:endParaRPr lang="ru-RU" sz="3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4269" y="5259959"/>
            <a:ext cx="8859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D.  </a:t>
            </a:r>
            <a:r>
              <a:rPr lang="en-US" sz="3000" b="1" dirty="0" smtClean="0"/>
              <a:t>In the south of Germany the weather will be cloudy </a:t>
            </a:r>
            <a:r>
              <a:rPr lang="en-US" sz="3000" b="1" dirty="0" smtClean="0">
                <a:solidFill>
                  <a:schemeClr val="bg1"/>
                </a:solidFill>
              </a:rPr>
              <a:t>.</a:t>
            </a:r>
            <a:r>
              <a:rPr lang="en-US" sz="3000" b="1" dirty="0" smtClean="0"/>
              <a:t>     and windy . In the east part of the country the          </a:t>
            </a:r>
            <a:r>
              <a:rPr lang="en-US" sz="3000" b="1" dirty="0" smtClean="0">
                <a:solidFill>
                  <a:schemeClr val="bg1"/>
                </a:solidFill>
              </a:rPr>
              <a:t>. </a:t>
            </a:r>
            <a:r>
              <a:rPr lang="en-US" sz="3000" b="1" dirty="0" smtClean="0"/>
              <a:t>    weather will be cloudy, too</a:t>
            </a:r>
            <a:r>
              <a:rPr lang="en-US" sz="3600" b="1" dirty="0" smtClean="0"/>
              <a:t>. </a:t>
            </a:r>
            <a:endParaRPr lang="ru-RU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75233" y="1455553"/>
            <a:ext cx="54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2062" y="1436002"/>
            <a:ext cx="54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85772" y="1420501"/>
            <a:ext cx="54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3512" y="1426729"/>
            <a:ext cx="54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8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731"/>
            <a:ext cx="5832648" cy="5632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2200" y="183849"/>
            <a:ext cx="3096344" cy="5720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горизонтали</a:t>
            </a:r>
            <a:r>
              <a:rPr lang="ru-RU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облачный. 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погода. 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температура. 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солнечный свет. 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ветреный.  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вертикали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холодный. 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морозный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тёплый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влажный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дождливыйй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сухой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снежный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солнечный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жаркий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5959" y="1260049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7844" y="1292433"/>
            <a:ext cx="1755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</a:t>
            </a:r>
            <a:r>
              <a:rPr lang="en-US" sz="3200" b="1" dirty="0" smtClean="0">
                <a:solidFill>
                  <a:srgbClr val="FF0000"/>
                </a:solidFill>
              </a:rPr>
              <a:t>  o u  d y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5959" y="2030076"/>
            <a:ext cx="2384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</a:t>
            </a:r>
            <a:r>
              <a:rPr lang="en-US" sz="3200" b="1" dirty="0" smtClean="0">
                <a:solidFill>
                  <a:srgbClr val="FF0000"/>
                </a:solidFill>
              </a:rPr>
              <a:t> a  t  h e  r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688" y="3123269"/>
            <a:ext cx="389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1720" y="3123269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 m p e  r  a  t  u  r e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3271" y="2136736"/>
            <a:ext cx="39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051720" y="3840422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u</a:t>
            </a:r>
            <a:r>
              <a:rPr lang="en-US" sz="3200" b="1" dirty="0" smtClean="0">
                <a:solidFill>
                  <a:srgbClr val="FF0000"/>
                </a:solidFill>
              </a:rPr>
              <a:t> n  s  h  </a:t>
            </a:r>
            <a:r>
              <a:rPr lang="en-US" sz="3200" b="1" dirty="0" err="1" smtClean="0">
                <a:solidFill>
                  <a:srgbClr val="FF0000"/>
                </a:solidFill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</a:rPr>
              <a:t>  n e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1613" y="3934436"/>
            <a:ext cx="486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119938" y="3645632"/>
            <a:ext cx="48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64741" y="4924311"/>
            <a:ext cx="389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w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4324" y="4928398"/>
            <a:ext cx="1908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</a:rPr>
              <a:t>  n d  y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3540" y="5032032"/>
            <a:ext cx="486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ru-RU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4132721" y="226942"/>
            <a:ext cx="565494" cy="1294716"/>
            <a:chOff x="4132721" y="226942"/>
            <a:chExt cx="565494" cy="1294716"/>
          </a:xfrm>
        </p:grpSpPr>
        <p:sp>
          <p:nvSpPr>
            <p:cNvPr id="23" name="TextBox 22"/>
            <p:cNvSpPr txBox="1"/>
            <p:nvPr/>
          </p:nvSpPr>
          <p:spPr>
            <a:xfrm>
              <a:off x="4132722" y="226942"/>
              <a:ext cx="512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c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32721" y="551713"/>
              <a:ext cx="512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o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85258" y="936883"/>
              <a:ext cx="512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l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483505" y="585404"/>
            <a:ext cx="544510" cy="2349856"/>
            <a:chOff x="3483505" y="585404"/>
            <a:chExt cx="544510" cy="2349856"/>
          </a:xfrm>
        </p:grpSpPr>
        <p:sp>
          <p:nvSpPr>
            <p:cNvPr id="27" name="TextBox 26"/>
            <p:cNvSpPr txBox="1"/>
            <p:nvPr/>
          </p:nvSpPr>
          <p:spPr>
            <a:xfrm>
              <a:off x="3485886" y="585404"/>
              <a:ext cx="512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f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84031" y="922073"/>
              <a:ext cx="512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r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15058" y="1629102"/>
              <a:ext cx="512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s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83505" y="2350485"/>
              <a:ext cx="512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y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446376" y="2029015"/>
            <a:ext cx="389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w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2442118" y="2345184"/>
            <a:ext cx="520693" cy="985759"/>
            <a:chOff x="2442118" y="2345184"/>
            <a:chExt cx="520693" cy="985759"/>
          </a:xfrm>
        </p:grpSpPr>
        <p:sp>
          <p:nvSpPr>
            <p:cNvPr id="32" name="TextBox 31"/>
            <p:cNvSpPr txBox="1"/>
            <p:nvPr/>
          </p:nvSpPr>
          <p:spPr>
            <a:xfrm>
              <a:off x="2442118" y="2345184"/>
              <a:ext cx="512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a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49854" y="2746168"/>
              <a:ext cx="512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r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690796" y="2408396"/>
            <a:ext cx="569099" cy="909703"/>
            <a:chOff x="1690796" y="2408396"/>
            <a:chExt cx="569099" cy="909703"/>
          </a:xfrm>
        </p:grpSpPr>
        <p:sp>
          <p:nvSpPr>
            <p:cNvPr id="35" name="TextBox 34"/>
            <p:cNvSpPr txBox="1"/>
            <p:nvPr/>
          </p:nvSpPr>
          <p:spPr>
            <a:xfrm>
              <a:off x="1690796" y="2408396"/>
              <a:ext cx="512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w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46938" y="2733324"/>
              <a:ext cx="512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e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789012" y="2746167"/>
            <a:ext cx="583218" cy="2008466"/>
            <a:chOff x="3789012" y="2746167"/>
            <a:chExt cx="583218" cy="2008466"/>
          </a:xfrm>
        </p:grpSpPr>
        <p:sp>
          <p:nvSpPr>
            <p:cNvPr id="38" name="TextBox 37"/>
            <p:cNvSpPr txBox="1"/>
            <p:nvPr/>
          </p:nvSpPr>
          <p:spPr>
            <a:xfrm>
              <a:off x="3843212" y="2746167"/>
              <a:ext cx="512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r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59273" y="3500370"/>
              <a:ext cx="512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i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89012" y="4169858"/>
              <a:ext cx="512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y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876863" y="2764693"/>
            <a:ext cx="512957" cy="1246833"/>
            <a:chOff x="4876863" y="2764693"/>
            <a:chExt cx="512957" cy="1246833"/>
          </a:xfrm>
        </p:grpSpPr>
        <p:sp>
          <p:nvSpPr>
            <p:cNvPr id="43" name="TextBox 42"/>
            <p:cNvSpPr txBox="1"/>
            <p:nvPr/>
          </p:nvSpPr>
          <p:spPr>
            <a:xfrm>
              <a:off x="4876863" y="2764693"/>
              <a:ext cx="512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d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876863" y="3426751"/>
              <a:ext cx="512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y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1053830" y="3842555"/>
            <a:ext cx="547055" cy="1975585"/>
            <a:chOff x="1053830" y="3842555"/>
            <a:chExt cx="547055" cy="1975585"/>
          </a:xfrm>
        </p:grpSpPr>
        <p:sp>
          <p:nvSpPr>
            <p:cNvPr id="47" name="TextBox 46"/>
            <p:cNvSpPr txBox="1"/>
            <p:nvPr/>
          </p:nvSpPr>
          <p:spPr>
            <a:xfrm>
              <a:off x="1087928" y="3842555"/>
              <a:ext cx="512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s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59258" y="4154475"/>
              <a:ext cx="512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n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53830" y="4537350"/>
              <a:ext cx="512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o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64741" y="5233365"/>
              <a:ext cx="512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y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98013" y="3830298"/>
            <a:ext cx="389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1738734" y="4194591"/>
            <a:ext cx="537911" cy="1623549"/>
            <a:chOff x="1738734" y="4194591"/>
            <a:chExt cx="537911" cy="1623549"/>
          </a:xfrm>
        </p:grpSpPr>
        <p:sp>
          <p:nvSpPr>
            <p:cNvPr id="52" name="TextBox 51"/>
            <p:cNvSpPr txBox="1"/>
            <p:nvPr/>
          </p:nvSpPr>
          <p:spPr>
            <a:xfrm>
              <a:off x="1763688" y="4194591"/>
              <a:ext cx="512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u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738734" y="4546332"/>
              <a:ext cx="4608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n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63688" y="5233365"/>
              <a:ext cx="512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y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3100485" y="4166056"/>
            <a:ext cx="552599" cy="956069"/>
            <a:chOff x="3100485" y="4166056"/>
            <a:chExt cx="552599" cy="956069"/>
          </a:xfrm>
        </p:grpSpPr>
        <p:sp>
          <p:nvSpPr>
            <p:cNvPr id="58" name="TextBox 57"/>
            <p:cNvSpPr txBox="1"/>
            <p:nvPr/>
          </p:nvSpPr>
          <p:spPr>
            <a:xfrm>
              <a:off x="3100485" y="4166056"/>
              <a:ext cx="512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o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140127" y="4537350"/>
              <a:ext cx="5129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t</a:t>
              </a:r>
              <a:endParaRPr lang="ru-RU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4544992" y="247142"/>
            <a:ext cx="39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38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5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96552" y="23256"/>
            <a:ext cx="964907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0070C0"/>
                </a:solidFill>
              </a:rPr>
              <a:t>     Tony:  </a:t>
            </a:r>
            <a:r>
              <a:rPr lang="en-US" sz="3200" b="1" i="1" dirty="0" smtClean="0"/>
              <a:t>Hello, Jane! What is the weather like in Rome?</a:t>
            </a:r>
          </a:p>
          <a:p>
            <a:pPr>
              <a:spcAft>
                <a:spcPts val="600"/>
              </a:spcAft>
            </a:pP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     Jane:  </a:t>
            </a:r>
            <a:r>
              <a:rPr lang="en-US" sz="3200" i="1" dirty="0" smtClean="0"/>
              <a:t>It is sunny and cloudy. The temperature is +12 .</a:t>
            </a:r>
          </a:p>
          <a:p>
            <a:pPr>
              <a:spcAft>
                <a:spcPts val="600"/>
              </a:spcAft>
            </a:pPr>
            <a:r>
              <a:rPr lang="en-US" sz="3200" b="1" i="1" dirty="0"/>
              <a:t> </a:t>
            </a:r>
            <a:r>
              <a:rPr lang="en-US" sz="3200" b="1" i="1" dirty="0" smtClean="0"/>
              <a:t>    </a:t>
            </a:r>
            <a:r>
              <a:rPr lang="en-US" sz="3200" b="1" i="1" dirty="0" smtClean="0">
                <a:solidFill>
                  <a:srgbClr val="0070C0"/>
                </a:solidFill>
              </a:rPr>
              <a:t>Tony:</a:t>
            </a:r>
            <a:r>
              <a:rPr lang="en-US" sz="3200" b="1" i="1" dirty="0" smtClean="0"/>
              <a:t>  What is the climate like in Italy?</a:t>
            </a:r>
          </a:p>
          <a:p>
            <a:r>
              <a:rPr lang="en-US" sz="3200" b="1" i="1" dirty="0"/>
              <a:t> </a:t>
            </a:r>
            <a:r>
              <a:rPr lang="en-US" sz="3200" b="1" i="1" dirty="0" smtClean="0"/>
              <a:t>    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Jane:</a:t>
            </a:r>
            <a:r>
              <a:rPr lang="en-US" sz="3200" b="1" i="1" dirty="0" smtClean="0"/>
              <a:t>  </a:t>
            </a:r>
            <a:r>
              <a:rPr lang="en-US" sz="3200" i="1" dirty="0" smtClean="0"/>
              <a:t>In summer it’s usually hot, with a lot of                   .                                                                                  sunshine.</a:t>
            </a:r>
          </a:p>
          <a:p>
            <a:pPr>
              <a:spcAft>
                <a:spcPts val="600"/>
              </a:spcAft>
            </a:pPr>
            <a:r>
              <a:rPr lang="en-US" sz="3200" b="1" i="1" dirty="0"/>
              <a:t> </a:t>
            </a:r>
            <a:r>
              <a:rPr lang="en-US" sz="3200" b="1" i="1" dirty="0" smtClean="0"/>
              <a:t>    </a:t>
            </a:r>
            <a:r>
              <a:rPr lang="en-US" sz="3200" b="1" i="1" dirty="0" smtClean="0">
                <a:solidFill>
                  <a:srgbClr val="0070C0"/>
                </a:solidFill>
              </a:rPr>
              <a:t>Tony: </a:t>
            </a:r>
            <a:r>
              <a:rPr lang="en-US" sz="3200" b="1" i="1" dirty="0" smtClean="0"/>
              <a:t>And what is the weather like in winter in Italy?</a:t>
            </a:r>
          </a:p>
          <a:p>
            <a:pPr>
              <a:spcAft>
                <a:spcPts val="600"/>
              </a:spcAft>
            </a:pPr>
            <a:r>
              <a:rPr lang="en-US" sz="3200" b="1" i="1" dirty="0"/>
              <a:t> </a:t>
            </a:r>
            <a:r>
              <a:rPr lang="en-US" sz="3200" b="1" i="1" dirty="0" smtClean="0"/>
              <a:t>    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Jane: </a:t>
            </a:r>
            <a:r>
              <a:rPr lang="en-US" sz="3200" i="1" dirty="0" smtClean="0"/>
              <a:t>I winter it is wet and mild. The temperature                             .              is usually +6 ,+8. And what about Britain? </a:t>
            </a:r>
          </a:p>
          <a:p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sz="3200" b="1" i="1" dirty="0" smtClean="0">
                <a:solidFill>
                  <a:srgbClr val="0070C0"/>
                </a:solidFill>
              </a:rPr>
              <a:t>Tony: </a:t>
            </a:r>
            <a:r>
              <a:rPr lang="en-US" sz="3200" b="1" i="1" dirty="0" smtClean="0"/>
              <a:t>In Britain the weather is often warm and              .              sunny but sometimes rainy in summer. </a:t>
            </a:r>
          </a:p>
          <a:p>
            <a:r>
              <a:rPr lang="en-US" sz="3200" b="1" i="1" dirty="0"/>
              <a:t> </a:t>
            </a:r>
            <a:r>
              <a:rPr lang="en-US" sz="3200" b="1" i="1" dirty="0" smtClean="0"/>
              <a:t>    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Jane:   </a:t>
            </a:r>
            <a:r>
              <a:rPr lang="en-US" sz="3200" i="1" dirty="0" smtClean="0"/>
              <a:t>And what is the climate like winter?</a:t>
            </a:r>
          </a:p>
          <a:p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sz="3200" b="1" i="1" dirty="0" smtClean="0">
                <a:solidFill>
                  <a:srgbClr val="0070C0"/>
                </a:solidFill>
              </a:rPr>
              <a:t>Tony:  </a:t>
            </a:r>
            <a:r>
              <a:rPr lang="en-US" sz="3200" b="1" i="1" dirty="0" smtClean="0"/>
              <a:t>In winter the weather is usually snowy and           .                frosty but also can be rainy. 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9262" y="476672"/>
            <a:ext cx="6157074" cy="255454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This is the season</a:t>
            </a:r>
          </a:p>
          <a:p>
            <a:r>
              <a:rPr lang="en-US" sz="4000" b="1" i="1" dirty="0" smtClean="0"/>
              <a:t>When mornings are dark</a:t>
            </a:r>
          </a:p>
          <a:p>
            <a:r>
              <a:rPr lang="en-US" sz="4000" b="1" i="1" dirty="0" smtClean="0"/>
              <a:t>And birds do not sing </a:t>
            </a:r>
          </a:p>
          <a:p>
            <a:r>
              <a:rPr lang="en-US" sz="4000" b="1" i="1" dirty="0" smtClean="0"/>
              <a:t>In the forest and park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9262" y="3356992"/>
            <a:ext cx="6157074" cy="2554545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4000" b="1" i="1" dirty="0">
                <a:solidFill>
                  <a:prstClr val="black"/>
                </a:solidFill>
              </a:rPr>
              <a:t>This is the season</a:t>
            </a:r>
          </a:p>
          <a:p>
            <a:pPr lvl="0"/>
            <a:r>
              <a:rPr lang="en-US" sz="4000" b="1" i="1" dirty="0" smtClean="0">
                <a:solidFill>
                  <a:prstClr val="black"/>
                </a:solidFill>
              </a:rPr>
              <a:t>When </a:t>
            </a:r>
            <a:r>
              <a:rPr lang="en-US" sz="4000" b="1" i="1" dirty="0">
                <a:solidFill>
                  <a:prstClr val="black"/>
                </a:solidFill>
              </a:rPr>
              <a:t>children ski</a:t>
            </a:r>
          </a:p>
          <a:p>
            <a:pPr lvl="0"/>
            <a:r>
              <a:rPr lang="en-US" sz="4000" b="1" i="1" dirty="0">
                <a:solidFill>
                  <a:prstClr val="black"/>
                </a:solidFill>
              </a:rPr>
              <a:t>And Father Frost</a:t>
            </a:r>
          </a:p>
          <a:p>
            <a:pPr lvl="0"/>
            <a:r>
              <a:rPr lang="en-US" sz="4000" b="1" i="1" dirty="0">
                <a:solidFill>
                  <a:prstClr val="black"/>
                </a:solidFill>
              </a:rPr>
              <a:t>Brings the New Year tree.  </a:t>
            </a:r>
            <a:endParaRPr lang="ru-RU" sz="40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3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войная волна 4"/>
          <p:cNvSpPr/>
          <p:nvPr/>
        </p:nvSpPr>
        <p:spPr>
          <a:xfrm>
            <a:off x="755576" y="1558472"/>
            <a:ext cx="7488832" cy="2160240"/>
          </a:xfrm>
          <a:prstGeom prst="doubleWav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903579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en-US" sz="6000" b="1" dirty="0" smtClean="0"/>
              <a:t>What is the weather like?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852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1" y="188640"/>
            <a:ext cx="4179033" cy="3156519"/>
            <a:chOff x="179511" y="188640"/>
            <a:chExt cx="4179033" cy="3156519"/>
          </a:xfrm>
        </p:grpSpPr>
        <p:sp>
          <p:nvSpPr>
            <p:cNvPr id="6" name="TextBox 5"/>
            <p:cNvSpPr txBox="1"/>
            <p:nvPr/>
          </p:nvSpPr>
          <p:spPr>
            <a:xfrm>
              <a:off x="179511" y="188640"/>
              <a:ext cx="4179033" cy="313932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</p:txBody>
        </p:sp>
        <p:pic>
          <p:nvPicPr>
            <p:cNvPr id="1026" name="Picture 2" descr="C:\Users\Админ\Music\health\c1e0645e2c9f1d1c5502bb5fe398dd8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94108"/>
              <a:ext cx="4032447" cy="2486676"/>
            </a:xfrm>
            <a:prstGeom prst="rect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491636" y="2637273"/>
              <a:ext cx="189954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92D050"/>
                  </a:solidFill>
                  <a:latin typeface="Comic Sans MS" pitchFamily="66" charset="0"/>
                </a:rPr>
                <a:t>spring</a:t>
              </a:r>
              <a:endParaRPr lang="ru-RU" sz="4000" b="1" dirty="0">
                <a:solidFill>
                  <a:srgbClr val="92D05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262089" y="346681"/>
            <a:ext cx="4032449" cy="3259641"/>
            <a:chOff x="4262089" y="346681"/>
            <a:chExt cx="4032449" cy="3259641"/>
          </a:xfrm>
        </p:grpSpPr>
        <p:sp>
          <p:nvSpPr>
            <p:cNvPr id="14" name="TextBox 13"/>
            <p:cNvSpPr txBox="1"/>
            <p:nvPr/>
          </p:nvSpPr>
          <p:spPr>
            <a:xfrm>
              <a:off x="4262089" y="346681"/>
              <a:ext cx="4032449" cy="313932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</p:txBody>
        </p:sp>
        <p:pic>
          <p:nvPicPr>
            <p:cNvPr id="1027" name="Picture 3" descr="C:\Users\Админ\Music\health\alleya-park-leto-utro-tuma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8544" y="445221"/>
              <a:ext cx="3818993" cy="2545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258644" y="2898436"/>
              <a:ext cx="23762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00B050"/>
                  </a:solidFill>
                  <a:latin typeface="Comic Sans MS" pitchFamily="66" charset="0"/>
                </a:rPr>
                <a:t>summer</a:t>
              </a:r>
              <a:endParaRPr lang="ru-RU" sz="4000" b="1" dirty="0">
                <a:solidFill>
                  <a:srgbClr val="00B05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73605" y="3550961"/>
            <a:ext cx="5010712" cy="3139321"/>
            <a:chOff x="73605" y="3550961"/>
            <a:chExt cx="5010712" cy="3139321"/>
          </a:xfrm>
        </p:grpSpPr>
        <p:sp>
          <p:nvSpPr>
            <p:cNvPr id="16" name="TextBox 15"/>
            <p:cNvSpPr txBox="1"/>
            <p:nvPr/>
          </p:nvSpPr>
          <p:spPr>
            <a:xfrm>
              <a:off x="73605" y="3550961"/>
              <a:ext cx="4570403" cy="313932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</p:txBody>
        </p:sp>
        <p:pic>
          <p:nvPicPr>
            <p:cNvPr id="1028" name="Picture 4" descr="C:\Users\Админ\Music\health\082dd57d716ccd9aad8e71079903ed7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1" y="3611307"/>
              <a:ext cx="2592288" cy="3074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708053" y="5978240"/>
              <a:ext cx="23762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</a:rPr>
                <a:t>autumn</a:t>
              </a:r>
              <a:endParaRPr lang="ru-RU" sz="4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557826" y="3572528"/>
            <a:ext cx="4334654" cy="3139321"/>
            <a:chOff x="4557826" y="3572528"/>
            <a:chExt cx="4334654" cy="3139321"/>
          </a:xfrm>
        </p:grpSpPr>
        <p:sp>
          <p:nvSpPr>
            <p:cNvPr id="17" name="TextBox 16"/>
            <p:cNvSpPr txBox="1"/>
            <p:nvPr/>
          </p:nvSpPr>
          <p:spPr>
            <a:xfrm>
              <a:off x="4557826" y="3572528"/>
              <a:ext cx="4334654" cy="3139321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</p:txBody>
        </p:sp>
        <p:pic>
          <p:nvPicPr>
            <p:cNvPr id="1029" name="Picture 5" descr="C:\Users\Админ\Music\health\Красивые-картинки-зимы-на-рабочий-стол-в-хорошем-качестве-1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611307"/>
              <a:ext cx="3948835" cy="2468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868144" y="5978240"/>
              <a:ext cx="23762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0070C0"/>
                  </a:solidFill>
                  <a:latin typeface="Comic Sans MS" pitchFamily="66" charset="0"/>
                </a:rPr>
                <a:t>winter</a:t>
              </a:r>
              <a:endParaRPr lang="ru-RU" sz="4000" b="1" dirty="0"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874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35164" y="322401"/>
            <a:ext cx="3800987" cy="2993095"/>
            <a:chOff x="124005" y="202212"/>
            <a:chExt cx="3800987" cy="2993095"/>
          </a:xfrm>
        </p:grpSpPr>
        <p:pic>
          <p:nvPicPr>
            <p:cNvPr id="2050" name="Picture 2" descr="E:\Новая папка\Новая папка\145044300_reading-a-novel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89028">
              <a:off x="186307" y="202212"/>
              <a:ext cx="3510714" cy="2340476"/>
            </a:xfrm>
            <a:prstGeom prst="rect">
              <a:avLst/>
            </a:prstGeom>
            <a:ln w="1524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rot="21319918">
              <a:off x="124005" y="2487421"/>
              <a:ext cx="38009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B050"/>
                  </a:solidFill>
                  <a:latin typeface="Comic Sans MS" pitchFamily="66" charset="0"/>
                </a:rPr>
                <a:t>w</a:t>
              </a:r>
              <a:r>
                <a:rPr lang="en-US" sz="4000" b="1" dirty="0" smtClean="0">
                  <a:solidFill>
                    <a:srgbClr val="00B050"/>
                  </a:solidFill>
                  <a:latin typeface="Comic Sans MS" pitchFamily="66" charset="0"/>
                </a:rPr>
                <a:t>arm and dry </a:t>
              </a:r>
              <a:endParaRPr lang="ru-RU" sz="4000" b="1" dirty="0">
                <a:solidFill>
                  <a:srgbClr val="00B05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788024" y="577857"/>
            <a:ext cx="3272826" cy="2458669"/>
            <a:chOff x="4392799" y="593181"/>
            <a:chExt cx="3272826" cy="2458669"/>
          </a:xfrm>
        </p:grpSpPr>
        <p:pic>
          <p:nvPicPr>
            <p:cNvPr id="2051" name="Picture 3" descr="E:\Новая папка\Новая папка\Walking-in-the-Sun-1170x65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7318">
              <a:off x="4392799" y="593181"/>
              <a:ext cx="3272826" cy="18406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488130">
              <a:off x="4928163" y="2343964"/>
              <a:ext cx="20162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DBD600"/>
                  </a:solidFill>
                  <a:latin typeface="Comic Sans MS" pitchFamily="66" charset="0"/>
                </a:rPr>
                <a:t>sunny</a:t>
              </a:r>
              <a:endParaRPr lang="ru-RU" sz="4000" b="1" dirty="0">
                <a:solidFill>
                  <a:srgbClr val="DBD6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75895" y="3510546"/>
            <a:ext cx="2880320" cy="2538834"/>
            <a:chOff x="251521" y="3254236"/>
            <a:chExt cx="2880320" cy="2538834"/>
          </a:xfrm>
        </p:grpSpPr>
        <p:pic>
          <p:nvPicPr>
            <p:cNvPr id="2052" name="Picture 4" descr="E:\Новая папка\Новая папка\devushke-ploho-na-zhar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3254236"/>
              <a:ext cx="2880320" cy="192021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269139" y="5085184"/>
              <a:ext cx="13681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Comic Sans MS" pitchFamily="66" charset="0"/>
                </a:rPr>
                <a:t>hot</a:t>
              </a:r>
              <a:endParaRPr lang="ru-RU" sz="4000" b="1" dirty="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117688" y="3531293"/>
            <a:ext cx="2732606" cy="2607352"/>
            <a:chOff x="3117688" y="3531293"/>
            <a:chExt cx="2732606" cy="2607352"/>
          </a:xfrm>
        </p:grpSpPr>
        <p:pic>
          <p:nvPicPr>
            <p:cNvPr id="2053" name="Picture 5" descr="E:\Новая папка\Новая папка\AdobeStock_37463313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89475">
              <a:off x="3117688" y="3531293"/>
              <a:ext cx="2732606" cy="19744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9" name="TextBox 8"/>
            <p:cNvSpPr txBox="1"/>
            <p:nvPr/>
          </p:nvSpPr>
          <p:spPr>
            <a:xfrm>
              <a:off x="4040157" y="5430759"/>
              <a:ext cx="16961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windy</a:t>
              </a:r>
              <a:endParaRPr lang="ru-RU" sz="40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974216" y="3636661"/>
            <a:ext cx="2940843" cy="2557023"/>
            <a:chOff x="5974216" y="3636661"/>
            <a:chExt cx="2940843" cy="2557023"/>
          </a:xfrm>
        </p:grpSpPr>
        <p:pic>
          <p:nvPicPr>
            <p:cNvPr id="2054" name="Picture 6" descr="E:\Новая папка\Новая папка\f2-1024x68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5242">
              <a:off x="5974216" y="3636661"/>
              <a:ext cx="2940843" cy="198884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 rot="173816">
              <a:off x="6441241" y="5485798"/>
              <a:ext cx="16968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0070C0"/>
                  </a:solidFill>
                  <a:latin typeface="Comic Sans MS" pitchFamily="66" charset="0"/>
                </a:rPr>
                <a:t>rainy</a:t>
              </a:r>
              <a:endParaRPr lang="ru-RU" sz="4000" b="1" dirty="0"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4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47335" y="266898"/>
            <a:ext cx="3469718" cy="3094464"/>
            <a:chOff x="247335" y="266898"/>
            <a:chExt cx="3469718" cy="3094464"/>
          </a:xfrm>
        </p:grpSpPr>
        <p:pic>
          <p:nvPicPr>
            <p:cNvPr id="3074" name="Picture 2" descr="E:\Новая папка\Новая папка\20180803_06131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92316">
              <a:off x="247335" y="266898"/>
              <a:ext cx="3469718" cy="24783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 rot="21368890">
              <a:off x="640955" y="2653476"/>
              <a:ext cx="29523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w</a:t>
              </a:r>
              <a:r>
                <a:rPr lang="en-US" sz="4000" b="1" dirty="0" smtClean="0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et</a:t>
              </a:r>
              <a:r>
                <a:rPr lang="en-US" sz="4000" b="1" dirty="0" smtClean="0">
                  <a:latin typeface="Comic Sans MS" pitchFamily="66" charset="0"/>
                </a:rPr>
                <a:t>/</a:t>
              </a:r>
              <a:r>
                <a:rPr lang="en-US" sz="4000" b="1" dirty="0" smtClean="0">
                  <a:solidFill>
                    <a:schemeClr val="accent3">
                      <a:lumMod val="75000"/>
                    </a:schemeClr>
                  </a:solidFill>
                  <a:latin typeface="Comic Sans MS" pitchFamily="66" charset="0"/>
                </a:rPr>
                <a:t>humid</a:t>
              </a:r>
              <a:endParaRPr lang="ru-RU" sz="40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365170" y="426408"/>
            <a:ext cx="4327972" cy="3212428"/>
            <a:chOff x="4365170" y="426408"/>
            <a:chExt cx="4327972" cy="3212428"/>
          </a:xfrm>
        </p:grpSpPr>
        <p:pic>
          <p:nvPicPr>
            <p:cNvPr id="3075" name="Picture 3" descr="E:\Новая папка\Новая папка\120492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3293">
              <a:off x="4365170" y="426408"/>
              <a:ext cx="4327972" cy="256793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188677">
              <a:off x="5597981" y="2930950"/>
              <a:ext cx="20569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0070C0"/>
                  </a:solidFill>
                  <a:latin typeface="Comic Sans MS" pitchFamily="66" charset="0"/>
                </a:rPr>
                <a:t>cold</a:t>
              </a:r>
              <a:endParaRPr lang="ru-RU" sz="4000" b="1" dirty="0">
                <a:solidFill>
                  <a:srgbClr val="0070C0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51679" y="3416934"/>
            <a:ext cx="3245886" cy="2700202"/>
            <a:chOff x="579633" y="3369299"/>
            <a:chExt cx="3245886" cy="2700202"/>
          </a:xfrm>
        </p:grpSpPr>
        <p:pic>
          <p:nvPicPr>
            <p:cNvPr id="3076" name="Picture 4" descr="E:\Новая папка\Новая папка\Winter-Snow-2880x18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12039">
              <a:off x="579633" y="3369299"/>
              <a:ext cx="3245886" cy="21358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12" name="TextBox 11"/>
            <p:cNvSpPr txBox="1"/>
            <p:nvPr/>
          </p:nvSpPr>
          <p:spPr>
            <a:xfrm rot="21439428">
              <a:off x="1583572" y="5361615"/>
              <a:ext cx="20569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Comic Sans MS" pitchFamily="66" charset="0"/>
                </a:rPr>
                <a:t>snowy</a:t>
              </a:r>
              <a:endParaRPr lang="ru-RU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076300" y="3520551"/>
            <a:ext cx="3008740" cy="2812945"/>
            <a:chOff x="4354038" y="3611092"/>
            <a:chExt cx="3008740" cy="2812945"/>
          </a:xfrm>
        </p:grpSpPr>
        <p:sp>
          <p:nvSpPr>
            <p:cNvPr id="9" name="TextBox 8"/>
            <p:cNvSpPr txBox="1"/>
            <p:nvPr/>
          </p:nvSpPr>
          <p:spPr>
            <a:xfrm>
              <a:off x="4806947" y="5716151"/>
              <a:ext cx="20569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00B0F0"/>
                  </a:solidFill>
                  <a:latin typeface="Comic Sans MS" pitchFamily="66" charset="0"/>
                </a:rPr>
                <a:t>frosty</a:t>
              </a:r>
              <a:endParaRPr lang="ru-RU" sz="4000" b="1" dirty="0">
                <a:solidFill>
                  <a:srgbClr val="00B0F0"/>
                </a:solidFill>
                <a:latin typeface="Comic Sans MS" pitchFamily="66" charset="0"/>
              </a:endParaRPr>
            </a:p>
          </p:txBody>
        </p:sp>
        <p:pic>
          <p:nvPicPr>
            <p:cNvPr id="3078" name="Picture 6" descr="E:\Новая папка\Новая папка\cold-market-recruiting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2080">
              <a:off x="4354038" y="3611092"/>
              <a:ext cx="3008740" cy="217324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6010273" y="3524521"/>
            <a:ext cx="2983049" cy="2681976"/>
            <a:chOff x="6010273" y="3524521"/>
            <a:chExt cx="2983049" cy="2681976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0273" y="3524521"/>
              <a:ext cx="2983049" cy="208840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6405507" y="5498611"/>
              <a:ext cx="20569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bg2">
                      <a:lumMod val="25000"/>
                    </a:schemeClr>
                  </a:solidFill>
                  <a:latin typeface="Comic Sans MS" pitchFamily="66" charset="0"/>
                </a:rPr>
                <a:t>cloudy</a:t>
              </a:r>
              <a:endParaRPr lang="ru-RU" sz="4000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975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587220"/>
            <a:ext cx="8568952" cy="6010132"/>
          </a:xfrm>
          <a:prstGeom prst="roundRect">
            <a:avLst/>
          </a:prstGeom>
          <a:noFill/>
          <a:ln w="508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5923" y="3238343"/>
            <a:ext cx="61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In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877991" y="2547852"/>
            <a:ext cx="504056" cy="2290501"/>
          </a:xfrm>
          <a:prstGeom prst="leftBrace">
            <a:avLst>
              <a:gd name="adj1" fmla="val 40796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80407" y="2985216"/>
            <a:ext cx="2340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summer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6850" y="2432836"/>
            <a:ext cx="2340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2D050"/>
                </a:solidFill>
              </a:rPr>
              <a:t>spring</a:t>
            </a:r>
            <a:endParaRPr lang="ru-RU" sz="4000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5724" y="3601942"/>
            <a:ext cx="2340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autumn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5724" y="4136886"/>
            <a:ext cx="2340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3BED3"/>
                </a:solidFill>
              </a:rPr>
              <a:t>winter</a:t>
            </a:r>
            <a:endParaRPr lang="ru-RU" sz="4000" b="1" dirty="0">
              <a:solidFill>
                <a:srgbClr val="73BED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4662" y="2222680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</a:t>
            </a:r>
            <a:r>
              <a:rPr lang="en-US" sz="4000" b="1" dirty="0" smtClean="0"/>
              <a:t>he </a:t>
            </a:r>
          </a:p>
          <a:p>
            <a:pPr algn="ctr"/>
            <a:r>
              <a:rPr lang="en-US" sz="4000" b="1" dirty="0" smtClean="0"/>
              <a:t>weather</a:t>
            </a:r>
            <a:endParaRPr lang="ru-RU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64662" y="3521333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</a:t>
            </a:r>
            <a:r>
              <a:rPr lang="en-US" sz="4000" b="1" dirty="0" smtClean="0"/>
              <a:t>he climate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275856" y="587220"/>
            <a:ext cx="1" cy="6010132"/>
          </a:xfrm>
          <a:prstGeom prst="line">
            <a:avLst/>
          </a:prstGeom>
          <a:ln w="38100">
            <a:solidFill>
              <a:srgbClr val="D6009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220072" y="597857"/>
            <a:ext cx="0" cy="5999495"/>
          </a:xfrm>
          <a:prstGeom prst="line">
            <a:avLst/>
          </a:prstGeom>
          <a:ln w="38100">
            <a:solidFill>
              <a:srgbClr val="D6009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275857" y="3521333"/>
            <a:ext cx="1944215" cy="0"/>
          </a:xfrm>
          <a:prstGeom prst="line">
            <a:avLst/>
          </a:prstGeom>
          <a:ln w="38100">
            <a:solidFill>
              <a:srgbClr val="D6009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220072" y="316739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is</a:t>
            </a:r>
            <a:endParaRPr lang="ru-RU" sz="4000" b="1" dirty="0">
              <a:solidFill>
                <a:srgbClr val="FF000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724128" y="597856"/>
            <a:ext cx="0" cy="5999496"/>
          </a:xfrm>
          <a:prstGeom prst="line">
            <a:avLst/>
          </a:prstGeom>
          <a:ln w="38100">
            <a:solidFill>
              <a:srgbClr val="D6009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51484" y="467991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h</a:t>
            </a:r>
            <a:r>
              <a:rPr lang="en-US" sz="4000" b="1" i="1" dirty="0" smtClean="0"/>
              <a:t>ot</a:t>
            </a:r>
            <a:endParaRPr lang="ru-RU" sz="40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5827741" y="914817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warm</a:t>
            </a:r>
            <a:endParaRPr lang="ru-RU" sz="40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5775985" y="1377556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dry </a:t>
            </a:r>
            <a:r>
              <a:rPr lang="ru-RU" sz="4000" b="1" i="1" dirty="0" smtClean="0">
                <a:solidFill>
                  <a:srgbClr val="00B0F0"/>
                </a:solidFill>
              </a:rPr>
              <a:t>сухой</a:t>
            </a:r>
            <a:r>
              <a:rPr lang="en-US" sz="4000" b="1" i="1" dirty="0" smtClean="0"/>
              <a:t>  </a:t>
            </a:r>
            <a:endParaRPr lang="ru-RU" sz="40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5803502" y="1905715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sunny</a:t>
            </a:r>
            <a:endParaRPr lang="ru-RU" sz="4000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5828197" y="2365050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windy</a:t>
            </a:r>
            <a:endParaRPr lang="ru-RU" sz="4000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5851484" y="2884400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rainy</a:t>
            </a:r>
            <a:endParaRPr lang="ru-RU" sz="4000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5851484" y="3955885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cold</a:t>
            </a:r>
            <a:endParaRPr lang="ru-RU" sz="4000" b="1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5827741" y="3429000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/>
              <a:t>w</a:t>
            </a:r>
            <a:r>
              <a:rPr lang="en-US" sz="4000" b="1" i="1" dirty="0" smtClean="0"/>
              <a:t>et/humid</a:t>
            </a:r>
            <a:endParaRPr lang="ru-RU" sz="4000" b="1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5828197" y="4443209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snowy</a:t>
            </a:r>
            <a:endParaRPr lang="ru-RU" sz="4000" b="1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5894674" y="4947908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frosty</a:t>
            </a:r>
            <a:endParaRPr lang="ru-RU" sz="4000" b="1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5827741" y="5397684"/>
            <a:ext cx="3049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mild</a:t>
            </a:r>
            <a:r>
              <a:rPr lang="en-US" sz="4000" b="1" dirty="0" smtClean="0"/>
              <a:t> </a:t>
            </a:r>
            <a:r>
              <a:rPr lang="ru-RU" sz="4000" b="1" i="1" dirty="0" smtClean="0">
                <a:solidFill>
                  <a:srgbClr val="00B0F0"/>
                </a:solidFill>
              </a:rPr>
              <a:t>мягкий</a:t>
            </a:r>
            <a:endParaRPr lang="ru-RU" sz="4000" b="1" i="1" dirty="0">
              <a:solidFill>
                <a:srgbClr val="00B0F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13905" y="5866999"/>
            <a:ext cx="3781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severe</a:t>
            </a:r>
            <a:r>
              <a:rPr lang="ru-RU" sz="4000" b="1" i="1" dirty="0" smtClean="0"/>
              <a:t> </a:t>
            </a:r>
            <a:r>
              <a:rPr lang="ru-RU" sz="3600" b="1" i="1" dirty="0" smtClean="0">
                <a:solidFill>
                  <a:srgbClr val="00B0F0"/>
                </a:solidFill>
              </a:rPr>
              <a:t>суровый</a:t>
            </a:r>
            <a:endParaRPr lang="ru-RU" sz="3600" b="1" i="1" dirty="0">
              <a:solidFill>
                <a:srgbClr val="00B0F0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5701514" y="5583925"/>
            <a:ext cx="3118957" cy="0"/>
          </a:xfrm>
          <a:prstGeom prst="line">
            <a:avLst/>
          </a:prstGeom>
          <a:ln w="38100">
            <a:solidFill>
              <a:srgbClr val="D6009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979712" y="687"/>
            <a:ext cx="582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3399"/>
                </a:solidFill>
              </a:rPr>
              <a:t>What is the weather like?</a:t>
            </a:r>
            <a:endParaRPr lang="ru-RU" sz="3600" b="1" i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8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0161" y="980728"/>
            <a:ext cx="8280920" cy="246212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0078" y="980728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temperature </a:t>
            </a:r>
          </a:p>
          <a:p>
            <a:r>
              <a:rPr lang="en-US" sz="3600" b="1" dirty="0"/>
              <a:t>i</a:t>
            </a:r>
            <a:r>
              <a:rPr lang="en-US" sz="3600" b="1" dirty="0" smtClean="0"/>
              <a:t>s sometimes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0078" y="2242525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temperature </a:t>
            </a:r>
          </a:p>
          <a:p>
            <a:r>
              <a:rPr lang="en-US" sz="3600" b="1" dirty="0"/>
              <a:t>i</a:t>
            </a:r>
            <a:r>
              <a:rPr lang="en-US" sz="3600" b="1" dirty="0" smtClean="0"/>
              <a:t>s often</a:t>
            </a:r>
            <a:endParaRPr lang="ru-RU" sz="3600" b="1" dirty="0"/>
          </a:p>
        </p:txBody>
      </p:sp>
      <p:cxnSp>
        <p:nvCxnSpPr>
          <p:cNvPr id="10" name="Прямая соединительная линия 9"/>
          <p:cNvCxnSpPr>
            <a:stCxn id="5" idx="1"/>
          </p:cNvCxnSpPr>
          <p:nvPr/>
        </p:nvCxnSpPr>
        <p:spPr>
          <a:xfrm>
            <a:off x="390161" y="2211791"/>
            <a:ext cx="3586854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977015" y="997562"/>
            <a:ext cx="0" cy="242845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67857" y="980727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30 </a:t>
            </a:r>
            <a:r>
              <a:rPr lang="en-US" sz="3600" b="1" i="1" dirty="0" smtClean="0"/>
              <a:t>degrees </a:t>
            </a:r>
            <a:r>
              <a:rPr lang="en-US" sz="3600" b="1" i="1" dirty="0" smtClean="0">
                <a:solidFill>
                  <a:srgbClr val="FF0000"/>
                </a:solidFill>
              </a:rPr>
              <a:t>above</a:t>
            </a:r>
            <a:r>
              <a:rPr lang="en-US" sz="3600" b="1" i="1" dirty="0" smtClean="0"/>
              <a:t> zero</a:t>
            </a:r>
          </a:p>
          <a:p>
            <a:r>
              <a:rPr lang="en-US" sz="3600" b="1" i="1" dirty="0"/>
              <a:t> </a:t>
            </a:r>
            <a:r>
              <a:rPr lang="en-US" sz="3600" b="1" i="1" dirty="0" smtClean="0"/>
              <a:t>                    </a:t>
            </a:r>
            <a:r>
              <a:rPr lang="ru-RU" sz="3600" b="1" i="1" dirty="0" smtClean="0"/>
              <a:t>выше</a:t>
            </a:r>
            <a:endParaRPr lang="ru-RU" sz="36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67857" y="2225691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10</a:t>
            </a:r>
            <a:r>
              <a:rPr lang="en-US" sz="3600" b="1" i="1" dirty="0" smtClean="0"/>
              <a:t> degrees </a:t>
            </a:r>
            <a:r>
              <a:rPr lang="en-US" sz="3600" b="1" i="1" dirty="0" smtClean="0">
                <a:solidFill>
                  <a:srgbClr val="00B0F0"/>
                </a:solidFill>
              </a:rPr>
              <a:t>below</a:t>
            </a:r>
            <a:r>
              <a:rPr lang="en-US" sz="3600" b="1" i="1" dirty="0" smtClean="0"/>
              <a:t> zero</a:t>
            </a:r>
            <a:endParaRPr lang="ru-RU" sz="3600" b="1" i="1" dirty="0" smtClean="0"/>
          </a:p>
          <a:p>
            <a:r>
              <a:rPr lang="ru-RU" sz="3600" b="1" i="1" dirty="0" smtClean="0"/>
              <a:t>                     ниже</a:t>
            </a:r>
            <a:endParaRPr lang="ru-RU" sz="3600" b="1" i="1" dirty="0"/>
          </a:p>
        </p:txBody>
      </p:sp>
      <p:sp>
        <p:nvSpPr>
          <p:cNvPr id="19" name="TextBox 18">
            <a:hlinkClick r:id="rId2" action="ppaction://hlinksldjump"/>
          </p:cNvPr>
          <p:cNvSpPr txBox="1"/>
          <p:nvPr/>
        </p:nvSpPr>
        <p:spPr>
          <a:xfrm>
            <a:off x="1636701" y="320445"/>
            <a:ext cx="6491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accent6">
                    <a:lumMod val="75000"/>
                  </a:schemeClr>
                </a:solidFill>
              </a:rPr>
              <a:t>What is the temperature like?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645024"/>
            <a:ext cx="2277377" cy="324716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5644662" y="4089538"/>
            <a:ext cx="3490405" cy="1200329"/>
            <a:chOff x="5652120" y="4068279"/>
            <a:chExt cx="3490405" cy="1200329"/>
          </a:xfrm>
        </p:grpSpPr>
        <p:sp>
          <p:nvSpPr>
            <p:cNvPr id="3" name="TextBox 2"/>
            <p:cNvSpPr txBox="1"/>
            <p:nvPr/>
          </p:nvSpPr>
          <p:spPr>
            <a:xfrm>
              <a:off x="5794661" y="4068279"/>
              <a:ext cx="33478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1" dirty="0" smtClean="0"/>
                <a:t>degrees</a:t>
              </a:r>
              <a:endParaRPr lang="ru-RU" sz="3600" b="1" i="1" dirty="0" smtClean="0"/>
            </a:p>
            <a:p>
              <a:r>
                <a:rPr lang="en-US" sz="3600" b="1" i="1" dirty="0" smtClean="0">
                  <a:solidFill>
                    <a:srgbClr val="FF0000"/>
                  </a:solidFill>
                </a:rPr>
                <a:t>above</a:t>
              </a:r>
              <a:r>
                <a:rPr lang="en-US" sz="3600" b="1" i="1" dirty="0" smtClean="0"/>
                <a:t> zero</a:t>
              </a:r>
            </a:p>
          </p:txBody>
        </p:sp>
        <p:cxnSp>
          <p:nvCxnSpPr>
            <p:cNvPr id="8" name="Прямая со стрелкой 7"/>
            <p:cNvCxnSpPr/>
            <p:nvPr/>
          </p:nvCxnSpPr>
          <p:spPr>
            <a:xfrm flipH="1" flipV="1">
              <a:off x="5652120" y="4166219"/>
              <a:ext cx="7458" cy="10044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512602" y="4769216"/>
            <a:ext cx="3347864" cy="1209135"/>
            <a:chOff x="512602" y="4769216"/>
            <a:chExt cx="3347864" cy="1209135"/>
          </a:xfrm>
        </p:grpSpPr>
        <p:sp>
          <p:nvSpPr>
            <p:cNvPr id="13" name="TextBox 12"/>
            <p:cNvSpPr txBox="1"/>
            <p:nvPr/>
          </p:nvSpPr>
          <p:spPr>
            <a:xfrm>
              <a:off x="512602" y="4769216"/>
              <a:ext cx="334786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i="1" dirty="0" smtClean="0"/>
                <a:t>degrees</a:t>
              </a:r>
            </a:p>
            <a:p>
              <a:r>
                <a:rPr lang="en-US" sz="3600" b="1" i="1" dirty="0" smtClean="0">
                  <a:solidFill>
                    <a:srgbClr val="00B0F0"/>
                  </a:solidFill>
                </a:rPr>
                <a:t>below</a:t>
              </a:r>
              <a:r>
                <a:rPr lang="en-US" sz="3600" b="1" i="1" dirty="0" smtClean="0"/>
                <a:t> zero</a:t>
              </a:r>
              <a:endParaRPr lang="ru-RU" sz="3600" b="1" i="1" dirty="0"/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 flipH="1">
              <a:off x="2888937" y="5015930"/>
              <a:ext cx="7458" cy="962421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842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46817" y="716361"/>
            <a:ext cx="8588946" cy="597666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882878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 </a:t>
            </a:r>
            <a:r>
              <a:rPr lang="en-US" sz="3600" b="1" dirty="0" smtClean="0">
                <a:solidFill>
                  <a:srgbClr val="FF0000"/>
                </a:solidFill>
              </a:rPr>
              <a:t>like</a:t>
            </a:r>
            <a:r>
              <a:rPr lang="en-US" sz="3600" b="1" dirty="0" smtClean="0"/>
              <a:t> /</a:t>
            </a:r>
            <a:r>
              <a:rPr lang="en-US" sz="3600" b="1" dirty="0" smtClean="0">
                <a:solidFill>
                  <a:srgbClr val="FF0000"/>
                </a:solidFill>
              </a:rPr>
              <a:t>dislike</a:t>
            </a:r>
            <a:r>
              <a:rPr lang="en-US" sz="3600" b="1" dirty="0" smtClean="0"/>
              <a:t> </a:t>
            </a:r>
            <a:endParaRPr lang="en-US" sz="3600" b="1" dirty="0"/>
          </a:p>
          <a:p>
            <a:r>
              <a:rPr lang="en-US" sz="3600" b="1" dirty="0" smtClean="0"/>
              <a:t>when the weather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09381" y="724588"/>
            <a:ext cx="1488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/>
              <a:t>r</a:t>
            </a:r>
            <a:r>
              <a:rPr lang="en-US" sz="3600" b="1" i="1" dirty="0" smtClean="0"/>
              <a:t>ainy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139952" y="760612"/>
            <a:ext cx="0" cy="227885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08520" y="70030"/>
            <a:ext cx="968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7030A0"/>
                </a:solidFill>
              </a:rPr>
              <a:t>What do you like and dislike about the weather?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47963" y="155062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is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832766" y="738900"/>
            <a:ext cx="0" cy="2322273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09381" y="1208927"/>
            <a:ext cx="1488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sunny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82006" y="1703777"/>
            <a:ext cx="3429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/>
              <a:t>h</a:t>
            </a:r>
            <a:r>
              <a:rPr lang="en-US" sz="3600" b="1" i="1" dirty="0" smtClean="0"/>
              <a:t>ot</a:t>
            </a:r>
            <a:r>
              <a:rPr lang="en-US" sz="3600" b="1" dirty="0" smtClean="0"/>
              <a:t> </a:t>
            </a:r>
            <a:r>
              <a:rPr lang="en-US" sz="3600" b="1" i="1" dirty="0" smtClean="0"/>
              <a:t>and</a:t>
            </a:r>
            <a:r>
              <a:rPr lang="en-US" sz="3600" b="1" dirty="0" smtClean="0"/>
              <a:t> </a:t>
            </a:r>
            <a:r>
              <a:rPr lang="en-US" sz="3600" b="1" i="1" dirty="0" smtClean="0"/>
              <a:t>humid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69940" y="2251893"/>
            <a:ext cx="4075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/>
              <a:t>w</a:t>
            </a:r>
            <a:r>
              <a:rPr lang="en-US" sz="3600" b="1" i="1" dirty="0" smtClean="0"/>
              <a:t>arm and dry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83298" y="3031215"/>
            <a:ext cx="8552465" cy="8247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3298" y="3083713"/>
            <a:ext cx="3964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/>
              <a:t>I </a:t>
            </a:r>
            <a:r>
              <a:rPr lang="en-US" sz="3600" b="1" dirty="0" smtClean="0">
                <a:solidFill>
                  <a:srgbClr val="FF0000"/>
                </a:solidFill>
              </a:rPr>
              <a:t>like</a:t>
            </a:r>
            <a:r>
              <a:rPr lang="en-US" sz="3600" b="1" dirty="0" smtClean="0"/>
              <a:t> / </a:t>
            </a:r>
            <a:r>
              <a:rPr lang="en-US" sz="3600" b="1" dirty="0" smtClean="0">
                <a:solidFill>
                  <a:srgbClr val="FF0000"/>
                </a:solidFill>
              </a:rPr>
              <a:t>dislike</a:t>
            </a:r>
            <a:r>
              <a:rPr lang="en-US" sz="3600" b="1" dirty="0" smtClean="0"/>
              <a:t>  when   it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355976" y="3055685"/>
            <a:ext cx="0" cy="2043981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93682" y="3066289"/>
            <a:ext cx="1488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rains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22041" y="3523066"/>
            <a:ext cx="1488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snows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93682" y="3996761"/>
            <a:ext cx="267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melts </a:t>
            </a:r>
            <a:r>
              <a:rPr lang="ru-RU" sz="3600" b="1" i="1" dirty="0" smtClean="0">
                <a:solidFill>
                  <a:srgbClr val="00B0F0"/>
                </a:solidFill>
              </a:rPr>
              <a:t>тает</a:t>
            </a:r>
            <a:r>
              <a:rPr lang="en-US" sz="3600" b="1" i="1" dirty="0" smtClean="0"/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63990" y="4453335"/>
            <a:ext cx="4056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/>
              <a:t>f</a:t>
            </a:r>
            <a:r>
              <a:rPr lang="en-US" sz="3600" b="1" i="1" dirty="0" smtClean="0"/>
              <a:t>reezes </a:t>
            </a:r>
            <a:r>
              <a:rPr lang="ru-RU" sz="3600" b="1" i="1" dirty="0" smtClean="0">
                <a:solidFill>
                  <a:srgbClr val="00B0F0"/>
                </a:solidFill>
              </a:rPr>
              <a:t>морозит</a:t>
            </a:r>
            <a:endParaRPr lang="en-US" sz="3600" b="1" i="1" dirty="0" smtClean="0">
              <a:solidFill>
                <a:srgbClr val="00B0F0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26581" y="5109386"/>
            <a:ext cx="8609182" cy="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5874" y="5146870"/>
            <a:ext cx="3964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 </a:t>
            </a:r>
            <a:r>
              <a:rPr lang="en-US" sz="3600" b="1" dirty="0" smtClean="0">
                <a:solidFill>
                  <a:srgbClr val="FF0000"/>
                </a:solidFill>
              </a:rPr>
              <a:t>like</a:t>
            </a:r>
            <a:r>
              <a:rPr lang="en-US" sz="3600" b="1" dirty="0" smtClean="0"/>
              <a:t> / </a:t>
            </a:r>
            <a:r>
              <a:rPr lang="en-US" sz="3600" b="1" dirty="0" smtClean="0">
                <a:solidFill>
                  <a:srgbClr val="FF0000"/>
                </a:solidFill>
              </a:rPr>
              <a:t>hate</a:t>
            </a:r>
            <a:r>
              <a:rPr lang="en-US" sz="3600" b="1" dirty="0" smtClean="0"/>
              <a:t>  when there is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355976" y="5146870"/>
            <a:ext cx="0" cy="1546155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444646" y="5144459"/>
            <a:ext cx="4746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/>
              <a:t>a</a:t>
            </a:r>
            <a:r>
              <a:rPr lang="en-US" sz="3600" b="1" i="1" dirty="0" smtClean="0"/>
              <a:t> thunderstorm </a:t>
            </a:r>
            <a:r>
              <a:rPr lang="ru-RU" sz="3600" b="1" i="1" dirty="0" smtClean="0">
                <a:solidFill>
                  <a:srgbClr val="00B0F0"/>
                </a:solidFill>
              </a:rPr>
              <a:t>гроза</a:t>
            </a:r>
            <a:r>
              <a:rPr lang="en-US" sz="3600" b="1" i="1" dirty="0" smtClean="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44645" y="5586441"/>
            <a:ext cx="4746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a heavy rain </a:t>
            </a:r>
            <a:r>
              <a:rPr lang="ru-RU" sz="3600" b="1" i="1" dirty="0" smtClean="0">
                <a:solidFill>
                  <a:srgbClr val="00B0F0"/>
                </a:solidFill>
              </a:rPr>
              <a:t>сильный</a:t>
            </a:r>
            <a:endParaRPr lang="en-US" sz="3600" b="1" i="1" dirty="0" smtClean="0">
              <a:solidFill>
                <a:srgbClr val="00B0F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02695" y="6019792"/>
            <a:ext cx="4746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a light frost </a:t>
            </a:r>
            <a:r>
              <a:rPr lang="ru-RU" sz="3200" b="1" i="1" dirty="0" smtClean="0">
                <a:solidFill>
                  <a:srgbClr val="00B0F0"/>
                </a:solidFill>
              </a:rPr>
              <a:t>небольшой</a:t>
            </a:r>
            <a:endParaRPr lang="en-US" sz="3200" b="1" i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9" grpId="0"/>
      <p:bldP spid="20" grpId="0"/>
      <p:bldP spid="21" grpId="0"/>
      <p:bldP spid="16" grpId="0"/>
      <p:bldP spid="18" grpId="0"/>
      <p:bldP spid="23" grpId="0"/>
      <p:bldP spid="24" grpId="0"/>
      <p:bldP spid="25" grpId="0"/>
      <p:bldP spid="27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531</Words>
  <Application>Microsoft Office PowerPoint</Application>
  <PresentationFormat>Экран (4:3)</PresentationFormat>
  <Paragraphs>197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Презентация PowerPoint</vt:lpstr>
      <vt:lpstr>What is the weather like?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Weather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weather like?</dc:title>
  <dc:creator>Админ</dc:creator>
  <cp:lastModifiedBy>User</cp:lastModifiedBy>
  <cp:revision>69</cp:revision>
  <dcterms:created xsi:type="dcterms:W3CDTF">2021-02-07T13:27:30Z</dcterms:created>
  <dcterms:modified xsi:type="dcterms:W3CDTF">2021-11-03T19:44:36Z</dcterms:modified>
</cp:coreProperties>
</file>