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4"/>
  </p:notesMasterIdLst>
  <p:sldIdLst>
    <p:sldId id="259" r:id="rId2"/>
    <p:sldId id="261" r:id="rId3"/>
    <p:sldId id="274" r:id="rId4"/>
    <p:sldId id="262" r:id="rId5"/>
    <p:sldId id="263" r:id="rId6"/>
    <p:sldId id="268" r:id="rId7"/>
    <p:sldId id="287" r:id="rId8"/>
    <p:sldId id="288" r:id="rId9"/>
    <p:sldId id="303" r:id="rId10"/>
    <p:sldId id="304" r:id="rId11"/>
    <p:sldId id="289" r:id="rId12"/>
    <p:sldId id="264" r:id="rId13"/>
    <p:sldId id="291" r:id="rId14"/>
    <p:sldId id="298" r:id="rId15"/>
    <p:sldId id="299" r:id="rId16"/>
    <p:sldId id="302" r:id="rId17"/>
    <p:sldId id="301" r:id="rId18"/>
    <p:sldId id="305" r:id="rId19"/>
    <p:sldId id="312" r:id="rId20"/>
    <p:sldId id="309" r:id="rId21"/>
    <p:sldId id="300" r:id="rId22"/>
    <p:sldId id="311" r:id="rId23"/>
    <p:sldId id="310" r:id="rId24"/>
    <p:sldId id="308" r:id="rId25"/>
    <p:sldId id="306" r:id="rId26"/>
    <p:sldId id="317" r:id="rId27"/>
    <p:sldId id="316" r:id="rId28"/>
    <p:sldId id="293" r:id="rId29"/>
    <p:sldId id="294" r:id="rId30"/>
    <p:sldId id="315" r:id="rId31"/>
    <p:sldId id="318" r:id="rId32"/>
    <p:sldId id="295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0000"/>
    <a:srgbClr val="7E0000"/>
    <a:srgbClr val="33CCFF"/>
    <a:srgbClr val="FF99FF"/>
    <a:srgbClr val="FF99CC"/>
    <a:srgbClr val="A40000"/>
    <a:srgbClr val="AAF38D"/>
    <a:srgbClr val="89EE60"/>
    <a:srgbClr val="3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91" autoAdjust="0"/>
    <p:restoredTop sz="94660"/>
  </p:normalViewPr>
  <p:slideViewPr>
    <p:cSldViewPr>
      <p:cViewPr>
        <p:scale>
          <a:sx n="118" d="100"/>
          <a:sy n="118" d="100"/>
        </p:scale>
        <p:origin x="-1398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39AC5-6CBC-418C-B096-E3E34B1D2D13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971CD-F512-43FD-A1B0-A26E1CD06D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263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971CD-F512-43FD-A1B0-A26E1CD06DCE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971CD-F512-43FD-A1B0-A26E1CD06DCE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971CD-F512-43FD-A1B0-A26E1CD06DCE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971CD-F512-43FD-A1B0-A26E1CD06DCE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971CD-F512-43FD-A1B0-A26E1CD06DCE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971CD-F512-43FD-A1B0-A26E1CD06DCE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971CD-F512-43FD-A1B0-A26E1CD06DCE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971CD-F512-43FD-A1B0-A26E1CD06DCE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971CD-F512-43FD-A1B0-A26E1CD06DCE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971CD-F512-43FD-A1B0-A26E1CD06DCE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971CD-F512-43FD-A1B0-A26E1CD06DCE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971CD-F512-43FD-A1B0-A26E1CD06DCE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DF2C3AA-C21A-46E4-AFCB-26216F30E03A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51933B7C-285F-483B-B59A-0A8BFCF6CE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C3AA-C21A-46E4-AFCB-26216F30E03A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3B7C-285F-483B-B59A-0A8BFCF6C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C3AA-C21A-46E4-AFCB-26216F30E03A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3B7C-285F-483B-B59A-0A8BFCF6CE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C3AA-C21A-46E4-AFCB-26216F30E03A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3B7C-285F-483B-B59A-0A8BFCF6CE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6DF2C3AA-C21A-46E4-AFCB-26216F30E03A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51933B7C-285F-483B-B59A-0A8BFCF6CE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C3AA-C21A-46E4-AFCB-26216F30E03A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3B7C-285F-483B-B59A-0A8BFCF6CE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C3AA-C21A-46E4-AFCB-26216F30E03A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3B7C-285F-483B-B59A-0A8BFCF6CE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C3AA-C21A-46E4-AFCB-26216F30E03A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3B7C-285F-483B-B59A-0A8BFCF6CE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C3AA-C21A-46E4-AFCB-26216F30E03A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3B7C-285F-483B-B59A-0A8BFCF6CE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C3AA-C21A-46E4-AFCB-26216F30E03A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3B7C-285F-483B-B59A-0A8BFCF6CE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C3AA-C21A-46E4-AFCB-26216F30E03A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3B7C-285F-483B-B59A-0A8BFCF6CE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DF2C3AA-C21A-46E4-AFCB-26216F30E03A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1933B7C-285F-483B-B59A-0A8BFCF6CE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2" cstate="print"/>
          <a:srcRect r="6599"/>
          <a:stretch>
            <a:fillRect/>
          </a:stretch>
        </p:blipFill>
        <p:spPr bwMode="auto">
          <a:xfrm>
            <a:off x="214282" y="-354611"/>
            <a:ext cx="9144000" cy="685284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</p:pic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142976" y="4500570"/>
            <a:ext cx="7286676" cy="500066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5C0000"/>
                </a:solidFill>
                <a:latin typeface="Times New Roman" pitchFamily="18" charset="0"/>
                <a:cs typeface="Times New Roman" pitchFamily="18" charset="0"/>
              </a:rPr>
              <a:t>Среднесрочный комплексный проект для детей средней группы.</a:t>
            </a:r>
            <a:br>
              <a:rPr lang="ru-RU" sz="2000" b="1" dirty="0" smtClean="0">
                <a:solidFill>
                  <a:srgbClr val="5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5C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5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5C0000"/>
                </a:solidFill>
                <a:latin typeface="Times New Roman" pitchFamily="18" charset="0"/>
                <a:cs typeface="Times New Roman" pitchFamily="18" charset="0"/>
              </a:rPr>
              <a:t>  Подготовили и провели:</a:t>
            </a:r>
            <a:br>
              <a:rPr lang="ru-RU" sz="2000" b="1" dirty="0" smtClean="0">
                <a:solidFill>
                  <a:srgbClr val="5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5C0000"/>
                </a:solidFill>
                <a:latin typeface="Times New Roman" pitchFamily="18" charset="0"/>
                <a:cs typeface="Times New Roman" pitchFamily="18" charset="0"/>
              </a:rPr>
              <a:t>  Пешкова Т.В. (высшая квалификационная категория)</a:t>
            </a:r>
            <a:br>
              <a:rPr lang="ru-RU" sz="2000" b="1" dirty="0" smtClean="0">
                <a:solidFill>
                  <a:srgbClr val="5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5C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1178695" y="548680"/>
            <a:ext cx="7215238" cy="3286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i="1" spc="50" dirty="0" smtClean="0">
                <a:ln w="11430"/>
                <a:solidFill>
                  <a:srgbClr val="A4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«Лето красное – безопасное»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214290"/>
            <a:ext cx="8715436" cy="6429420"/>
          </a:xfrm>
          <a:prstGeom prst="roundRect">
            <a:avLst>
              <a:gd name="adj" fmla="val 1497"/>
            </a:avLst>
          </a:prstGeom>
          <a:noFill/>
          <a:ln w="57150">
            <a:solidFill>
              <a:srgbClr val="7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86116" y="6000768"/>
            <a:ext cx="3000396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5C0000"/>
                </a:solidFill>
                <a:latin typeface="Times New Roman" pitchFamily="18" charset="0"/>
                <a:cs typeface="Times New Roman" pitchFamily="18" charset="0"/>
              </a:rPr>
              <a:t>п. Метлино 2021 год.</a:t>
            </a:r>
            <a:endParaRPr lang="ru-RU" b="1" dirty="0">
              <a:solidFill>
                <a:srgbClr val="5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user\Documents\Bluetooth Folder\1541138680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noFill/>
          </a:ln>
        </p:spPr>
      </p:pic>
      <p:grpSp>
        <p:nvGrpSpPr>
          <p:cNvPr id="13" name="Группа 12"/>
          <p:cNvGrpSpPr/>
          <p:nvPr/>
        </p:nvGrpSpPr>
        <p:grpSpPr>
          <a:xfrm>
            <a:off x="214282" y="214290"/>
            <a:ext cx="8715436" cy="6429420"/>
            <a:chOff x="214282" y="214290"/>
            <a:chExt cx="8715436" cy="6429420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642910" y="642918"/>
              <a:ext cx="7929618" cy="5715039"/>
              <a:chOff x="642910" y="642918"/>
              <a:chExt cx="7929618" cy="5715039"/>
            </a:xfrm>
          </p:grpSpPr>
          <p:pic>
            <p:nvPicPr>
              <p:cNvPr id="4" name="Picture 2" descr="E:\DCIM\158___10\IMG_1618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5097" t="10312" r="5254" b="15859"/>
              <a:stretch>
                <a:fillRect/>
              </a:stretch>
            </p:blipFill>
            <p:spPr bwMode="auto">
              <a:xfrm>
                <a:off x="1071538" y="857232"/>
                <a:ext cx="2714643" cy="1829434"/>
              </a:xfrm>
              <a:prstGeom prst="round2DiagRect">
                <a:avLst>
                  <a:gd name="adj1" fmla="val 0"/>
                  <a:gd name="adj2" fmla="val 18761"/>
                </a:avLst>
              </a:prstGeom>
              <a:ln w="88900" cap="sq">
                <a:solidFill>
                  <a:srgbClr val="33CCFF"/>
                </a:solidFill>
                <a:miter lim="800000"/>
              </a:ln>
              <a:effectLst/>
            </p:spPr>
          </p:pic>
          <p:pic>
            <p:nvPicPr>
              <p:cNvPr id="5" name="Picture 3" descr="E:\DCIM\158___10\IMG_1621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7480" t="13541" r="8144" b="16146"/>
              <a:stretch>
                <a:fillRect/>
              </a:stretch>
            </p:blipFill>
            <p:spPr bwMode="auto">
              <a:xfrm rot="16200000">
                <a:off x="3038466" y="3819528"/>
                <a:ext cx="2928957" cy="2147902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33CCFF"/>
                </a:solidFill>
                <a:miter lim="800000"/>
              </a:ln>
              <a:effectLst/>
            </p:spPr>
          </p:pic>
          <p:pic>
            <p:nvPicPr>
              <p:cNvPr id="7" name="Picture 4" descr="E:\DCIM\158___10\IMG_1620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3359" t="10000" r="6992" b="16172"/>
              <a:stretch>
                <a:fillRect/>
              </a:stretch>
            </p:blipFill>
            <p:spPr bwMode="auto">
              <a:xfrm rot="16200000">
                <a:off x="6039726" y="3747224"/>
                <a:ext cx="2922464" cy="2143140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33CCFF"/>
                </a:solidFill>
                <a:miter lim="800000"/>
              </a:ln>
              <a:effectLst/>
            </p:spPr>
          </p:pic>
          <p:pic>
            <p:nvPicPr>
              <p:cNvPr id="8" name="Picture 5" descr="E:\DCIM\158___10\IMG_1619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10957" t="9765" r="8183" b="9375"/>
              <a:stretch>
                <a:fillRect/>
              </a:stretch>
            </p:blipFill>
            <p:spPr bwMode="auto">
              <a:xfrm rot="16200000">
                <a:off x="296225" y="3704247"/>
                <a:ext cx="2836510" cy="2143140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33CCFF"/>
                </a:solidFill>
                <a:miter lim="800000"/>
              </a:ln>
              <a:effectLst/>
            </p:spPr>
          </p:pic>
          <p:sp>
            <p:nvSpPr>
              <p:cNvPr id="10" name="Прямоугольник 9"/>
              <p:cNvSpPr/>
              <p:nvPr/>
            </p:nvSpPr>
            <p:spPr>
              <a:xfrm>
                <a:off x="4429124" y="642918"/>
                <a:ext cx="3714776" cy="192882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i="1" dirty="0" smtClean="0">
                    <a:solidFill>
                      <a:srgbClr val="5C0000"/>
                    </a:solidFill>
                    <a:latin typeface="Times New Roman" pitchFamily="18" charset="0"/>
                    <a:cs typeface="Times New Roman" pitchFamily="18" charset="0"/>
                  </a:rPr>
                  <a:t>Рисовали на свободные темы.</a:t>
                </a:r>
                <a:endParaRPr lang="ru-RU" sz="2400" b="1" i="1" dirty="0">
                  <a:solidFill>
                    <a:srgbClr val="5C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2" name="Прямоугольник 11"/>
            <p:cNvSpPr/>
            <p:nvPr/>
          </p:nvSpPr>
          <p:spPr>
            <a:xfrm>
              <a:off x="214282" y="214290"/>
              <a:ext cx="8715436" cy="6429420"/>
            </a:xfrm>
            <a:prstGeom prst="rect">
              <a:avLst/>
            </a:prstGeom>
            <a:noFill/>
            <a:ln w="76200">
              <a:solidFill>
                <a:srgbClr val="33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" name="Picture 2" descr="C:\Users\user\Documents\Bluetooth Folder\1541138680.jpg"/>
            <p:cNvPicPr>
              <a:picLocks noChangeAspect="1" noChangeArrowheads="1"/>
            </p:cNvPicPr>
            <p:nvPr/>
          </p:nvPicPr>
          <p:blipFill>
            <a:blip r:embed="rId2">
              <a:lum bright="30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noFill/>
            </a:ln>
          </p:spPr>
        </p:pic>
        <p:grpSp>
          <p:nvGrpSpPr>
            <p:cNvPr id="9" name="Группа 8"/>
            <p:cNvGrpSpPr/>
            <p:nvPr/>
          </p:nvGrpSpPr>
          <p:grpSpPr>
            <a:xfrm>
              <a:off x="285720" y="357166"/>
              <a:ext cx="8501122" cy="5873447"/>
              <a:chOff x="285720" y="357166"/>
              <a:chExt cx="8501122" cy="5873447"/>
            </a:xfrm>
          </p:grpSpPr>
          <p:sp>
            <p:nvSpPr>
              <p:cNvPr id="4" name="Прямоугольник 3"/>
              <p:cNvSpPr/>
              <p:nvPr/>
            </p:nvSpPr>
            <p:spPr>
              <a:xfrm>
                <a:off x="2571736" y="357166"/>
                <a:ext cx="457203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b="1" i="1" dirty="0" smtClean="0">
                    <a:solidFill>
                      <a:srgbClr val="5C0000"/>
                    </a:solidFill>
                    <a:latin typeface="Times New Roman" pitchFamily="18" charset="0"/>
                    <a:cs typeface="Times New Roman" pitchFamily="18" charset="0"/>
                  </a:rPr>
                  <a:t>Играли в подвижные игры</a:t>
                </a:r>
                <a:endParaRPr lang="ru-RU" sz="2000" b="1" i="1" dirty="0">
                  <a:solidFill>
                    <a:srgbClr val="5C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" name="Прямоугольник 4"/>
              <p:cNvSpPr/>
              <p:nvPr/>
            </p:nvSpPr>
            <p:spPr>
              <a:xfrm>
                <a:off x="285720" y="5214950"/>
                <a:ext cx="8501122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b="1" i="1" dirty="0" smtClean="0">
                    <a:solidFill>
                      <a:srgbClr val="5C0000"/>
                    </a:solidFill>
                    <a:latin typeface="Times New Roman" pitchFamily="18" charset="0"/>
                    <a:cs typeface="Times New Roman" pitchFamily="18" charset="0"/>
                  </a:rPr>
                  <a:t>Развивали</a:t>
                </a:r>
                <a:r>
                  <a:rPr lang="ru-RU" b="1" i="1" dirty="0" smtClean="0">
                    <a:solidFill>
                      <a:srgbClr val="5C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b="1" i="1" dirty="0" smtClean="0">
                    <a:solidFill>
                      <a:srgbClr val="5C0000"/>
                    </a:solidFill>
                    <a:latin typeface="Times New Roman" pitchFamily="18" charset="0"/>
                    <a:cs typeface="Times New Roman" pitchFamily="18" charset="0"/>
                  </a:rPr>
                  <a:t>ловкость, выносливость, быстроту реакции. </a:t>
                </a:r>
              </a:p>
              <a:p>
                <a:pPr algn="ctr"/>
                <a:r>
                  <a:rPr lang="ru-RU" sz="2000" b="1" i="1" dirty="0" smtClean="0">
                    <a:solidFill>
                      <a:srgbClr val="5C0000"/>
                    </a:solidFill>
                    <a:latin typeface="Times New Roman" pitchFamily="18" charset="0"/>
                    <a:cs typeface="Times New Roman" pitchFamily="18" charset="0"/>
                  </a:rPr>
                  <a:t>Закрепляли умения и навыки, полученные на занятиях физической культурой.</a:t>
                </a:r>
                <a:endParaRPr lang="ru-RU" sz="2000" b="1" i="1" dirty="0">
                  <a:solidFill>
                    <a:srgbClr val="5C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1026" name="Picture 2" descr="C:\Users\user\Documents\Bluetooth Folder\PRt_0qJn5mg.jpg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500034" y="928670"/>
                <a:ext cx="2428892" cy="3238523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33CCFF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1027" name="Picture 3" descr="C:\Users\user\Documents\Bluetooth Folder\irtu15vpbPY.jpg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3286116" y="1714488"/>
                <a:ext cx="2428892" cy="3238523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33CCFF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1028" name="Picture 4" descr="C:\Users\user\Documents\Bluetooth Folder\IMG_20200722_113532.jpg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6215074" y="928670"/>
                <a:ext cx="2428892" cy="3238523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33CCFF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8" name="Прямоугольник 7"/>
          <p:cNvSpPr/>
          <p:nvPr/>
        </p:nvSpPr>
        <p:spPr>
          <a:xfrm>
            <a:off x="214282" y="214290"/>
            <a:ext cx="8786874" cy="6429420"/>
          </a:xfrm>
          <a:prstGeom prst="rect">
            <a:avLst/>
          </a:prstGeom>
          <a:noFill/>
          <a:ln w="76200"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user\Documents\Bluetooth Folder\IMG_20200722_115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61664" y="10893772"/>
            <a:ext cx="2567018" cy="2700000"/>
          </a:xfrm>
          <a:prstGeom prst="rect">
            <a:avLst/>
          </a:prstGeom>
          <a:noFill/>
        </p:spPr>
      </p:pic>
      <p:grpSp>
        <p:nvGrpSpPr>
          <p:cNvPr id="11" name="Группа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9" name="Picture 2" descr="C:\Users\user\Documents\Bluetooth Folder\1541138680.jpg"/>
            <p:cNvPicPr>
              <a:picLocks noChangeAspect="1" noChangeArrowheads="1"/>
            </p:cNvPicPr>
            <p:nvPr/>
          </p:nvPicPr>
          <p:blipFill>
            <a:blip r:embed="rId3">
              <a:lum bright="20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grpSp>
          <p:nvGrpSpPr>
            <p:cNvPr id="10" name="Группа 9"/>
            <p:cNvGrpSpPr/>
            <p:nvPr/>
          </p:nvGrpSpPr>
          <p:grpSpPr>
            <a:xfrm>
              <a:off x="571472" y="785794"/>
              <a:ext cx="8072494" cy="5502945"/>
              <a:chOff x="571472" y="785794"/>
              <a:chExt cx="8072494" cy="5502945"/>
            </a:xfrm>
          </p:grpSpPr>
          <p:pic>
            <p:nvPicPr>
              <p:cNvPr id="5" name="Picture 4" descr="C:\Users\user\Documents\Bluetooth Folder\IMG_20200716_112112.jpg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6215074" y="785794"/>
                <a:ext cx="2428892" cy="3262876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33CCFF"/>
                </a:solidFill>
                <a:miter lim="800000"/>
              </a:ln>
              <a:effectLst/>
            </p:spPr>
          </p:pic>
          <p:pic>
            <p:nvPicPr>
              <p:cNvPr id="6" name="Picture 8" descr="C:\Users\user\Documents\Bluetooth Folder\IMG_20200716_111228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71472" y="785794"/>
                <a:ext cx="2417263" cy="3262875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33CCFF"/>
                </a:solidFill>
                <a:miter lim="800000"/>
              </a:ln>
              <a:effectLst/>
            </p:spPr>
          </p:pic>
          <p:pic>
            <p:nvPicPr>
              <p:cNvPr id="7" name="Picture 11" descr="C:\Users\user\Documents\Bluetooth Folder\qXUsdUAAzlQ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357554" y="3000372"/>
                <a:ext cx="2466276" cy="3288367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33CCFF"/>
                </a:solidFill>
                <a:miter lim="800000"/>
              </a:ln>
              <a:effectLst/>
            </p:spPr>
          </p:pic>
        </p:grpSp>
      </p:grpSp>
      <p:sp>
        <p:nvSpPr>
          <p:cNvPr id="8" name="Прямоугольник 7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 w="76200"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2" descr="C:\Users\user\Documents\Bluetooth Folder\1541138680.jpg"/>
            <p:cNvPicPr>
              <a:picLocks noChangeAspect="1" noChangeArrowheads="1"/>
            </p:cNvPicPr>
            <p:nvPr/>
          </p:nvPicPr>
          <p:blipFill>
            <a:blip r:embed="rId2">
              <a:lum bright="20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ln>
              <a:noFill/>
            </a:ln>
            <a:effectLst/>
          </p:spPr>
        </p:pic>
        <p:grpSp>
          <p:nvGrpSpPr>
            <p:cNvPr id="9" name="Группа 8"/>
            <p:cNvGrpSpPr/>
            <p:nvPr/>
          </p:nvGrpSpPr>
          <p:grpSpPr>
            <a:xfrm>
              <a:off x="642910" y="714356"/>
              <a:ext cx="8001056" cy="5286412"/>
              <a:chOff x="642910" y="714356"/>
              <a:chExt cx="8001056" cy="5286412"/>
            </a:xfrm>
          </p:grpSpPr>
          <p:pic>
            <p:nvPicPr>
              <p:cNvPr id="2" name="Picture 2" descr="C:\Users\user\Documents\Bluetooth Folder\53zVUjeyWy8.jpg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1142976" y="714356"/>
                <a:ext cx="2655850" cy="3541133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33CCFF"/>
                </a:solidFill>
                <a:miter lim="800000"/>
              </a:ln>
              <a:effectLst/>
            </p:spPr>
          </p:pic>
          <p:sp>
            <p:nvSpPr>
              <p:cNvPr id="5" name="Прямоугольник 4"/>
              <p:cNvSpPr/>
              <p:nvPr/>
            </p:nvSpPr>
            <p:spPr>
              <a:xfrm>
                <a:off x="642910" y="4500570"/>
                <a:ext cx="8001056" cy="150019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i="1" dirty="0" smtClean="0">
                    <a:solidFill>
                      <a:srgbClr val="5C0000"/>
                    </a:solidFill>
                    <a:latin typeface="Times New Roman" pitchFamily="18" charset="0"/>
                    <a:cs typeface="Times New Roman" pitchFamily="18" charset="0"/>
                  </a:rPr>
                  <a:t>Чтоб проворным стать атлетом</a:t>
                </a:r>
              </a:p>
              <a:p>
                <a:pPr algn="ctr"/>
                <a:r>
                  <a:rPr lang="ru-RU" sz="2000" b="1" i="1" dirty="0" smtClean="0">
                    <a:solidFill>
                      <a:srgbClr val="5C0000"/>
                    </a:solidFill>
                    <a:latin typeface="Times New Roman" pitchFamily="18" charset="0"/>
                    <a:cs typeface="Times New Roman" pitchFamily="18" charset="0"/>
                  </a:rPr>
                  <a:t>Проводили эстафеты.</a:t>
                </a:r>
              </a:p>
              <a:p>
                <a:pPr algn="ctr"/>
                <a:r>
                  <a:rPr lang="ru-RU" sz="2000" b="1" i="1" dirty="0" smtClean="0">
                    <a:solidFill>
                      <a:srgbClr val="5C0000"/>
                    </a:solidFill>
                    <a:latin typeface="Times New Roman" pitchFamily="18" charset="0"/>
                    <a:cs typeface="Times New Roman" pitchFamily="18" charset="0"/>
                  </a:rPr>
                  <a:t>Будем бегать быстро, дружно</a:t>
                </a:r>
              </a:p>
              <a:p>
                <a:pPr algn="ctr"/>
                <a:r>
                  <a:rPr lang="ru-RU" sz="2000" b="1" i="1" dirty="0" smtClean="0">
                    <a:solidFill>
                      <a:srgbClr val="5C0000"/>
                    </a:solidFill>
                    <a:latin typeface="Times New Roman" pitchFamily="18" charset="0"/>
                    <a:cs typeface="Times New Roman" pitchFamily="18" charset="0"/>
                  </a:rPr>
                  <a:t>Победить нам очень нужно.</a:t>
                </a:r>
                <a:endParaRPr lang="ru-RU" sz="2000" b="1" i="1" dirty="0">
                  <a:solidFill>
                    <a:srgbClr val="5C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3074" name="Picture 2" descr="C:\Users\user\Documents\Bluetooth Folder\0S21rBI16vg.jpg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5500694" y="785794"/>
                <a:ext cx="2625347" cy="3500462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33CCFF"/>
                </a:solidFill>
                <a:miter lim="800000"/>
              </a:ln>
              <a:effectLst/>
            </p:spPr>
          </p:pic>
        </p:grpSp>
        <p:sp>
          <p:nvSpPr>
            <p:cNvPr id="8" name="Прямоугольник 7"/>
            <p:cNvSpPr/>
            <p:nvPr/>
          </p:nvSpPr>
          <p:spPr>
            <a:xfrm>
              <a:off x="214282" y="214290"/>
              <a:ext cx="8715436" cy="6429420"/>
            </a:xfrm>
            <a:prstGeom prst="rect">
              <a:avLst/>
            </a:prstGeom>
            <a:noFill/>
            <a:ln w="76200">
              <a:solidFill>
                <a:srgbClr val="33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 w="76200"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2" descr="C:\Users\user\Documents\Bluetooth Folder\1541138680.jpg"/>
            <p:cNvPicPr>
              <a:picLocks noChangeAspect="1" noChangeArrowheads="1"/>
            </p:cNvPicPr>
            <p:nvPr/>
          </p:nvPicPr>
          <p:blipFill>
            <a:blip r:embed="rId2">
              <a:lum bright="20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ln>
              <a:noFill/>
            </a:ln>
            <a:effectLst/>
          </p:spPr>
        </p:pic>
        <p:grpSp>
          <p:nvGrpSpPr>
            <p:cNvPr id="11" name="Группа 10"/>
            <p:cNvGrpSpPr/>
            <p:nvPr/>
          </p:nvGrpSpPr>
          <p:grpSpPr>
            <a:xfrm>
              <a:off x="500034" y="285728"/>
              <a:ext cx="7929618" cy="6036423"/>
              <a:chOff x="500034" y="285728"/>
              <a:chExt cx="7929618" cy="6036423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500034" y="285728"/>
                <a:ext cx="7858180" cy="78581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i="1" dirty="0" smtClean="0">
                    <a:solidFill>
                      <a:srgbClr val="5C0000"/>
                    </a:solidFill>
                    <a:latin typeface="Times New Roman" pitchFamily="18" charset="0"/>
                    <a:cs typeface="Times New Roman" pitchFamily="18" charset="0"/>
                  </a:rPr>
                  <a:t>2 неделя – «Правила дорожного движения, правила пожарной безопасности» </a:t>
                </a:r>
                <a:endParaRPr lang="ru-RU" sz="2800" b="1" i="1" dirty="0">
                  <a:solidFill>
                    <a:srgbClr val="5C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1026" name="Picture 2" descr="G:\проект безопасное лето 2020\физкультурный досуг СВЕТОФОРИК 2020\DSC03170.JPG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5429256" y="4000504"/>
                <a:ext cx="3000396" cy="2250209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33CCFF"/>
                </a:solidFill>
                <a:miter lim="800000"/>
              </a:ln>
              <a:effectLst/>
            </p:spPr>
          </p:pic>
          <p:pic>
            <p:nvPicPr>
              <p:cNvPr id="1029" name="Picture 5" descr="G:\проект безопасное лето 2020\физкультурный досуг СВЕТОФОРИК 2020\DSC03168.JPG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5357818" y="1357298"/>
                <a:ext cx="3000396" cy="2250209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33CCFF"/>
                </a:solidFill>
                <a:miter lim="800000"/>
              </a:ln>
              <a:effectLst/>
            </p:spPr>
          </p:pic>
          <p:pic>
            <p:nvPicPr>
              <p:cNvPr id="1030" name="Picture 6" descr="G:\проект безопасное лето 2020\физкультурный досуг СВЕТОФОРИК 2020\DSC03182.JPG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1071538" y="4071942"/>
                <a:ext cx="3000396" cy="2250209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33CCFF"/>
                </a:solidFill>
                <a:miter lim="800000"/>
              </a:ln>
              <a:effectLst/>
            </p:spPr>
          </p:pic>
          <p:sp>
            <p:nvSpPr>
              <p:cNvPr id="10" name="Прямоугольник 9"/>
              <p:cNvSpPr/>
              <p:nvPr/>
            </p:nvSpPr>
            <p:spPr>
              <a:xfrm>
                <a:off x="1000100" y="1428736"/>
                <a:ext cx="3929090" cy="24486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b="1" i="1" dirty="0" smtClean="0">
                    <a:solidFill>
                      <a:srgbClr val="5C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Слушай и запоминай</a:t>
                </a:r>
              </a:p>
              <a:p>
                <a:pPr lvl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b="1" i="1" dirty="0" smtClean="0">
                    <a:solidFill>
                      <a:srgbClr val="5C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И всегда их соблюдай.</a:t>
                </a:r>
              </a:p>
              <a:p>
                <a:pPr lvl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b="1" i="1" dirty="0" smtClean="0">
                    <a:solidFill>
                      <a:srgbClr val="5C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Загорелся КРАСНЫЙ свет,</a:t>
                </a:r>
              </a:p>
              <a:p>
                <a:pPr lvl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b="1" i="1" dirty="0" smtClean="0">
                    <a:solidFill>
                      <a:srgbClr val="5C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Стой, малыш ,прохода нет.</a:t>
                </a:r>
              </a:p>
              <a:p>
                <a:pPr lvl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b="1" i="1" dirty="0" smtClean="0">
                    <a:solidFill>
                      <a:srgbClr val="5C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ЖЕЛТЫЙ свет смотри горит</a:t>
                </a:r>
              </a:p>
              <a:p>
                <a:pPr lvl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b="1" i="1" dirty="0" smtClean="0">
                    <a:solidFill>
                      <a:srgbClr val="5C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Приготовься говорит.</a:t>
                </a:r>
              </a:p>
              <a:p>
                <a:pPr lvl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b="1" i="1" dirty="0" smtClean="0">
                    <a:solidFill>
                      <a:srgbClr val="5C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 зажегся свет ЗЕЛЕНЫЙ</a:t>
                </a:r>
              </a:p>
              <a:p>
                <a:pPr lvl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b="1" i="1" dirty="0" smtClean="0">
                    <a:solidFill>
                      <a:srgbClr val="5C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Проходи мой друг ученый</a:t>
                </a:r>
                <a:endParaRPr lang="ru-RU" i="1" dirty="0">
                  <a:solidFill>
                    <a:srgbClr val="5C0000"/>
                  </a:solidFill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 w="76200"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2" descr="C:\Users\user\Documents\Bluetooth Folder\1541138680.jpg"/>
            <p:cNvPicPr>
              <a:picLocks noChangeAspect="1" noChangeArrowheads="1"/>
            </p:cNvPicPr>
            <p:nvPr/>
          </p:nvPicPr>
          <p:blipFill>
            <a:blip r:embed="rId2">
              <a:lum bright="20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ln>
              <a:noFill/>
            </a:ln>
            <a:effectLst/>
          </p:spPr>
        </p:pic>
        <p:grpSp>
          <p:nvGrpSpPr>
            <p:cNvPr id="10" name="Группа 9"/>
            <p:cNvGrpSpPr/>
            <p:nvPr/>
          </p:nvGrpSpPr>
          <p:grpSpPr>
            <a:xfrm>
              <a:off x="857224" y="428604"/>
              <a:ext cx="7666481" cy="5803338"/>
              <a:chOff x="857224" y="428604"/>
              <a:chExt cx="7666481" cy="5803338"/>
            </a:xfrm>
          </p:grpSpPr>
          <p:pic>
            <p:nvPicPr>
              <p:cNvPr id="2052" name="Picture 4" descr="G:\проект безопасное лето 2020\физкультурный досуг СВЕТОФОРИК 2020\DSC03145.JPG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1000100" y="3643314"/>
                <a:ext cx="3450411" cy="2588628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33CCFF"/>
                </a:solidFill>
                <a:miter lim="800000"/>
              </a:ln>
              <a:effectLst/>
            </p:spPr>
          </p:pic>
          <p:pic>
            <p:nvPicPr>
              <p:cNvPr id="2053" name="Picture 5" descr="G:\проект безопасное лето 2020\физкультурный досуг СВЕТОФОРИК 2020\DSC03162.JPG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5072066" y="500042"/>
                <a:ext cx="3451639" cy="2588628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33CCFF"/>
                </a:solidFill>
                <a:miter lim="800000"/>
              </a:ln>
              <a:effectLst/>
            </p:spPr>
          </p:pic>
          <p:sp>
            <p:nvSpPr>
              <p:cNvPr id="9" name="Прямоугольник 8"/>
              <p:cNvSpPr/>
              <p:nvPr/>
            </p:nvSpPr>
            <p:spPr>
              <a:xfrm>
                <a:off x="857224" y="428604"/>
                <a:ext cx="3714776" cy="27146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i="1" dirty="0" smtClean="0">
                    <a:solidFill>
                      <a:srgbClr val="5C0000"/>
                    </a:solidFill>
                    <a:latin typeface="Times New Roman" pitchFamily="18" charset="0"/>
                    <a:cs typeface="Times New Roman" pitchFamily="18" charset="0"/>
                  </a:rPr>
                  <a:t>Провели развлечение  « В гостях у </a:t>
                </a:r>
                <a:r>
                  <a:rPr lang="ru-RU" sz="2000" b="1" i="1" dirty="0" err="1" smtClean="0">
                    <a:solidFill>
                      <a:srgbClr val="5C0000"/>
                    </a:solidFill>
                    <a:latin typeface="Times New Roman" pitchFamily="18" charset="0"/>
                    <a:cs typeface="Times New Roman" pitchFamily="18" charset="0"/>
                  </a:rPr>
                  <a:t>Светофорика</a:t>
                </a:r>
                <a:r>
                  <a:rPr lang="ru-RU" sz="2000" b="1" i="1" dirty="0" smtClean="0">
                    <a:solidFill>
                      <a:srgbClr val="5C0000"/>
                    </a:solidFill>
                    <a:latin typeface="Times New Roman" pitchFamily="18" charset="0"/>
                    <a:cs typeface="Times New Roman" pitchFamily="18" charset="0"/>
                  </a:rPr>
                  <a:t>». Дети с удовольствием играли в игры, отгадывали загадки, тренировались переходить проезжую часть по «зебре»</a:t>
                </a:r>
                <a:endParaRPr lang="ru-RU" sz="2000" b="1" i="1" dirty="0">
                  <a:solidFill>
                    <a:srgbClr val="5C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2050" name="Picture 2" descr="G:\проект безопасное лето 2020\физкультурный досуг СВЕТОФОРИК 2020\DSC03156.JPG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5072066" y="3500438"/>
                <a:ext cx="3451639" cy="2588628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33CCFF"/>
                </a:solidFill>
                <a:miter lim="800000"/>
              </a:ln>
              <a:effectLst/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 w="76200"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572264" y="2786058"/>
            <a:ext cx="2000264" cy="2786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5C0000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2" descr="C:\Users\user\Documents\Bluetooth Folder\1541138680.jpg"/>
            <p:cNvPicPr>
              <a:picLocks noChangeAspect="1" noChangeArrowheads="1"/>
            </p:cNvPicPr>
            <p:nvPr/>
          </p:nvPicPr>
          <p:blipFill>
            <a:blip r:embed="rId2">
              <a:lum bright="20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ln>
              <a:noFill/>
            </a:ln>
            <a:effectLst/>
          </p:spPr>
        </p:pic>
        <p:grpSp>
          <p:nvGrpSpPr>
            <p:cNvPr id="12" name="Группа 11"/>
            <p:cNvGrpSpPr/>
            <p:nvPr/>
          </p:nvGrpSpPr>
          <p:grpSpPr>
            <a:xfrm>
              <a:off x="500034" y="428604"/>
              <a:ext cx="8286808" cy="5929354"/>
              <a:chOff x="500034" y="428604"/>
              <a:chExt cx="8286808" cy="5929354"/>
            </a:xfrm>
          </p:grpSpPr>
          <p:pic>
            <p:nvPicPr>
              <p:cNvPr id="3078" name="Picture 6" descr="C:\Users\user\Documents\Bluetooth Folder\IMG_20200827_120507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71471" y="571480"/>
                <a:ext cx="2411033" cy="3214710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33CCFF"/>
                </a:solidFill>
                <a:miter lim="800000"/>
              </a:ln>
              <a:effectLst/>
            </p:spPr>
          </p:pic>
          <p:pic>
            <p:nvPicPr>
              <p:cNvPr id="3079" name="Picture 7" descr="C:\Users\user\Documents\Bluetooth Folder\IMG_20200827_120626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28991" y="1500174"/>
                <a:ext cx="2411033" cy="3214710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33CCFF"/>
                </a:solidFill>
                <a:miter lim="800000"/>
              </a:ln>
              <a:effectLst/>
            </p:spPr>
          </p:pic>
          <p:pic>
            <p:nvPicPr>
              <p:cNvPr id="3077" name="Picture 5" descr="C:\Users\user\Documents\Bluetooth Folder\IMG_20200827_120348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143635" y="3000372"/>
                <a:ext cx="2411033" cy="3214710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33CCFF"/>
                </a:solidFill>
                <a:miter lim="800000"/>
              </a:ln>
              <a:effectLst/>
            </p:spPr>
          </p:pic>
          <p:sp>
            <p:nvSpPr>
              <p:cNvPr id="8" name="Прямоугольник 7"/>
              <p:cNvSpPr/>
              <p:nvPr/>
            </p:nvSpPr>
            <p:spPr>
              <a:xfrm>
                <a:off x="3071802" y="428604"/>
                <a:ext cx="5715040" cy="1071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2000" b="1" i="1" dirty="0" smtClean="0">
                    <a:solidFill>
                      <a:srgbClr val="5C0000"/>
                    </a:solidFill>
                    <a:latin typeface="Times New Roman" pitchFamily="18" charset="0"/>
                    <a:cs typeface="Times New Roman" pitchFamily="18" charset="0"/>
                  </a:rPr>
                  <a:t>Очень живо и познавательно прошла встреча детей с работником МЧС  </a:t>
                </a:r>
                <a:r>
                  <a:rPr lang="ru-RU" sz="2000" b="1" i="1" dirty="0" err="1" smtClean="0">
                    <a:solidFill>
                      <a:srgbClr val="5C0000"/>
                    </a:solidFill>
                    <a:latin typeface="Times New Roman" pitchFamily="18" charset="0"/>
                    <a:cs typeface="Times New Roman" pitchFamily="18" charset="0"/>
                  </a:rPr>
                  <a:t>Хамитовым</a:t>
                </a:r>
                <a:r>
                  <a:rPr lang="ru-RU" sz="2000" b="1" i="1" dirty="0" smtClean="0">
                    <a:solidFill>
                      <a:srgbClr val="5C0000"/>
                    </a:solidFill>
                    <a:latin typeface="Times New Roman" pitchFamily="18" charset="0"/>
                    <a:cs typeface="Times New Roman" pitchFamily="18" charset="0"/>
                  </a:rPr>
                  <a:t> В. </a:t>
                </a:r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500034" y="4786322"/>
                <a:ext cx="5286412" cy="157163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2000" b="1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Ребята узнали интересные факты о работе пожарных, познакомились с экипировкой и инструментами, повторили правила противопожарной безопасности</a:t>
                </a:r>
              </a:p>
              <a:p>
                <a:pPr algn="ctr"/>
                <a:endParaRPr lang="ru-RU" sz="2000" dirty="0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ocuments\Bluetooth Folder\1541138680.jpg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10" name="Группа 9"/>
          <p:cNvGrpSpPr/>
          <p:nvPr/>
        </p:nvGrpSpPr>
        <p:grpSpPr>
          <a:xfrm>
            <a:off x="214282" y="214290"/>
            <a:ext cx="8715436" cy="6429420"/>
            <a:chOff x="214282" y="214290"/>
            <a:chExt cx="8715436" cy="642942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214282" y="214290"/>
              <a:ext cx="8715436" cy="6429420"/>
            </a:xfrm>
            <a:prstGeom prst="rect">
              <a:avLst/>
            </a:prstGeom>
            <a:noFill/>
            <a:ln w="76200">
              <a:solidFill>
                <a:srgbClr val="33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857224" y="428604"/>
              <a:ext cx="7929618" cy="5589024"/>
              <a:chOff x="857224" y="428604"/>
              <a:chExt cx="7929618" cy="5589024"/>
            </a:xfrm>
          </p:grpSpPr>
          <p:pic>
            <p:nvPicPr>
              <p:cNvPr id="5" name="Picture 3" descr="C:\Users\user\Documents\Bluetooth Folder\4tyiK7zhY1E.jpg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6215074" y="3000372"/>
                <a:ext cx="2262943" cy="3017256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33CCFF"/>
                </a:solidFill>
                <a:miter lim="800000"/>
              </a:ln>
              <a:effectLst/>
            </p:spPr>
          </p:pic>
          <p:pic>
            <p:nvPicPr>
              <p:cNvPr id="6" name="Picture 4" descr="C:\Users\user\Documents\Bluetooth Folder\anj-se1cpvA.jpg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857224" y="857232"/>
                <a:ext cx="2262943" cy="3017256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33CCFF"/>
                </a:solidFill>
                <a:miter lim="800000"/>
              </a:ln>
              <a:effectLst/>
            </p:spPr>
          </p:pic>
          <p:pic>
            <p:nvPicPr>
              <p:cNvPr id="11" name="Picture 12" descr="C:\Users\user\Documents\Bluetooth Folder\qqcTE6Rwqaw.jpg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3500430" y="2214554"/>
                <a:ext cx="2293396" cy="3057861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33CCFF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12" name="Прямоугольник 11"/>
              <p:cNvSpPr/>
              <p:nvPr/>
            </p:nvSpPr>
            <p:spPr>
              <a:xfrm>
                <a:off x="5214942" y="428604"/>
                <a:ext cx="3571900" cy="150019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2000" b="1" i="1" dirty="0" smtClean="0">
                    <a:solidFill>
                      <a:srgbClr val="5C0000"/>
                    </a:solidFill>
                    <a:latin typeface="Times New Roman" pitchFamily="18" charset="0"/>
                    <a:cs typeface="Times New Roman" pitchFamily="18" charset="0"/>
                  </a:rPr>
                  <a:t>Я сегодня рулевой,</a:t>
                </a:r>
              </a:p>
              <a:p>
                <a:r>
                  <a:rPr lang="ru-RU" sz="2000" b="1" i="1" dirty="0" smtClean="0">
                    <a:solidFill>
                      <a:srgbClr val="5C0000"/>
                    </a:solidFill>
                    <a:latin typeface="Times New Roman" pitchFamily="18" charset="0"/>
                    <a:cs typeface="Times New Roman" pitchFamily="18" charset="0"/>
                  </a:rPr>
                  <a:t>У меня машинок рой.</a:t>
                </a:r>
              </a:p>
              <a:p>
                <a:r>
                  <a:rPr lang="ru-RU" sz="2000" b="1" i="1" dirty="0" smtClean="0">
                    <a:solidFill>
                      <a:srgbClr val="5C0000"/>
                    </a:solidFill>
                    <a:latin typeface="Times New Roman" pitchFamily="18" charset="0"/>
                    <a:cs typeface="Times New Roman" pitchFamily="18" charset="0"/>
                  </a:rPr>
                  <a:t>По парковке их катаю,</a:t>
                </a:r>
              </a:p>
              <a:p>
                <a:r>
                  <a:rPr lang="ru-RU" sz="2000" b="1" i="1" dirty="0" smtClean="0">
                    <a:solidFill>
                      <a:srgbClr val="5C0000"/>
                    </a:solidFill>
                    <a:latin typeface="Times New Roman" pitchFamily="18" charset="0"/>
                    <a:cs typeface="Times New Roman" pitchFamily="18" charset="0"/>
                  </a:rPr>
                  <a:t>Безопасность СОБЛЮДАЮ !</a:t>
                </a:r>
                <a:endParaRPr lang="ru-RU" sz="2000" b="1" i="1" dirty="0">
                  <a:solidFill>
                    <a:srgbClr val="5C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 w="76200"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2" descr="C:\Users\user\Documents\Bluetooth Folder\1541138680.jpg"/>
            <p:cNvPicPr>
              <a:picLocks noChangeAspect="1" noChangeArrowheads="1"/>
            </p:cNvPicPr>
            <p:nvPr/>
          </p:nvPicPr>
          <p:blipFill>
            <a:blip r:embed="rId3">
              <a:lum bright="20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ln>
              <a:noFill/>
            </a:ln>
            <a:effectLst/>
          </p:spPr>
        </p:pic>
        <p:grpSp>
          <p:nvGrpSpPr>
            <p:cNvPr id="8" name="Группа 7"/>
            <p:cNvGrpSpPr/>
            <p:nvPr/>
          </p:nvGrpSpPr>
          <p:grpSpPr>
            <a:xfrm>
              <a:off x="857224" y="428605"/>
              <a:ext cx="7786742" cy="5817094"/>
              <a:chOff x="857224" y="428605"/>
              <a:chExt cx="7786742" cy="5817094"/>
            </a:xfrm>
          </p:grpSpPr>
          <p:pic>
            <p:nvPicPr>
              <p:cNvPr id="1027" name="Picture 3" descr="F:\DCIM\175___09\IMG_1035.JPG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4857752" y="3857628"/>
                <a:ext cx="3214710" cy="2388071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33CCFF"/>
                </a:solidFill>
                <a:miter lim="800000"/>
              </a:ln>
              <a:effectLst/>
            </p:spPr>
          </p:pic>
          <p:pic>
            <p:nvPicPr>
              <p:cNvPr id="1028" name="Picture 4" descr="F:\DCIM\175___09\IMG_1034.JPG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857224" y="3857628"/>
                <a:ext cx="3238221" cy="2369430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33CCFF"/>
                </a:solidFill>
                <a:miter lim="800000"/>
              </a:ln>
              <a:effectLst/>
            </p:spPr>
          </p:pic>
          <p:sp>
            <p:nvSpPr>
              <p:cNvPr id="11" name="Прямоугольник 10"/>
              <p:cNvSpPr/>
              <p:nvPr/>
            </p:nvSpPr>
            <p:spPr>
              <a:xfrm>
                <a:off x="4357686" y="428605"/>
                <a:ext cx="4286280" cy="3170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b="1" i="1" dirty="0" smtClean="0">
                    <a:solidFill>
                      <a:srgbClr val="5C0000"/>
                    </a:solidFill>
                    <a:latin typeface="Times New Roman" pitchFamily="18" charset="0"/>
                    <a:cs typeface="Times New Roman" pitchFamily="18" charset="0"/>
                  </a:rPr>
                  <a:t>Не шутите с огнём!</a:t>
                </a:r>
              </a:p>
              <a:p>
                <a:endParaRPr lang="ru-RU" sz="2000" b="1" i="1" dirty="0" smtClean="0">
                  <a:solidFill>
                    <a:srgbClr val="5C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000" b="1" i="1" dirty="0" smtClean="0">
                    <a:solidFill>
                      <a:srgbClr val="5C0000"/>
                    </a:solidFill>
                    <a:latin typeface="Times New Roman" pitchFamily="18" charset="0"/>
                    <a:cs typeface="Times New Roman" pitchFamily="18" charset="0"/>
                  </a:rPr>
                  <a:t>Я - огонь!</a:t>
                </a:r>
              </a:p>
              <a:p>
                <a:r>
                  <a:rPr lang="ru-RU" sz="2000" b="1" i="1" dirty="0" smtClean="0">
                    <a:solidFill>
                      <a:srgbClr val="5C0000"/>
                    </a:solidFill>
                    <a:latin typeface="Times New Roman" pitchFamily="18" charset="0"/>
                    <a:cs typeface="Times New Roman" pitchFamily="18" charset="0"/>
                  </a:rPr>
                  <a:t>Я – друг ребят.</a:t>
                </a:r>
              </a:p>
              <a:p>
                <a:r>
                  <a:rPr lang="ru-RU" sz="2000" b="1" i="1" dirty="0" smtClean="0">
                    <a:solidFill>
                      <a:srgbClr val="5C0000"/>
                    </a:solidFill>
                    <a:latin typeface="Times New Roman" pitchFamily="18" charset="0"/>
                    <a:cs typeface="Times New Roman" pitchFamily="18" charset="0"/>
                  </a:rPr>
                  <a:t>Но когда со мной шалят,</a:t>
                </a:r>
              </a:p>
              <a:p>
                <a:r>
                  <a:rPr lang="ru-RU" sz="2000" b="1" i="1" dirty="0" smtClean="0">
                    <a:solidFill>
                      <a:srgbClr val="5C0000"/>
                    </a:solidFill>
                    <a:latin typeface="Times New Roman" pitchFamily="18" charset="0"/>
                    <a:cs typeface="Times New Roman" pitchFamily="18" charset="0"/>
                  </a:rPr>
                  <a:t>Становлюсь тогда врагом</a:t>
                </a:r>
              </a:p>
              <a:p>
                <a:r>
                  <a:rPr lang="ru-RU" sz="2000" b="1" i="1" dirty="0" smtClean="0">
                    <a:solidFill>
                      <a:srgbClr val="5C0000"/>
                    </a:solidFill>
                    <a:latin typeface="Times New Roman" pitchFamily="18" charset="0"/>
                    <a:cs typeface="Times New Roman" pitchFamily="18" charset="0"/>
                  </a:rPr>
                  <a:t>И сжигаю все кругом!</a:t>
                </a:r>
              </a:p>
              <a:p>
                <a:r>
                  <a:rPr lang="ru-RU" sz="2000" b="1" i="1" dirty="0" smtClean="0">
                    <a:solidFill>
                      <a:srgbClr val="5C0000"/>
                    </a:solidFill>
                    <a:latin typeface="Times New Roman" pitchFamily="18" charset="0"/>
                    <a:cs typeface="Times New Roman" pitchFamily="18" charset="0"/>
                  </a:rPr>
                  <a:t>Не берите в руки спички!</a:t>
                </a:r>
              </a:p>
              <a:p>
                <a:r>
                  <a:rPr lang="ru-RU" sz="2000" b="1" i="1" dirty="0" smtClean="0">
                    <a:solidFill>
                      <a:srgbClr val="5C0000"/>
                    </a:solidFill>
                    <a:latin typeface="Times New Roman" pitchFamily="18" charset="0"/>
                    <a:cs typeface="Times New Roman" pitchFamily="18" charset="0"/>
                  </a:rPr>
                  <a:t>Пусть помнит каждый гражданин</a:t>
                </a:r>
              </a:p>
              <a:p>
                <a:r>
                  <a:rPr lang="ru-RU" sz="2000" b="1" i="1" dirty="0" smtClean="0">
                    <a:solidFill>
                      <a:srgbClr val="5C0000"/>
                    </a:solidFill>
                    <a:latin typeface="Times New Roman" pitchFamily="18" charset="0"/>
                    <a:cs typeface="Times New Roman" pitchFamily="18" charset="0"/>
                  </a:rPr>
                  <a:t>Пожарный номер — 01!</a:t>
                </a:r>
                <a:endParaRPr lang="ru-RU" sz="2000" b="1" i="1" dirty="0">
                  <a:solidFill>
                    <a:srgbClr val="5C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10" name="Picture 10" descr="C:\Users\user\Documents\Bluetooth Folder\SS3uVgxT-1U.jpg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857224" y="500042"/>
                <a:ext cx="2357454" cy="3003881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33CCFF"/>
                </a:solidFill>
                <a:miter lim="800000"/>
              </a:ln>
              <a:effectLst/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 w="76200"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2" descr="C:\Users\user\Documents\Bluetooth Folder\1541138680.jpg"/>
            <p:cNvPicPr>
              <a:picLocks noChangeAspect="1" noChangeArrowheads="1"/>
            </p:cNvPicPr>
            <p:nvPr/>
          </p:nvPicPr>
          <p:blipFill>
            <a:blip r:embed="rId3">
              <a:lum bright="20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ln>
              <a:noFill/>
            </a:ln>
            <a:effectLst/>
          </p:spPr>
        </p:pic>
        <p:grpSp>
          <p:nvGrpSpPr>
            <p:cNvPr id="12" name="Группа 11"/>
            <p:cNvGrpSpPr/>
            <p:nvPr/>
          </p:nvGrpSpPr>
          <p:grpSpPr>
            <a:xfrm>
              <a:off x="571472" y="571480"/>
              <a:ext cx="7910541" cy="5500726"/>
              <a:chOff x="571472" y="571480"/>
              <a:chExt cx="7910541" cy="5500726"/>
            </a:xfrm>
          </p:grpSpPr>
          <p:pic>
            <p:nvPicPr>
              <p:cNvPr id="6" name="Picture 2" descr="F:\DCIM\175___09\IMG_1036.JP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637350" y="3429000"/>
                <a:ext cx="3844663" cy="2643206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33CCFF"/>
                </a:solidFill>
                <a:miter lim="800000"/>
              </a:ln>
              <a:effectLst/>
            </p:spPr>
          </p:pic>
          <p:pic>
            <p:nvPicPr>
              <p:cNvPr id="8" name="Picture 5" descr="F:\DCIM\175___09\IMG_1032.JP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71472" y="571480"/>
                <a:ext cx="3799609" cy="2643206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33CCFF"/>
                </a:solidFill>
                <a:miter lim="800000"/>
              </a:ln>
              <a:effectLst/>
            </p:spPr>
          </p:pic>
          <p:sp>
            <p:nvSpPr>
              <p:cNvPr id="10" name="Прямоугольник 9"/>
              <p:cNvSpPr/>
              <p:nvPr/>
            </p:nvSpPr>
            <p:spPr>
              <a:xfrm>
                <a:off x="857224" y="3357562"/>
                <a:ext cx="3357586" cy="21431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b="1" i="1" dirty="0" smtClean="0">
                    <a:solidFill>
                      <a:srgbClr val="5C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Выучите срочно </a:t>
                </a:r>
              </a:p>
              <a:p>
                <a:pPr lvl="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b="1" i="1" dirty="0" smtClean="0">
                    <a:solidFill>
                      <a:srgbClr val="5C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ПРАВИЛА ДВИЖЕНИЯ, </a:t>
                </a:r>
              </a:p>
              <a:p>
                <a:pPr lvl="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b="1" i="1" dirty="0" smtClean="0">
                    <a:solidFill>
                      <a:srgbClr val="5C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Чтоб не волновались </a:t>
                </a:r>
              </a:p>
              <a:p>
                <a:pPr lvl="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b="1" i="1" dirty="0" smtClean="0">
                    <a:solidFill>
                      <a:srgbClr val="5C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Каждый день родители, </a:t>
                </a:r>
              </a:p>
              <a:p>
                <a:pPr lvl="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b="1" i="1" dirty="0" smtClean="0">
                    <a:solidFill>
                      <a:srgbClr val="5C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Чтоб спокойно проезжали </a:t>
                </a:r>
              </a:p>
              <a:p>
                <a:pPr lvl="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b="1" i="1" dirty="0" smtClean="0">
                    <a:solidFill>
                      <a:srgbClr val="5C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По улице водители!</a:t>
                </a:r>
                <a:endParaRPr lang="ru-RU" b="1" i="1" dirty="0">
                  <a:solidFill>
                    <a:srgbClr val="5C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5357818" y="714356"/>
                <a:ext cx="2928958" cy="22860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2000" b="1" i="1" dirty="0" smtClean="0">
                    <a:solidFill>
                      <a:srgbClr val="5C0000"/>
                    </a:solidFill>
                    <a:latin typeface="Times New Roman" pitchFamily="18" charset="0"/>
                    <a:cs typeface="Times New Roman" pitchFamily="18" charset="0"/>
                  </a:rPr>
                  <a:t> раскрашиваем и закрепляем знания о правилах дорожного движения.</a:t>
                </a:r>
                <a:endParaRPr lang="ru-RU" sz="2000" i="1" dirty="0">
                  <a:solidFill>
                    <a:srgbClr val="5C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12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smtClean="0"/>
          </a:p>
        </p:txBody>
      </p:sp>
      <p:grpSp>
        <p:nvGrpSpPr>
          <p:cNvPr id="7" name="Группа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12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r="6599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</p:pic>
        <p:sp>
          <p:nvSpPr>
            <p:cNvPr id="5125" name="TextBox 3"/>
            <p:cNvSpPr txBox="1">
              <a:spLocks noChangeArrowheads="1"/>
            </p:cNvSpPr>
            <p:nvPr/>
          </p:nvSpPr>
          <p:spPr bwMode="auto">
            <a:xfrm>
              <a:off x="1428728" y="1428736"/>
              <a:ext cx="6143668" cy="4247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ru-RU" sz="2000" b="1" dirty="0">
                  <a:solidFill>
                    <a:srgbClr val="5C0000"/>
                  </a:solidFill>
                  <a:latin typeface="Arial Black" pitchFamily="34" charset="0"/>
                </a:rPr>
                <a:t>Лето прекрасная пора отдыха</a:t>
              </a:r>
              <a:r>
                <a:rPr lang="ru-RU" sz="2000" b="1" dirty="0" smtClean="0">
                  <a:solidFill>
                    <a:srgbClr val="5C0000"/>
                  </a:solidFill>
                  <a:latin typeface="Arial Black" pitchFamily="34" charset="0"/>
                </a:rPr>
                <a:t>:</a:t>
              </a:r>
            </a:p>
            <a:p>
              <a:pPr algn="ctr">
                <a:lnSpc>
                  <a:spcPct val="150000"/>
                </a:lnSpc>
              </a:pPr>
              <a:r>
                <a:rPr lang="ru-RU" sz="2000" b="1" dirty="0" smtClean="0">
                  <a:solidFill>
                    <a:srgbClr val="5C0000"/>
                  </a:solidFill>
                  <a:latin typeface="Arial Black" pitchFamily="34" charset="0"/>
                </a:rPr>
                <a:t> </a:t>
              </a:r>
              <a:r>
                <a:rPr lang="ru-RU" sz="2000" b="1" dirty="0">
                  <a:solidFill>
                    <a:srgbClr val="5C0000"/>
                  </a:solidFill>
                  <a:latin typeface="Arial Black" pitchFamily="34" charset="0"/>
                </a:rPr>
                <a:t>весёлых игр, походов в лес, купания и приобретения великолепного загара. </a:t>
              </a:r>
              <a:endParaRPr lang="ru-RU" sz="2000" b="1" dirty="0" smtClean="0">
                <a:solidFill>
                  <a:srgbClr val="5C0000"/>
                </a:solidFill>
                <a:latin typeface="Arial Black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ru-RU" sz="2000" b="1" dirty="0" smtClean="0">
                  <a:solidFill>
                    <a:srgbClr val="5C0000"/>
                  </a:solidFill>
                  <a:latin typeface="Arial Black" pitchFamily="34" charset="0"/>
                </a:rPr>
                <a:t>Но </a:t>
              </a:r>
              <a:r>
                <a:rPr lang="ru-RU" sz="2000" b="1" dirty="0">
                  <a:solidFill>
                    <a:srgbClr val="5C0000"/>
                  </a:solidFill>
                  <a:latin typeface="Arial Black" pitchFamily="34" charset="0"/>
                </a:rPr>
                <a:t>в то же время лето – это время</a:t>
              </a:r>
              <a:r>
                <a:rPr lang="ru-RU" sz="2000" b="1" dirty="0" smtClean="0">
                  <a:solidFill>
                    <a:srgbClr val="5C0000"/>
                  </a:solidFill>
                  <a:latin typeface="Arial Black" pitchFamily="34" charset="0"/>
                </a:rPr>
                <a:t>,</a:t>
              </a:r>
            </a:p>
            <a:p>
              <a:pPr algn="ctr">
                <a:lnSpc>
                  <a:spcPct val="150000"/>
                </a:lnSpc>
              </a:pPr>
              <a:r>
                <a:rPr lang="ru-RU" sz="2000" b="1" dirty="0" smtClean="0">
                  <a:solidFill>
                    <a:srgbClr val="5C0000"/>
                  </a:solidFill>
                  <a:latin typeface="Arial Black" pitchFamily="34" charset="0"/>
                </a:rPr>
                <a:t> </a:t>
              </a:r>
              <a:r>
                <a:rPr lang="ru-RU" sz="2000" b="1" dirty="0">
                  <a:solidFill>
                    <a:srgbClr val="5C0000"/>
                  </a:solidFill>
                  <a:latin typeface="Arial Black" pitchFamily="34" charset="0"/>
                </a:rPr>
                <a:t>когда опасность таится в воде, в лесу, </a:t>
              </a:r>
              <a:endParaRPr lang="ru-RU" sz="2000" b="1" dirty="0" smtClean="0">
                <a:solidFill>
                  <a:srgbClr val="5C0000"/>
                </a:solidFill>
                <a:latin typeface="Arial Black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ru-RU" sz="2000" b="1" dirty="0" smtClean="0">
                  <a:solidFill>
                    <a:srgbClr val="5C0000"/>
                  </a:solidFill>
                  <a:latin typeface="Arial Black" pitchFamily="34" charset="0"/>
                </a:rPr>
                <a:t>на </a:t>
              </a:r>
              <a:r>
                <a:rPr lang="ru-RU" sz="2000" b="1" dirty="0">
                  <a:solidFill>
                    <a:srgbClr val="5C0000"/>
                  </a:solidFill>
                  <a:latin typeface="Arial Black" pitchFamily="34" charset="0"/>
                </a:rPr>
                <a:t>пляже, на спортивной и детской площадках. </a:t>
              </a:r>
              <a:br>
                <a:rPr lang="ru-RU" sz="2000" b="1" dirty="0">
                  <a:solidFill>
                    <a:srgbClr val="5C0000"/>
                  </a:solidFill>
                  <a:latin typeface="Arial Black" pitchFamily="34" charset="0"/>
                </a:rPr>
              </a:br>
              <a:r>
                <a:rPr lang="ru-RU" sz="2000" b="1" dirty="0">
                  <a:solidFill>
                    <a:srgbClr val="5C0000"/>
                  </a:solidFill>
                  <a:latin typeface="Arial Black" pitchFamily="34" charset="0"/>
                </a:rPr>
                <a:t>Поэтому так важно знать правила безопасного поведения летом!</a:t>
              </a:r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214282" y="214290"/>
            <a:ext cx="8715436" cy="6429420"/>
          </a:xfrm>
          <a:prstGeom prst="roundRect">
            <a:avLst>
              <a:gd name="adj" fmla="val 1497"/>
            </a:avLst>
          </a:prstGeom>
          <a:noFill/>
          <a:ln w="57150">
            <a:solidFill>
              <a:srgbClr val="7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 w="76200"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2" descr="C:\Users\user\Documents\Bluetooth Folder\1541138680.jpg"/>
            <p:cNvPicPr>
              <a:picLocks noChangeAspect="1" noChangeArrowheads="1"/>
            </p:cNvPicPr>
            <p:nvPr/>
          </p:nvPicPr>
          <p:blipFill>
            <a:blip r:embed="rId3">
              <a:lum bright="20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ln>
              <a:noFill/>
            </a:ln>
            <a:effectLst/>
          </p:spPr>
        </p:pic>
        <p:grpSp>
          <p:nvGrpSpPr>
            <p:cNvPr id="10" name="Группа 9"/>
            <p:cNvGrpSpPr/>
            <p:nvPr/>
          </p:nvGrpSpPr>
          <p:grpSpPr>
            <a:xfrm>
              <a:off x="1214414" y="500042"/>
              <a:ext cx="6945154" cy="5572164"/>
              <a:chOff x="1214414" y="500042"/>
              <a:chExt cx="6945154" cy="5572164"/>
            </a:xfrm>
          </p:grpSpPr>
          <p:pic>
            <p:nvPicPr>
              <p:cNvPr id="1027" name="Picture 3" descr="F:\DCIM\175___09\IMG_1047.JP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5400000">
                <a:off x="4460911" y="2325643"/>
                <a:ext cx="4595564" cy="2801750"/>
              </a:xfrm>
              <a:prstGeom prst="round2DiagRect">
                <a:avLst>
                  <a:gd name="adj1" fmla="val 3068"/>
                  <a:gd name="adj2" fmla="val 0"/>
                </a:avLst>
              </a:prstGeom>
              <a:ln w="88900" cap="sq">
                <a:solidFill>
                  <a:srgbClr val="33CCFF"/>
                </a:solidFill>
                <a:miter lim="800000"/>
              </a:ln>
              <a:effectLst/>
            </p:spPr>
          </p:pic>
          <p:grpSp>
            <p:nvGrpSpPr>
              <p:cNvPr id="11" name="Группа 10"/>
              <p:cNvGrpSpPr/>
              <p:nvPr/>
            </p:nvGrpSpPr>
            <p:grpSpPr>
              <a:xfrm>
                <a:off x="1214414" y="1428736"/>
                <a:ext cx="2736000" cy="4643470"/>
                <a:chOff x="2285984" y="714356"/>
                <a:chExt cx="2160000" cy="3542400"/>
              </a:xfrm>
            </p:grpSpPr>
            <p:pic>
              <p:nvPicPr>
                <p:cNvPr id="1026" name="Picture 2" descr="F:\DCIM\175___09\IMG_1046.JPG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5400000">
                  <a:off x="1594784" y="1405556"/>
                  <a:ext cx="3542400" cy="2160000"/>
                </a:xfrm>
                <a:prstGeom prst="round2DiagRect">
                  <a:avLst>
                    <a:gd name="adj1" fmla="val 4970"/>
                    <a:gd name="adj2" fmla="val 0"/>
                  </a:avLst>
                </a:prstGeom>
                <a:ln w="88900" cap="sq">
                  <a:solidFill>
                    <a:srgbClr val="33CCFF"/>
                  </a:solidFill>
                  <a:miter lim="800000"/>
                </a:ln>
                <a:effectLst/>
              </p:spPr>
            </p:pic>
            <p:pic>
              <p:nvPicPr>
                <p:cNvPr id="8" name="Picture 2" descr="F:\DCIM\175___09\IMG_1046.JPG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 rot="16200000">
                  <a:off x="3342535" y="1913780"/>
                  <a:ext cx="896224" cy="1134082"/>
                </a:xfrm>
                <a:prstGeom prst="rect">
                  <a:avLst/>
                </a:prstGeom>
                <a:ln>
                  <a:noFill/>
                </a:ln>
                <a:effectLst/>
              </p:spPr>
            </p:pic>
          </p:grpSp>
          <p:sp>
            <p:nvSpPr>
              <p:cNvPr id="12" name="Прямоугольник 11"/>
              <p:cNvSpPr/>
              <p:nvPr/>
            </p:nvSpPr>
            <p:spPr>
              <a:xfrm>
                <a:off x="1285852" y="500042"/>
                <a:ext cx="6858048" cy="7143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i="1" dirty="0" smtClean="0">
                    <a:solidFill>
                      <a:srgbClr val="5C0000"/>
                    </a:solidFill>
                    <a:latin typeface="Times New Roman" pitchFamily="18" charset="0"/>
                    <a:cs typeface="Times New Roman" pitchFamily="18" charset="0"/>
                  </a:rPr>
                  <a:t>Правила пожарной безопасности и правила дорожного движения в рисунках детей.</a:t>
                </a:r>
                <a:endParaRPr lang="ru-RU" sz="2000" b="1" i="1" dirty="0">
                  <a:solidFill>
                    <a:srgbClr val="5C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 w="76200"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2" descr="C:\Users\user\Documents\Bluetooth Folder\1541138680.jpg"/>
            <p:cNvPicPr>
              <a:picLocks noChangeAspect="1" noChangeArrowheads="1"/>
            </p:cNvPicPr>
            <p:nvPr/>
          </p:nvPicPr>
          <p:blipFill>
            <a:blip r:embed="rId2">
              <a:lum bright="20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ln>
              <a:noFill/>
            </a:ln>
            <a:effectLst/>
          </p:spPr>
        </p:pic>
        <p:grpSp>
          <p:nvGrpSpPr>
            <p:cNvPr id="16" name="Группа 15"/>
            <p:cNvGrpSpPr/>
            <p:nvPr/>
          </p:nvGrpSpPr>
          <p:grpSpPr>
            <a:xfrm>
              <a:off x="928662" y="500042"/>
              <a:ext cx="7429553" cy="5810291"/>
              <a:chOff x="928662" y="500042"/>
              <a:chExt cx="7429553" cy="5810291"/>
            </a:xfrm>
          </p:grpSpPr>
          <p:pic>
            <p:nvPicPr>
              <p:cNvPr id="6" name="Picture 2" descr="C:\Users\user\Documents\Bluetooth Folder\IMG_20200902_113955.jpg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3643306" y="500042"/>
                <a:ext cx="2000264" cy="2667019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33CCFF"/>
                </a:solidFill>
                <a:miter lim="800000"/>
              </a:ln>
              <a:effectLst/>
            </p:spPr>
          </p:pic>
          <p:pic>
            <p:nvPicPr>
              <p:cNvPr id="8" name="Picture 3" descr="C:\Users\user\Documents\Bluetooth Folder\IMG_20200902_113934.jpg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6429388" y="571480"/>
                <a:ext cx="1928827" cy="2571769"/>
              </a:xfrm>
              <a:prstGeom prst="round2DiagRect">
                <a:avLst>
                  <a:gd name="adj1" fmla="val 16667"/>
                  <a:gd name="adj2" fmla="val 1524"/>
                </a:avLst>
              </a:prstGeom>
              <a:ln w="88900" cap="sq">
                <a:solidFill>
                  <a:srgbClr val="33CCFF"/>
                </a:solidFill>
                <a:miter lim="800000"/>
              </a:ln>
              <a:effectLst/>
            </p:spPr>
          </p:pic>
          <p:pic>
            <p:nvPicPr>
              <p:cNvPr id="5124" name="Picture 4" descr="C:\Users\user\Documents\Bluetooth Folder\IMG_20200902_114853.jpg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928662" y="3643314"/>
                <a:ext cx="2000264" cy="2667019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33CCFF"/>
                </a:solidFill>
                <a:miter lim="800000"/>
              </a:ln>
              <a:effectLst/>
            </p:spPr>
          </p:pic>
          <p:pic>
            <p:nvPicPr>
              <p:cNvPr id="5125" name="Picture 5" descr="C:\Users\user\Documents\Bluetooth Folder\IMG_20200902_112831.jpg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928662" y="500042"/>
                <a:ext cx="2000264" cy="2667019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33CCFF"/>
                </a:solidFill>
                <a:miter lim="800000"/>
              </a:ln>
              <a:effectLst/>
            </p:spPr>
          </p:pic>
          <p:sp>
            <p:nvSpPr>
              <p:cNvPr id="10" name="Прямоугольник 9"/>
              <p:cNvSpPr/>
              <p:nvPr/>
            </p:nvSpPr>
            <p:spPr>
              <a:xfrm>
                <a:off x="3286116" y="3571876"/>
                <a:ext cx="2714644" cy="26432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i="1" dirty="0" smtClean="0">
                    <a:solidFill>
                      <a:srgbClr val="5C0000"/>
                    </a:solidFill>
                    <a:latin typeface="Times New Roman" pitchFamily="18" charset="0"/>
                    <a:cs typeface="Times New Roman" pitchFamily="18" charset="0"/>
                  </a:rPr>
                  <a:t>На прогулке играли в словесные, подвижные игры, игры – эстафеты по теме недели.</a:t>
                </a:r>
                <a:endParaRPr lang="ru-RU" sz="2000" b="1" i="1" dirty="0">
                  <a:solidFill>
                    <a:srgbClr val="5C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11" name="Picture 14" descr="C:\Users\user\Documents\Bluetooth Folder\n4XAjQvBVps-1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357950" y="3643314"/>
                <a:ext cx="2000264" cy="2632255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33CCFF"/>
                </a:solidFill>
                <a:miter lim="800000"/>
              </a:ln>
              <a:effectLst/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 w="76200"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2" descr="C:\Users\user\Documents\Bluetooth Folder\1541138680.jpg"/>
            <p:cNvPicPr>
              <a:picLocks noChangeAspect="1" noChangeArrowheads="1"/>
            </p:cNvPicPr>
            <p:nvPr/>
          </p:nvPicPr>
          <p:blipFill>
            <a:blip r:embed="rId3">
              <a:lum bright="20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ln>
              <a:noFill/>
            </a:ln>
            <a:effectLst/>
          </p:spPr>
        </p:pic>
        <p:grpSp>
          <p:nvGrpSpPr>
            <p:cNvPr id="8" name="Группа 7"/>
            <p:cNvGrpSpPr/>
            <p:nvPr/>
          </p:nvGrpSpPr>
          <p:grpSpPr>
            <a:xfrm>
              <a:off x="857224" y="357166"/>
              <a:ext cx="7215238" cy="5905542"/>
              <a:chOff x="857224" y="357166"/>
              <a:chExt cx="7215238" cy="5905542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857224" y="357166"/>
                <a:ext cx="7215238" cy="42862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i="1" dirty="0" smtClean="0">
                    <a:solidFill>
                      <a:srgbClr val="5C0000"/>
                    </a:solidFill>
                    <a:latin typeface="Times New Roman" pitchFamily="18" charset="0"/>
                    <a:cs typeface="Times New Roman" pitchFamily="18" charset="0"/>
                  </a:rPr>
                  <a:t>3 неделя – «Безопасность в природе»</a:t>
                </a:r>
                <a:endParaRPr lang="ru-RU" sz="2800" b="1" i="1" dirty="0">
                  <a:solidFill>
                    <a:srgbClr val="5C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1026" name="Picture 2" descr="C:\Users\user\Documents\экология прогулки 2020\IMG_20200817_111506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142976" y="2786058"/>
                <a:ext cx="2607487" cy="3476650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33CCFF"/>
                </a:solidFill>
                <a:miter lim="800000"/>
              </a:ln>
              <a:effectLst/>
            </p:spPr>
          </p:pic>
          <p:pic>
            <p:nvPicPr>
              <p:cNvPr id="1027" name="Picture 3" descr="C:\Users\user\Documents\экология прогулки 2020\IMG_20200817_111554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357818" y="2786058"/>
                <a:ext cx="2607487" cy="3476650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33CCFF"/>
                </a:solidFill>
                <a:miter lim="800000"/>
              </a:ln>
              <a:effectLst/>
            </p:spPr>
          </p:pic>
          <p:sp>
            <p:nvSpPr>
              <p:cNvPr id="10" name="Прямоугольник 9"/>
              <p:cNvSpPr/>
              <p:nvPr/>
            </p:nvSpPr>
            <p:spPr>
              <a:xfrm>
                <a:off x="857224" y="857232"/>
                <a:ext cx="7215238" cy="192882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i="1" dirty="0" smtClean="0">
                    <a:solidFill>
                      <a:srgbClr val="5C0000"/>
                    </a:solidFill>
                    <a:latin typeface="Times New Roman" pitchFamily="18" charset="0"/>
                    <a:cs typeface="Times New Roman" pitchFamily="18" charset="0"/>
                  </a:rPr>
                  <a:t>Вот КАЛЕНДУЛЫ цветки, или просто НОГОТКИ</a:t>
                </a:r>
              </a:p>
              <a:p>
                <a:pPr algn="ctr"/>
                <a:r>
                  <a:rPr lang="ru-RU" sz="2000" b="1" i="1" dirty="0" smtClean="0">
                    <a:solidFill>
                      <a:srgbClr val="5C0000"/>
                    </a:solidFill>
                    <a:latin typeface="Times New Roman" pitchFamily="18" charset="0"/>
                    <a:cs typeface="Times New Roman" pitchFamily="18" charset="0"/>
                  </a:rPr>
                  <a:t>Если их в стакан сложить, кипятком простым залить</a:t>
                </a:r>
              </a:p>
              <a:p>
                <a:pPr algn="ctr"/>
                <a:r>
                  <a:rPr lang="ru-RU" sz="2000" b="1" i="1" dirty="0" smtClean="0">
                    <a:solidFill>
                      <a:srgbClr val="5C0000"/>
                    </a:solidFill>
                    <a:latin typeface="Times New Roman" pitchFamily="18" charset="0"/>
                    <a:cs typeface="Times New Roman" pitchFamily="18" charset="0"/>
                  </a:rPr>
                  <a:t>И немного настоять –можно горло полоскать</a:t>
                </a:r>
              </a:p>
              <a:p>
                <a:pPr algn="ctr"/>
                <a:r>
                  <a:rPr lang="ru-RU" sz="2000" b="1" i="1" dirty="0" smtClean="0">
                    <a:solidFill>
                      <a:srgbClr val="5C0000"/>
                    </a:solidFill>
                    <a:latin typeface="Times New Roman" pitchFamily="18" charset="0"/>
                    <a:cs typeface="Times New Roman" pitchFamily="18" charset="0"/>
                  </a:rPr>
                  <a:t>Ноготки должны помочь, уходи ангина прочь!</a:t>
                </a:r>
                <a:endParaRPr lang="ru-RU" sz="2000" b="1" i="1" dirty="0">
                  <a:solidFill>
                    <a:srgbClr val="5C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 w="76200"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2" descr="C:\Users\user\Documents\Bluetooth Folder\1541138680.jpg"/>
            <p:cNvPicPr>
              <a:picLocks noChangeAspect="1" noChangeArrowheads="1"/>
            </p:cNvPicPr>
            <p:nvPr/>
          </p:nvPicPr>
          <p:blipFill>
            <a:blip r:embed="rId3">
              <a:lum bright="20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ln>
              <a:noFill/>
            </a:ln>
            <a:effectLst/>
          </p:spPr>
        </p:pic>
        <p:grpSp>
          <p:nvGrpSpPr>
            <p:cNvPr id="11" name="Группа 10"/>
            <p:cNvGrpSpPr/>
            <p:nvPr/>
          </p:nvGrpSpPr>
          <p:grpSpPr>
            <a:xfrm>
              <a:off x="571472" y="357166"/>
              <a:ext cx="7870826" cy="5874776"/>
              <a:chOff x="571472" y="357166"/>
              <a:chExt cx="7870826" cy="5874776"/>
            </a:xfrm>
          </p:grpSpPr>
          <p:pic>
            <p:nvPicPr>
              <p:cNvPr id="6" name="Picture 4" descr="C:\Users\user\Documents\экология прогулки 2020\IMG_20200831_120424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643570" y="1214422"/>
                <a:ext cx="2798728" cy="3731636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33CCFF"/>
                </a:solidFill>
                <a:miter lim="800000"/>
              </a:ln>
              <a:effectLst/>
            </p:spPr>
          </p:pic>
          <p:pic>
            <p:nvPicPr>
              <p:cNvPr id="8" name="Picture 5" descr="C:\Users\user\Documents\экология прогулки 2020\IMG_20200831_120349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428728" y="2500306"/>
                <a:ext cx="2798728" cy="3731636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33CCFF"/>
                </a:solidFill>
                <a:miter lim="800000"/>
              </a:ln>
              <a:effectLst/>
            </p:spPr>
          </p:pic>
          <p:sp>
            <p:nvSpPr>
              <p:cNvPr id="10" name="Прямоугольник 9"/>
              <p:cNvSpPr/>
              <p:nvPr/>
            </p:nvSpPr>
            <p:spPr>
              <a:xfrm>
                <a:off x="571472" y="357166"/>
                <a:ext cx="6643734" cy="192882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2000" b="1" i="1" dirty="0" smtClean="0">
                    <a:solidFill>
                      <a:srgbClr val="5C0000"/>
                    </a:solidFill>
                    <a:latin typeface="Times New Roman" pitchFamily="18" charset="0"/>
                    <a:cs typeface="Times New Roman" pitchFamily="18" charset="0"/>
                  </a:rPr>
                  <a:t>Вот насекомые – всем нам знакомые!</a:t>
                </a:r>
              </a:p>
              <a:p>
                <a:r>
                  <a:rPr lang="ru-RU" sz="2000" b="1" i="1" dirty="0" smtClean="0">
                    <a:solidFill>
                      <a:srgbClr val="5C0000"/>
                    </a:solidFill>
                    <a:latin typeface="Times New Roman" pitchFamily="18" charset="0"/>
                    <a:cs typeface="Times New Roman" pitchFamily="18" charset="0"/>
                  </a:rPr>
                  <a:t>Кто по ветке зелёной бежит</a:t>
                </a:r>
              </a:p>
              <a:p>
                <a:r>
                  <a:rPr lang="ru-RU" sz="2000" b="1" i="1" dirty="0" smtClean="0">
                    <a:solidFill>
                      <a:srgbClr val="5C0000"/>
                    </a:solidFill>
                    <a:latin typeface="Times New Roman" pitchFamily="18" charset="0"/>
                    <a:cs typeface="Times New Roman" pitchFamily="18" charset="0"/>
                  </a:rPr>
                  <a:t>Кто под листом, кто в цветочке сидит!</a:t>
                </a:r>
              </a:p>
              <a:p>
                <a:r>
                  <a:rPr lang="ru-RU" sz="2000" b="1" i="1" dirty="0" smtClean="0">
                    <a:solidFill>
                      <a:srgbClr val="5C0000"/>
                    </a:solidFill>
                    <a:latin typeface="Times New Roman" pitchFamily="18" charset="0"/>
                    <a:cs typeface="Times New Roman" pitchFamily="18" charset="0"/>
                  </a:rPr>
                  <a:t>Если увидишь их – запоминай.</a:t>
                </a:r>
              </a:p>
              <a:p>
                <a:r>
                  <a:rPr lang="ru-RU" sz="2000" b="1" i="1" dirty="0" smtClean="0">
                    <a:solidFill>
                      <a:srgbClr val="5C0000"/>
                    </a:solidFill>
                    <a:latin typeface="Times New Roman" pitchFamily="18" charset="0"/>
                    <a:cs typeface="Times New Roman" pitchFamily="18" charset="0"/>
                  </a:rPr>
                  <a:t>Только смотри, а рукой не хватай!</a:t>
                </a:r>
                <a:endParaRPr lang="ru-RU" sz="2000" b="1" i="1" dirty="0">
                  <a:solidFill>
                    <a:srgbClr val="5C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 w="76200"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2" descr="C:\Users\user\Documents\Bluetooth Folder\1541138680.jpg"/>
            <p:cNvPicPr>
              <a:picLocks noChangeAspect="1" noChangeArrowheads="1"/>
            </p:cNvPicPr>
            <p:nvPr/>
          </p:nvPicPr>
          <p:blipFill>
            <a:blip r:embed="rId3">
              <a:lum bright="20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ln>
              <a:noFill/>
            </a:ln>
            <a:effectLst/>
          </p:spPr>
        </p:pic>
        <p:grpSp>
          <p:nvGrpSpPr>
            <p:cNvPr id="10" name="Группа 9"/>
            <p:cNvGrpSpPr/>
            <p:nvPr/>
          </p:nvGrpSpPr>
          <p:grpSpPr>
            <a:xfrm>
              <a:off x="1142976" y="642918"/>
              <a:ext cx="7358114" cy="5524540"/>
              <a:chOff x="1142976" y="642918"/>
              <a:chExt cx="7358114" cy="5524540"/>
            </a:xfrm>
          </p:grpSpPr>
          <p:pic>
            <p:nvPicPr>
              <p:cNvPr id="2050" name="Picture 2" descr="C:\Users\user\Documents\экология прогулки 2020\IMG_20200831_121809.jpg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1142976" y="2285992"/>
                <a:ext cx="2911100" cy="3881466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33CCFF"/>
                </a:solidFill>
                <a:miter lim="800000"/>
              </a:ln>
              <a:effectLst/>
            </p:spPr>
          </p:pic>
          <p:pic>
            <p:nvPicPr>
              <p:cNvPr id="2" name="Picture 3" descr="C:\Users\user\Documents\экология прогулки 2020\IMG_20200831_121854.jpg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5072066" y="2285992"/>
                <a:ext cx="2911100" cy="3881466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33CCFF"/>
                </a:solidFill>
                <a:miter lim="800000"/>
              </a:ln>
              <a:effectLst/>
            </p:spPr>
          </p:pic>
          <p:sp>
            <p:nvSpPr>
              <p:cNvPr id="8" name="Прямоугольник 7"/>
              <p:cNvSpPr/>
              <p:nvPr/>
            </p:nvSpPr>
            <p:spPr>
              <a:xfrm>
                <a:off x="1214414" y="642918"/>
                <a:ext cx="7286676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b="1" i="1" dirty="0" smtClean="0">
                    <a:solidFill>
                      <a:srgbClr val="5C0000"/>
                    </a:solidFill>
                    <a:latin typeface="Times New Roman" pitchFamily="18" charset="0"/>
                    <a:cs typeface="Times New Roman" pitchFamily="18" charset="0"/>
                  </a:rPr>
                  <a:t>По обочинам дорожек, на тропинке, на лугу,</a:t>
                </a:r>
              </a:p>
              <a:p>
                <a:r>
                  <a:rPr lang="ru-RU" sz="2000" b="1" i="1" dirty="0" smtClean="0">
                    <a:solidFill>
                      <a:srgbClr val="5C0000"/>
                    </a:solidFill>
                    <a:latin typeface="Times New Roman" pitchFamily="18" charset="0"/>
                    <a:cs typeface="Times New Roman" pitchFamily="18" charset="0"/>
                  </a:rPr>
                  <a:t>Распластался ПОДОРОЖНИК, я тебя всегда найду.</a:t>
                </a:r>
              </a:p>
              <a:p>
                <a:r>
                  <a:rPr lang="ru-RU" sz="2000" b="1" i="1" dirty="0" smtClean="0">
                    <a:solidFill>
                      <a:srgbClr val="5C0000"/>
                    </a:solidFill>
                    <a:latin typeface="Times New Roman" pitchFamily="18" charset="0"/>
                    <a:cs typeface="Times New Roman" pitchFamily="18" charset="0"/>
                  </a:rPr>
                  <a:t>Им лечить порезы можно, в ранке кровь остановить:</a:t>
                </a:r>
              </a:p>
              <a:p>
                <a:r>
                  <a:rPr lang="ru-RU" sz="2000" b="1" i="1" dirty="0" smtClean="0">
                    <a:solidFill>
                      <a:srgbClr val="5C0000"/>
                    </a:solidFill>
                    <a:latin typeface="Times New Roman" pitchFamily="18" charset="0"/>
                    <a:cs typeface="Times New Roman" pitchFamily="18" charset="0"/>
                  </a:rPr>
                  <a:t>Лист помыть и осторожно  к свежей ранке приложить.</a:t>
                </a:r>
                <a:endParaRPr lang="ru-RU" sz="2000" b="1" i="1" dirty="0">
                  <a:solidFill>
                    <a:srgbClr val="5C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 w="76200"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2" descr="C:\Users\user\Documents\Bluetooth Folder\1541138680.jpg"/>
            <p:cNvPicPr>
              <a:picLocks noChangeAspect="1" noChangeArrowheads="1"/>
            </p:cNvPicPr>
            <p:nvPr/>
          </p:nvPicPr>
          <p:blipFill>
            <a:blip r:embed="rId3">
              <a:lum bright="20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ln>
              <a:noFill/>
            </a:ln>
            <a:effectLst/>
          </p:spPr>
        </p:pic>
        <p:grpSp>
          <p:nvGrpSpPr>
            <p:cNvPr id="10" name="Группа 9"/>
            <p:cNvGrpSpPr/>
            <p:nvPr/>
          </p:nvGrpSpPr>
          <p:grpSpPr>
            <a:xfrm>
              <a:off x="642910" y="285728"/>
              <a:ext cx="7995842" cy="5946214"/>
              <a:chOff x="642910" y="285728"/>
              <a:chExt cx="7995842" cy="5946214"/>
            </a:xfrm>
          </p:grpSpPr>
          <p:pic>
            <p:nvPicPr>
              <p:cNvPr id="1026" name="Picture 2" descr="C:\Users\user\Documents\экология прогулки 2020\IMG_20200817_111932.jpg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3571868" y="3286124"/>
                <a:ext cx="2071702" cy="2945818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33CCFF"/>
                </a:solidFill>
                <a:miter lim="800000"/>
              </a:ln>
              <a:effectLst/>
            </p:spPr>
          </p:pic>
          <p:pic>
            <p:nvPicPr>
              <p:cNvPr id="1030" name="Picture 6" descr="C:\Users\user\Documents\экология прогулки 2020\IMG_20200831_115636.jpg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6429388" y="3214686"/>
                <a:ext cx="2209364" cy="2945818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33CCFF"/>
                </a:solidFill>
                <a:miter lim="800000"/>
              </a:ln>
              <a:effectLst/>
            </p:spPr>
          </p:pic>
          <p:pic>
            <p:nvPicPr>
              <p:cNvPr id="1031" name="Picture 7" descr="C:\Users\user\Documents\экология прогулки 2020\IMG_20200831_115722.jpg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642910" y="3286124"/>
                <a:ext cx="2209364" cy="2945818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33CCFF"/>
                </a:solidFill>
                <a:miter lim="800000"/>
              </a:ln>
              <a:effectLst/>
            </p:spPr>
          </p:pic>
          <p:sp>
            <p:nvSpPr>
              <p:cNvPr id="13" name="Прямоугольник 12"/>
              <p:cNvSpPr/>
              <p:nvPr/>
            </p:nvSpPr>
            <p:spPr>
              <a:xfrm>
                <a:off x="4857752" y="285728"/>
                <a:ext cx="3143272" cy="28315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b="1" i="1" dirty="0" smtClean="0">
                    <a:latin typeface="Times New Roman" pitchFamily="18" charset="0"/>
                    <a:cs typeface="Times New Roman" pitchFamily="18" charset="0"/>
                  </a:rPr>
                  <a:t>Не обманемся.</a:t>
                </a:r>
              </a:p>
              <a:p>
                <a:r>
                  <a:rPr lang="ru-RU" sz="2000" b="1" i="1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ru-RU" sz="2000" b="1" i="1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sz="2000" b="1" i="1" dirty="0" smtClean="0">
                    <a:latin typeface="Times New Roman" pitchFamily="18" charset="0"/>
                    <a:cs typeface="Times New Roman" pitchFamily="18" charset="0"/>
                  </a:rPr>
                  <a:t>Поганка ядовитая, </a:t>
                </a:r>
                <a:br>
                  <a:rPr lang="ru-RU" sz="2000" b="1" i="1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sz="2000" b="1" i="1" dirty="0" smtClean="0">
                    <a:latin typeface="Times New Roman" pitchFamily="18" charset="0"/>
                    <a:cs typeface="Times New Roman" pitchFamily="18" charset="0"/>
                  </a:rPr>
                  <a:t>Шелками вся увитая, </a:t>
                </a:r>
                <a:br>
                  <a:rPr lang="ru-RU" sz="2000" b="1" i="1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sz="2000" b="1" i="1" dirty="0" smtClean="0">
                    <a:latin typeface="Times New Roman" pitchFamily="18" charset="0"/>
                    <a:cs typeface="Times New Roman" pitchFamily="18" charset="0"/>
                  </a:rPr>
                  <a:t>Ломкая и бледная, </a:t>
                </a:r>
                <a:br>
                  <a:rPr lang="ru-RU" sz="2000" b="1" i="1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sz="2000" b="1" i="1" dirty="0" smtClean="0">
                    <a:latin typeface="Times New Roman" pitchFamily="18" charset="0"/>
                    <a:cs typeface="Times New Roman" pitchFamily="18" charset="0"/>
                  </a:rPr>
                  <a:t>С виду ты безвредная, </a:t>
                </a:r>
                <a:br>
                  <a:rPr lang="ru-RU" sz="2000" b="1" i="1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sz="2000" b="1" i="1" dirty="0" smtClean="0">
                    <a:latin typeface="Times New Roman" pitchFamily="18" charset="0"/>
                    <a:cs typeface="Times New Roman" pitchFamily="18" charset="0"/>
                  </a:rPr>
                  <a:t>А на деле – ведьма злая. </a:t>
                </a:r>
                <a:br>
                  <a:rPr lang="ru-RU" sz="2000" b="1" i="1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sz="2000" b="1" i="1" dirty="0" smtClean="0">
                    <a:latin typeface="Times New Roman" pitchFamily="18" charset="0"/>
                    <a:cs typeface="Times New Roman" pitchFamily="18" charset="0"/>
                  </a:rPr>
                  <a:t>Мы в лицо тебя узнаем! </a:t>
                </a:r>
                <a:br>
                  <a:rPr lang="ru-RU" sz="2000" b="1" i="1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dirty="0" smtClean="0"/>
                  <a:t>                 </a:t>
                </a:r>
                <a:endParaRPr lang="ru-RU" dirty="0"/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714348" y="571480"/>
                <a:ext cx="3143272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b="1" i="1" dirty="0" smtClean="0">
                    <a:latin typeface="Times New Roman" pitchFamily="18" charset="0"/>
                    <a:cs typeface="Times New Roman" pitchFamily="18" charset="0"/>
                  </a:rPr>
                  <a:t>Ядовитый гриб.</a:t>
                </a:r>
              </a:p>
              <a:p>
                <a:endParaRPr lang="ru-RU" b="1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b="1" i="1" dirty="0" smtClean="0">
                    <a:latin typeface="Times New Roman" pitchFamily="18" charset="0"/>
                    <a:cs typeface="Times New Roman" pitchFamily="18" charset="0"/>
                  </a:rPr>
                  <a:t>Мы ходили в тёмный бор,</a:t>
                </a:r>
              </a:p>
              <a:p>
                <a:r>
                  <a:rPr lang="ru-RU" b="1" i="1" dirty="0" smtClean="0">
                    <a:latin typeface="Times New Roman" pitchFamily="18" charset="0"/>
                    <a:cs typeface="Times New Roman" pitchFamily="18" charset="0"/>
                  </a:rPr>
                  <a:t>Повстречали мухомор</a:t>
                </a:r>
              </a:p>
              <a:p>
                <a:r>
                  <a:rPr lang="ru-RU" b="1" i="1" dirty="0" smtClean="0">
                    <a:latin typeface="Times New Roman" pitchFamily="18" charset="0"/>
                    <a:cs typeface="Times New Roman" pitchFamily="18" charset="0"/>
                  </a:rPr>
                  <a:t>Красной шляпкою манит , но не трогай- ядовит!</a:t>
                </a:r>
              </a:p>
              <a:p>
                <a:r>
                  <a:rPr lang="ru-RU" b="1" i="1" dirty="0" smtClean="0">
                    <a:latin typeface="Times New Roman" pitchFamily="18" charset="0"/>
                    <a:cs typeface="Times New Roman" pitchFamily="18" charset="0"/>
                  </a:rPr>
                  <a:t>            </a:t>
                </a:r>
                <a:endParaRPr lang="ru-RU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 w="76200"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2" descr="C:\Users\user\Documents\Bluetooth Folder\1541138680.jpg"/>
            <p:cNvPicPr>
              <a:picLocks noChangeAspect="1" noChangeArrowheads="1"/>
            </p:cNvPicPr>
            <p:nvPr/>
          </p:nvPicPr>
          <p:blipFill>
            <a:blip r:embed="rId3">
              <a:lum bright="20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ln>
              <a:noFill/>
            </a:ln>
            <a:effectLst/>
          </p:spPr>
        </p:pic>
        <p:grpSp>
          <p:nvGrpSpPr>
            <p:cNvPr id="10" name="Группа 9"/>
            <p:cNvGrpSpPr/>
            <p:nvPr/>
          </p:nvGrpSpPr>
          <p:grpSpPr>
            <a:xfrm>
              <a:off x="564344" y="714356"/>
              <a:ext cx="8008184" cy="5743672"/>
              <a:chOff x="564344" y="714356"/>
              <a:chExt cx="8008184" cy="5743672"/>
            </a:xfrm>
          </p:grpSpPr>
          <p:pic>
            <p:nvPicPr>
              <p:cNvPr id="4" name="Picture 2" descr="C:\Users\user\Documents\Bluetooth Folder\0oGME1uH2M0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286116" y="2143116"/>
                <a:ext cx="2396896" cy="3087527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33CCFF"/>
                </a:solidFill>
                <a:miter lim="800000"/>
              </a:ln>
              <a:effectLst/>
            </p:spPr>
          </p:pic>
          <p:pic>
            <p:nvPicPr>
              <p:cNvPr id="2052" name="Picture 4" descr="C:\Users\user\Documents\экология прогулки 2020\IMG_20200821_105343.jpg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 rot="10800000" flipH="1" flipV="1">
                <a:off x="6135007" y="3500438"/>
                <a:ext cx="2437521" cy="2957590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33CCFF"/>
                </a:solidFill>
                <a:miter lim="800000"/>
              </a:ln>
              <a:effectLst/>
            </p:spPr>
          </p:pic>
          <p:pic>
            <p:nvPicPr>
              <p:cNvPr id="2053" name="Picture 5" descr="C:\Users\user\Documents\экология прогулки 2020\IMG_20200821_105404.jpg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 rot="10800000" flipH="1" flipV="1">
                <a:off x="564344" y="714356"/>
                <a:ext cx="2425091" cy="2957590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33CCFF"/>
                </a:solidFill>
                <a:miter lim="800000"/>
              </a:ln>
              <a:effectLst/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ocuments\Bluetooth Folder\1541138680.jpg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10" name="Группа 9"/>
          <p:cNvGrpSpPr/>
          <p:nvPr/>
        </p:nvGrpSpPr>
        <p:grpSpPr>
          <a:xfrm>
            <a:off x="214282" y="214290"/>
            <a:ext cx="8715436" cy="6429420"/>
            <a:chOff x="214282" y="214290"/>
            <a:chExt cx="8715436" cy="642942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214282" y="214290"/>
              <a:ext cx="8715436" cy="6429420"/>
            </a:xfrm>
            <a:prstGeom prst="rect">
              <a:avLst/>
            </a:prstGeom>
            <a:noFill/>
            <a:ln w="76200">
              <a:solidFill>
                <a:srgbClr val="33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785786" y="500042"/>
              <a:ext cx="7858180" cy="5810291"/>
              <a:chOff x="785786" y="500042"/>
              <a:chExt cx="7858180" cy="5810291"/>
            </a:xfrm>
          </p:grpSpPr>
          <p:pic>
            <p:nvPicPr>
              <p:cNvPr id="2056" name="Picture 8" descr="C:\Users\user\Documents\экология прогулки 2020\IMG_20200831_115957.jpg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3571868" y="3286124"/>
                <a:ext cx="2214578" cy="2952771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33CCFF"/>
                </a:solidFill>
                <a:miter lim="800000"/>
              </a:ln>
              <a:effectLst/>
            </p:spPr>
          </p:pic>
          <p:pic>
            <p:nvPicPr>
              <p:cNvPr id="2057" name="Picture 9" descr="C:\Users\user\Documents\экология прогулки 2020\IMG_20200831_121339.jpg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785786" y="3357562"/>
                <a:ext cx="2214578" cy="2952771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33CCFF"/>
                </a:solidFill>
                <a:miter lim="800000"/>
              </a:ln>
              <a:effectLst/>
            </p:spPr>
          </p:pic>
          <p:pic>
            <p:nvPicPr>
              <p:cNvPr id="2058" name="Picture 10" descr="C:\Users\user\Documents\экология прогулки 2020\IMG_20200831_121449.jpg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6429388" y="3214686"/>
                <a:ext cx="2214578" cy="2952771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33CCFF"/>
                </a:solidFill>
                <a:miter lim="800000"/>
              </a:ln>
              <a:effectLst/>
            </p:spPr>
          </p:pic>
          <p:sp>
            <p:nvSpPr>
              <p:cNvPr id="15" name="Прямоугольник 14"/>
              <p:cNvSpPr/>
              <p:nvPr/>
            </p:nvSpPr>
            <p:spPr>
              <a:xfrm>
                <a:off x="2571736" y="500042"/>
                <a:ext cx="6072230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b="1" i="1" dirty="0" smtClean="0">
                    <a:solidFill>
                      <a:srgbClr val="5C0000"/>
                    </a:solidFill>
                    <a:latin typeface="Times New Roman" pitchFamily="18" charset="0"/>
                    <a:cs typeface="Times New Roman" pitchFamily="18" charset="0"/>
                  </a:rPr>
                  <a:t>Не шумите в лесу.</a:t>
                </a:r>
              </a:p>
              <a:p>
                <a:r>
                  <a:rPr lang="ru-RU" sz="2000" b="1" i="1" dirty="0" smtClean="0">
                    <a:solidFill>
                      <a:srgbClr val="5C0000"/>
                    </a:solidFill>
                    <a:latin typeface="Times New Roman" pitchFamily="18" charset="0"/>
                    <a:cs typeface="Times New Roman" pitchFamily="18" charset="0"/>
                  </a:rPr>
                  <a:t>У леса музыка своя…</a:t>
                </a:r>
              </a:p>
              <a:p>
                <a:r>
                  <a:rPr lang="ru-RU" sz="2000" b="1" i="1" dirty="0" smtClean="0">
                    <a:solidFill>
                      <a:srgbClr val="5C0000"/>
                    </a:solidFill>
                    <a:latin typeface="Times New Roman" pitchFamily="18" charset="0"/>
                    <a:cs typeface="Times New Roman" pitchFamily="18" charset="0"/>
                  </a:rPr>
                  <a:t>Её послушайте друзья!</a:t>
                </a:r>
              </a:p>
              <a:p>
                <a:r>
                  <a:rPr lang="ru-RU" sz="2000" b="1" i="1" dirty="0" smtClean="0">
                    <a:solidFill>
                      <a:srgbClr val="5C0000"/>
                    </a:solidFill>
                    <a:latin typeface="Times New Roman" pitchFamily="18" charset="0"/>
                    <a:cs typeface="Times New Roman" pitchFamily="18" charset="0"/>
                  </a:rPr>
                  <a:t>Как много звуков тут и там!</a:t>
                </a:r>
              </a:p>
              <a:p>
                <a:r>
                  <a:rPr lang="ru-RU" sz="2000" b="1" i="1" dirty="0" smtClean="0">
                    <a:solidFill>
                      <a:srgbClr val="5C0000"/>
                    </a:solidFill>
                    <a:latin typeface="Times New Roman" pitchFamily="18" charset="0"/>
                    <a:cs typeface="Times New Roman" pitchFamily="18" charset="0"/>
                  </a:rPr>
                  <a:t>В лесу не нужен шум и гам:</a:t>
                </a:r>
              </a:p>
              <a:p>
                <a:r>
                  <a:rPr lang="ru-RU" sz="2000" b="1" i="1" dirty="0" smtClean="0">
                    <a:solidFill>
                      <a:srgbClr val="5C0000"/>
                    </a:solidFill>
                    <a:latin typeface="Times New Roman" pitchFamily="18" charset="0"/>
                    <a:cs typeface="Times New Roman" pitchFamily="18" charset="0"/>
                  </a:rPr>
                  <a:t>Нельзя шуметь, галдеть, кричать</a:t>
                </a:r>
              </a:p>
              <a:p>
                <a:r>
                  <a:rPr lang="ru-RU" sz="2000" b="1" i="1" dirty="0" smtClean="0">
                    <a:solidFill>
                      <a:srgbClr val="5C0000"/>
                    </a:solidFill>
                    <a:latin typeface="Times New Roman" pitchFamily="18" charset="0"/>
                    <a:cs typeface="Times New Roman" pitchFamily="18" charset="0"/>
                  </a:rPr>
                  <a:t>И громко музыку включать.</a:t>
                </a:r>
                <a:endParaRPr lang="ru-RU" sz="2000" b="1" i="1" dirty="0">
                  <a:solidFill>
                    <a:srgbClr val="5C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" name="Picture 2" descr="C:\Users\user\Documents\Bluetooth Folder\1541138680.jpg"/>
            <p:cNvPicPr>
              <a:picLocks noChangeAspect="1" noChangeArrowheads="1"/>
            </p:cNvPicPr>
            <p:nvPr/>
          </p:nvPicPr>
          <p:blipFill>
            <a:blip r:embed="rId2">
              <a:lum bright="20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ln>
              <a:noFill/>
            </a:ln>
            <a:effectLst/>
          </p:spPr>
        </p:pic>
        <p:grpSp>
          <p:nvGrpSpPr>
            <p:cNvPr id="10" name="Группа 9"/>
            <p:cNvGrpSpPr/>
            <p:nvPr/>
          </p:nvGrpSpPr>
          <p:grpSpPr>
            <a:xfrm>
              <a:off x="571472" y="285728"/>
              <a:ext cx="7929618" cy="5953166"/>
              <a:chOff x="571472" y="285728"/>
              <a:chExt cx="7929618" cy="5953166"/>
            </a:xfrm>
          </p:grpSpPr>
          <p:pic>
            <p:nvPicPr>
              <p:cNvPr id="4" name="Picture 7" descr="C:\Users\user\Documents\Bluetooth Folder\ul0IWEvLS5Q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429256" y="2714620"/>
                <a:ext cx="2643206" cy="3524274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33CCFF"/>
                </a:solidFill>
                <a:miter lim="800000"/>
              </a:ln>
              <a:effectLst/>
            </p:spPr>
          </p:pic>
          <p:pic>
            <p:nvPicPr>
              <p:cNvPr id="5" name="Picture 2" descr="C:\Users\user\Documents\Bluetooth Folder\GaCQ5tstKPY.jpg"/>
              <p:cNvPicPr>
                <a:picLocks noChangeAspect="1" noChangeArrowheads="1"/>
              </p:cNvPicPr>
              <p:nvPr/>
            </p:nvPicPr>
            <p:blipFill>
              <a:blip r:embed="rId4" cstate="screen">
                <a:lum bright="-10000" contrast="-20000"/>
              </a:blip>
              <a:srcRect/>
              <a:stretch>
                <a:fillRect/>
              </a:stretch>
            </p:blipFill>
            <p:spPr bwMode="auto">
              <a:xfrm>
                <a:off x="1214414" y="2714620"/>
                <a:ext cx="2643206" cy="3524274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33CCFF"/>
                </a:solidFill>
                <a:miter lim="800000"/>
              </a:ln>
              <a:effectLst/>
            </p:spPr>
          </p:pic>
          <p:sp>
            <p:nvSpPr>
              <p:cNvPr id="7" name="Прямоугольник 6"/>
              <p:cNvSpPr/>
              <p:nvPr/>
            </p:nvSpPr>
            <p:spPr>
              <a:xfrm>
                <a:off x="928662" y="1000108"/>
                <a:ext cx="7500990" cy="135732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i="1" dirty="0" smtClean="0">
                    <a:solidFill>
                      <a:srgbClr val="5C0000"/>
                    </a:solidFill>
                    <a:latin typeface="Times New Roman" pitchFamily="18" charset="0"/>
                    <a:cs typeface="Times New Roman" pitchFamily="18" charset="0"/>
                  </a:rPr>
                  <a:t>Завершило проект развлечение «До свиданья лето». Вместе с Почемучкой дети отправились в увлекательное путешествие, в котором  им пригодились знания о безопасном поведении на улице, на водоёме, в лесу.</a:t>
                </a:r>
                <a:endParaRPr lang="ru-RU" sz="2000" b="1" i="1" dirty="0">
                  <a:solidFill>
                    <a:srgbClr val="5C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571472" y="285728"/>
                <a:ext cx="7929618" cy="64294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i="1" dirty="0" smtClean="0">
                    <a:solidFill>
                      <a:srgbClr val="5C0000"/>
                    </a:solidFill>
                    <a:latin typeface="Times New Roman" pitchFamily="18" charset="0"/>
                    <a:cs typeface="Times New Roman" pitchFamily="18" charset="0"/>
                  </a:rPr>
                  <a:t>4 неделя «до свиданья, лето!»</a:t>
                </a:r>
                <a:endParaRPr lang="ru-RU" sz="2800" b="1" i="1" dirty="0">
                  <a:solidFill>
                    <a:srgbClr val="5C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9" name="Прямоугольник 8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 w="76200"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2" descr="C:\Users\user\Documents\Bluetooth Folder\1541138680.jpg"/>
            <p:cNvPicPr>
              <a:picLocks noChangeAspect="1" noChangeArrowheads="1"/>
            </p:cNvPicPr>
            <p:nvPr/>
          </p:nvPicPr>
          <p:blipFill>
            <a:blip r:embed="rId2">
              <a:lum bright="20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ln>
              <a:noFill/>
            </a:ln>
            <a:effectLst/>
          </p:spPr>
        </p:pic>
        <p:grpSp>
          <p:nvGrpSpPr>
            <p:cNvPr id="9" name="Группа 8"/>
            <p:cNvGrpSpPr/>
            <p:nvPr/>
          </p:nvGrpSpPr>
          <p:grpSpPr>
            <a:xfrm>
              <a:off x="1071538" y="500042"/>
              <a:ext cx="7510579" cy="5857916"/>
              <a:chOff x="1071538" y="500042"/>
              <a:chExt cx="7510579" cy="5857916"/>
            </a:xfrm>
          </p:grpSpPr>
          <p:pic>
            <p:nvPicPr>
              <p:cNvPr id="5" name="Picture 2" descr="C:\Users\user\Documents\Bluetooth Folder\bhnjRSyKA5s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71538" y="3571876"/>
                <a:ext cx="2012832" cy="2786082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33CCFF"/>
                </a:solidFill>
                <a:miter lim="800000"/>
              </a:ln>
              <a:effectLst/>
            </p:spPr>
          </p:pic>
          <p:pic>
            <p:nvPicPr>
              <p:cNvPr id="2051" name="Picture 3" descr="C:\Users\user\Documents\Bluetooth Folder\4BEmorkWEsA.jpg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1071538" y="500042"/>
                <a:ext cx="2071702" cy="2724698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33CCFF"/>
                </a:solidFill>
                <a:miter lim="800000"/>
              </a:ln>
              <a:effectLst/>
            </p:spPr>
          </p:pic>
          <p:pic>
            <p:nvPicPr>
              <p:cNvPr id="11" name="Picture 4" descr="C:\Users\user\Documents\Bluetooth Folder\1_M3Yl8mXHg.jpg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3857620" y="3655052"/>
                <a:ext cx="2071702" cy="2702906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33CCFF"/>
                </a:solidFill>
                <a:miter lim="800000"/>
              </a:ln>
              <a:effectLst/>
            </p:spPr>
          </p:pic>
          <p:pic>
            <p:nvPicPr>
              <p:cNvPr id="13" name="Picture 14" descr="C:\Users\user\Documents\Bluetooth Folder\n4XAjQvBVps-1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572264" y="3582964"/>
                <a:ext cx="2009853" cy="2681809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33CCFF"/>
                </a:solidFill>
                <a:miter lim="800000"/>
              </a:ln>
              <a:effectLst/>
            </p:spPr>
          </p:pic>
          <p:sp>
            <p:nvSpPr>
              <p:cNvPr id="14" name="Прямоугольник 13"/>
              <p:cNvSpPr/>
              <p:nvPr/>
            </p:nvSpPr>
            <p:spPr>
              <a:xfrm>
                <a:off x="3500430" y="1142984"/>
                <a:ext cx="4786346" cy="185738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smtClean="0">
                    <a:solidFill>
                      <a:srgbClr val="5C0000"/>
                    </a:solidFill>
                    <a:latin typeface="Times New Roman" pitchFamily="18" charset="0"/>
                    <a:cs typeface="Times New Roman" pitchFamily="18" charset="0"/>
                  </a:rPr>
                  <a:t>Правила безопасности  не забывайте, </a:t>
                </a:r>
              </a:p>
              <a:p>
                <a:pPr algn="ctr"/>
                <a:r>
                  <a:rPr lang="ru-RU" sz="2000" b="1" dirty="0" smtClean="0">
                    <a:solidFill>
                      <a:srgbClr val="5C0000"/>
                    </a:solidFill>
                    <a:latin typeface="Times New Roman" pitchFamily="18" charset="0"/>
                    <a:cs typeface="Times New Roman" pitchFamily="18" charset="0"/>
                  </a:rPr>
                  <a:t>Где бы вы ни были    - их выполняйте.</a:t>
                </a:r>
                <a:endParaRPr lang="ru-RU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8" name="Прямоугольник 7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 w="76200"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12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smtClean="0"/>
          </a:p>
        </p:txBody>
      </p:sp>
      <p:grpSp>
        <p:nvGrpSpPr>
          <p:cNvPr id="7" name="Группа 6"/>
          <p:cNvGrpSpPr/>
          <p:nvPr/>
        </p:nvGrpSpPr>
        <p:grpSpPr>
          <a:xfrm>
            <a:off x="-4763" y="0"/>
            <a:ext cx="9148763" cy="6856413"/>
            <a:chOff x="-4763" y="0"/>
            <a:chExt cx="9148763" cy="6856413"/>
          </a:xfrm>
        </p:grpSpPr>
        <p:pic>
          <p:nvPicPr>
            <p:cNvPr id="512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r="6599"/>
            <a:stretch>
              <a:fillRect/>
            </a:stretch>
          </p:blipFill>
          <p:spPr bwMode="auto">
            <a:xfrm>
              <a:off x="-4763" y="0"/>
              <a:ext cx="9148763" cy="6856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Прямоугольник 7"/>
            <p:cNvSpPr/>
            <p:nvPr/>
          </p:nvSpPr>
          <p:spPr>
            <a:xfrm>
              <a:off x="714348" y="1428736"/>
              <a:ext cx="7786742" cy="36404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2000" b="1" dirty="0" smtClean="0">
                  <a:solidFill>
                    <a:srgbClr val="5C0000"/>
                  </a:solidFill>
                  <a:latin typeface="Times New Roman"/>
                  <a:ea typeface="Times New Roman"/>
                  <a:cs typeface="Times New Roman"/>
                </a:rPr>
                <a:t>ЦЕЛЬ ПРОЕКТА</a:t>
              </a: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2400" b="1" dirty="0" smtClean="0">
                  <a:solidFill>
                    <a:srgbClr val="5C0000"/>
                  </a:solidFill>
                  <a:latin typeface="Times New Roman"/>
                  <a:ea typeface="Times New Roman"/>
                  <a:cs typeface="Times New Roman"/>
                </a:rPr>
                <a:t>формирование у детей осознанного выполнения правил поведения, обеспечивающих сохранность их жизни и здоровья в современных условиях улицы, транспорта, природы, быта. Оздоровление детей в период летней оздоровительной компании. Развитие у детей интереса к летним видам спорта.</a:t>
              </a:r>
              <a:endParaRPr lang="ru-RU" sz="2400" b="1" dirty="0" smtClean="0">
                <a:solidFill>
                  <a:srgbClr val="5C0000"/>
                </a:solidFill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1400" dirty="0">
                <a:ea typeface="Calibri"/>
                <a:cs typeface="Times New Roman"/>
              </a:endParaRPr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214282" y="214290"/>
            <a:ext cx="8715436" cy="6429420"/>
          </a:xfrm>
          <a:prstGeom prst="roundRect">
            <a:avLst>
              <a:gd name="adj" fmla="val 1497"/>
            </a:avLst>
          </a:prstGeom>
          <a:noFill/>
          <a:ln w="57150">
            <a:solidFill>
              <a:srgbClr val="7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 w="76200"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2" descr="C:\Users\user\Documents\Bluetooth Folder\1541138680.jpg"/>
            <p:cNvPicPr>
              <a:picLocks noChangeAspect="1" noChangeArrowheads="1"/>
            </p:cNvPicPr>
            <p:nvPr/>
          </p:nvPicPr>
          <p:blipFill>
            <a:blip r:embed="rId3">
              <a:lum bright="20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ln>
              <a:noFill/>
            </a:ln>
            <a:effectLst/>
          </p:spPr>
        </p:pic>
        <p:grpSp>
          <p:nvGrpSpPr>
            <p:cNvPr id="11" name="Группа 10"/>
            <p:cNvGrpSpPr/>
            <p:nvPr/>
          </p:nvGrpSpPr>
          <p:grpSpPr>
            <a:xfrm>
              <a:off x="714347" y="857232"/>
              <a:ext cx="7754092" cy="4826382"/>
              <a:chOff x="714347" y="857232"/>
              <a:chExt cx="7754092" cy="4826382"/>
            </a:xfrm>
          </p:grpSpPr>
          <p:pic>
            <p:nvPicPr>
              <p:cNvPr id="3075" name="Picture 3" descr="F:\DCIM\175___09\IMG_1040.JP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343347" y="2714050"/>
                <a:ext cx="4125092" cy="2860951"/>
              </a:xfrm>
              <a:prstGeom prst="round2DiagRect">
                <a:avLst>
                  <a:gd name="adj1" fmla="val 0"/>
                  <a:gd name="adj2" fmla="val 0"/>
                </a:avLst>
              </a:prstGeom>
              <a:ln w="88900" cap="sq">
                <a:solidFill>
                  <a:srgbClr val="33CCFF"/>
                </a:solidFill>
                <a:miter lim="800000"/>
              </a:ln>
              <a:effectLst/>
            </p:spPr>
          </p:pic>
          <p:pic>
            <p:nvPicPr>
              <p:cNvPr id="3076" name="Picture 4" descr="F:\DCIM\175___09\IMG_1037.JP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5400000">
                <a:off x="53833" y="2017812"/>
                <a:ext cx="4326316" cy="3005287"/>
              </a:xfrm>
              <a:prstGeom prst="round2DiagRect">
                <a:avLst>
                  <a:gd name="adj1" fmla="val 0"/>
                  <a:gd name="adj2" fmla="val 0"/>
                </a:avLst>
              </a:prstGeom>
              <a:ln w="88900" cap="sq">
                <a:solidFill>
                  <a:srgbClr val="33CCFF"/>
                </a:solidFill>
                <a:miter lim="800000"/>
              </a:ln>
              <a:effectLst/>
            </p:spPr>
          </p:pic>
          <p:sp>
            <p:nvSpPr>
              <p:cNvPr id="10" name="Прямоугольник 9"/>
              <p:cNvSpPr/>
              <p:nvPr/>
            </p:nvSpPr>
            <p:spPr>
              <a:xfrm>
                <a:off x="4214810" y="857232"/>
                <a:ext cx="4214842" cy="121444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i="1" dirty="0" smtClean="0">
                    <a:solidFill>
                      <a:srgbClr val="7E0000"/>
                    </a:solidFill>
                    <a:latin typeface="Times New Roman" pitchFamily="18" charset="0"/>
                    <a:cs typeface="Times New Roman" pitchFamily="18" charset="0"/>
                  </a:rPr>
                  <a:t>Выставка </a:t>
                </a:r>
              </a:p>
              <a:p>
                <a:pPr algn="ctr"/>
                <a:r>
                  <a:rPr lang="ru-RU" sz="2400" b="1" i="1" dirty="0" smtClean="0">
                    <a:solidFill>
                      <a:srgbClr val="7E0000"/>
                    </a:solidFill>
                    <a:latin typeface="Times New Roman" pitchFamily="18" charset="0"/>
                    <a:cs typeface="Times New Roman" pitchFamily="18" charset="0"/>
                  </a:rPr>
                  <a:t> «Наше лето»</a:t>
                </a:r>
                <a:endParaRPr lang="ru-RU" sz="2400" b="1" i="1" dirty="0">
                  <a:solidFill>
                    <a:srgbClr val="7E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2" descr="C:\Users\user\Documents\Bluetooth Folder\1541138680.jpg"/>
            <p:cNvPicPr>
              <a:picLocks noChangeAspect="1" noChangeArrowheads="1"/>
            </p:cNvPicPr>
            <p:nvPr/>
          </p:nvPicPr>
          <p:blipFill>
            <a:blip r:embed="rId3">
              <a:lum bright="20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9" name="Прямоугольник 8"/>
            <p:cNvSpPr/>
            <p:nvPr/>
          </p:nvSpPr>
          <p:spPr>
            <a:xfrm>
              <a:off x="214282" y="214290"/>
              <a:ext cx="8715436" cy="6429420"/>
            </a:xfrm>
            <a:prstGeom prst="rect">
              <a:avLst/>
            </a:prstGeom>
            <a:noFill/>
            <a:ln w="76200">
              <a:solidFill>
                <a:srgbClr val="33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642910" y="571480"/>
            <a:ext cx="8072494" cy="5857916"/>
            <a:chOff x="642910" y="571480"/>
            <a:chExt cx="8072494" cy="5857916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643306" y="642918"/>
              <a:ext cx="4929222" cy="7858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i="1" dirty="0" smtClean="0">
                  <a:solidFill>
                    <a:srgbClr val="7E0000"/>
                  </a:solidFill>
                  <a:latin typeface="Times New Roman" pitchFamily="18" charset="0"/>
                  <a:cs typeface="Times New Roman" pitchFamily="18" charset="0"/>
                </a:rPr>
                <a:t>Консультации для родителей</a:t>
              </a:r>
              <a:endParaRPr lang="ru-RU" sz="2400" b="1" i="1" dirty="0">
                <a:solidFill>
                  <a:srgbClr val="7E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9" name="Picture 5" descr="F:\DCIM\175___09\IMG_1052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28926" y="2571744"/>
              <a:ext cx="3214710" cy="21600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33CCFF"/>
              </a:solidFill>
              <a:miter lim="800000"/>
            </a:ln>
            <a:effectLst/>
          </p:spPr>
        </p:pic>
        <p:pic>
          <p:nvPicPr>
            <p:cNvPr id="1032" name="Picture 8" descr="F:\DCIM\175___09\IMG_1055.JP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642910" y="571480"/>
              <a:ext cx="3240000" cy="21600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33CCFF"/>
              </a:solidFill>
              <a:miter lim="800000"/>
            </a:ln>
            <a:effectLst/>
          </p:spPr>
        </p:pic>
        <p:pic>
          <p:nvPicPr>
            <p:cNvPr id="1028" name="Picture 4" descr="F:\DCIM\175___09\IMG_1051.JPG"/>
            <p:cNvPicPr>
              <a:picLocks noChangeAspect="1" noChangeArrowheads="1"/>
            </p:cNvPicPr>
            <p:nvPr/>
          </p:nvPicPr>
          <p:blipFill>
            <a:blip r:embed="rId6" cstate="screen"/>
            <a:srcRect t="-3450"/>
            <a:stretch>
              <a:fillRect/>
            </a:stretch>
          </p:blipFill>
          <p:spPr bwMode="auto">
            <a:xfrm>
              <a:off x="5572132" y="4214818"/>
              <a:ext cx="3143272" cy="2214578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33CCFF"/>
              </a:solidFill>
              <a:miter lim="800000"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ocuments\Bluetooth Folder\1541138680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8" name="Группа 7"/>
          <p:cNvGrpSpPr/>
          <p:nvPr/>
        </p:nvGrpSpPr>
        <p:grpSpPr>
          <a:xfrm>
            <a:off x="214282" y="214290"/>
            <a:ext cx="8715436" cy="6429420"/>
            <a:chOff x="214282" y="214290"/>
            <a:chExt cx="8715436" cy="6429420"/>
          </a:xfrm>
        </p:grpSpPr>
        <p:pic>
          <p:nvPicPr>
            <p:cNvPr id="1026" name="Picture 2" descr="C:\Users\user\Documents\Bluetooth Folder\HD42Jy3ynw4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500166" y="1357298"/>
              <a:ext cx="6357982" cy="4730480"/>
            </a:xfrm>
            <a:prstGeom prst="round2DiagRect">
              <a:avLst>
                <a:gd name="adj1" fmla="val 16103"/>
                <a:gd name="adj2" fmla="val 0"/>
              </a:avLst>
            </a:prstGeom>
            <a:ln w="88900" cap="sq">
              <a:solidFill>
                <a:srgbClr val="33CCFF"/>
              </a:solidFill>
              <a:miter lim="800000"/>
            </a:ln>
            <a:effectLst/>
          </p:spPr>
        </p:pic>
        <p:sp>
          <p:nvSpPr>
            <p:cNvPr id="6" name="Прямоугольник 5"/>
            <p:cNvSpPr/>
            <p:nvPr/>
          </p:nvSpPr>
          <p:spPr>
            <a:xfrm>
              <a:off x="214282" y="214290"/>
              <a:ext cx="8715436" cy="6429420"/>
            </a:xfrm>
            <a:prstGeom prst="rect">
              <a:avLst/>
            </a:prstGeom>
            <a:noFill/>
            <a:ln w="76200">
              <a:solidFill>
                <a:srgbClr val="33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928662" y="571480"/>
              <a:ext cx="7643866" cy="6429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i="1" dirty="0" smtClean="0">
                  <a:solidFill>
                    <a:srgbClr val="7E0000"/>
                  </a:solidFill>
                  <a:latin typeface="Times New Roman" pitchFamily="18" charset="0"/>
                  <a:cs typeface="Times New Roman" pitchFamily="18" charset="0"/>
                </a:rPr>
                <a:t>Правила безопасного поведения знаем и выполняем!</a:t>
              </a:r>
              <a:endParaRPr lang="ru-RU" sz="2400" b="1" i="1" dirty="0">
                <a:solidFill>
                  <a:srgbClr val="7E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 w="76200"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000496" y="428604"/>
            <a:ext cx="4714908" cy="1643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7E0000"/>
                </a:solidFill>
                <a:latin typeface="Times New Roman" pitchFamily="18" charset="0"/>
                <a:cs typeface="Times New Roman" pitchFamily="18" charset="0"/>
              </a:rPr>
              <a:t>1 неделя проекта «Солнце воздух и вода наши лучшие друзья».</a:t>
            </a:r>
          </a:p>
          <a:p>
            <a:pPr algn="ctr"/>
            <a:endParaRPr lang="ru-RU" sz="2000" b="1" i="1" dirty="0" smtClean="0">
              <a:solidFill>
                <a:srgbClr val="7E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4500570"/>
            <a:ext cx="41434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i="1" dirty="0" smtClean="0">
              <a:solidFill>
                <a:srgbClr val="5C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5C0000"/>
                </a:solidFill>
                <a:latin typeface="Times New Roman" pitchFamily="18" charset="0"/>
                <a:cs typeface="Times New Roman" pitchFamily="18" charset="0"/>
              </a:rPr>
              <a:t>Закрепляли свойства</a:t>
            </a:r>
          </a:p>
          <a:p>
            <a:pPr algn="ctr"/>
            <a:r>
              <a:rPr lang="ru-RU" sz="2000" b="1" i="1" dirty="0" smtClean="0">
                <a:solidFill>
                  <a:srgbClr val="5C0000"/>
                </a:solidFill>
                <a:latin typeface="Times New Roman" pitchFamily="18" charset="0"/>
                <a:cs typeface="Times New Roman" pitchFamily="18" charset="0"/>
              </a:rPr>
              <a:t>воды, различных материалов(пластик, дерево, металл)</a:t>
            </a:r>
            <a:endParaRPr lang="ru-RU" sz="2000" b="1" i="1" dirty="0">
              <a:solidFill>
                <a:srgbClr val="5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2" descr="C:\Users\user\Documents\Bluetooth Folder\1541138680.jpg"/>
            <p:cNvPicPr>
              <a:picLocks noChangeAspect="1" noChangeArrowheads="1"/>
            </p:cNvPicPr>
            <p:nvPr/>
          </p:nvPicPr>
          <p:blipFill>
            <a:blip r:embed="rId2">
              <a:lum bright="30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noFill/>
            </a:ln>
          </p:spPr>
        </p:pic>
        <p:grpSp>
          <p:nvGrpSpPr>
            <p:cNvPr id="11" name="Группа 10"/>
            <p:cNvGrpSpPr/>
            <p:nvPr/>
          </p:nvGrpSpPr>
          <p:grpSpPr>
            <a:xfrm>
              <a:off x="571472" y="714356"/>
              <a:ext cx="8120660" cy="5626148"/>
              <a:chOff x="571472" y="714356"/>
              <a:chExt cx="8120660" cy="5626148"/>
            </a:xfrm>
          </p:grpSpPr>
          <p:pic>
            <p:nvPicPr>
              <p:cNvPr id="1026" name="Picture 2" descr="C:\Users\user\Documents\Bluetooth Folder\IMG_20200710_104351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572132" y="4000504"/>
                <a:ext cx="3120000" cy="2340000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33CCFF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1027" name="Picture 3" descr="C:\Users\user\Documents\Bluetooth Folder\IMG_20200710_104413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71472" y="714356"/>
                <a:ext cx="3120000" cy="2340000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33CCFF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1028" name="Picture 4" descr="C:\Users\user\Documents\Bluetooth Folder\IMG_20200710_104355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143240" y="2214554"/>
                <a:ext cx="3120000" cy="2340000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33CCFF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sp>
          <p:nvSpPr>
            <p:cNvPr id="10" name="Прямоугольник 9"/>
            <p:cNvSpPr/>
            <p:nvPr/>
          </p:nvSpPr>
          <p:spPr>
            <a:xfrm>
              <a:off x="6572264" y="2000240"/>
              <a:ext cx="2214578" cy="17145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i="1" dirty="0" smtClean="0">
                  <a:solidFill>
                    <a:srgbClr val="7E0000"/>
                  </a:solidFill>
                  <a:latin typeface="Times New Roman" pitchFamily="18" charset="0"/>
                  <a:cs typeface="Times New Roman" pitchFamily="18" charset="0"/>
                </a:rPr>
                <a:t>Мы играли, загорали, и кораблики пускали,</a:t>
              </a:r>
              <a:endParaRPr lang="ru-RU" sz="2000" b="1" i="1" dirty="0">
                <a:solidFill>
                  <a:srgbClr val="7E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6" name="Picture 2" descr="C:\Users\user\Documents\Bluetooth Folder\1541138680.jpg"/>
            <p:cNvPicPr>
              <a:picLocks noChangeAspect="1" noChangeArrowheads="1"/>
            </p:cNvPicPr>
            <p:nvPr/>
          </p:nvPicPr>
          <p:blipFill>
            <a:blip r:embed="rId2">
              <a:lum bright="20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noFill/>
            </a:ln>
          </p:spPr>
        </p:pic>
        <p:grpSp>
          <p:nvGrpSpPr>
            <p:cNvPr id="9" name="Группа 8"/>
            <p:cNvGrpSpPr/>
            <p:nvPr/>
          </p:nvGrpSpPr>
          <p:grpSpPr>
            <a:xfrm>
              <a:off x="642910" y="642918"/>
              <a:ext cx="7954354" cy="5748021"/>
              <a:chOff x="642910" y="642918"/>
              <a:chExt cx="7954354" cy="5748021"/>
            </a:xfrm>
          </p:grpSpPr>
          <p:pic>
            <p:nvPicPr>
              <p:cNvPr id="2054" name="Picture 6" descr="C:\Users\user\Documents\Bluetooth Folder\IMG_20200716_111543.jpg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6215074" y="3214686"/>
                <a:ext cx="2382190" cy="3176253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33CCFF"/>
                </a:solidFill>
                <a:miter lim="800000"/>
              </a:ln>
              <a:effectLst/>
            </p:spPr>
          </p:pic>
          <p:pic>
            <p:nvPicPr>
              <p:cNvPr id="2057" name="Picture 9" descr="C:\Users\user\Documents\Bluetooth Folder\IMG_20200716_111530.jpg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642910" y="642918"/>
                <a:ext cx="2382190" cy="3176253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33CCFF"/>
                </a:solidFill>
                <a:miter lim="800000"/>
              </a:ln>
              <a:effectLst/>
            </p:spPr>
          </p:pic>
          <p:pic>
            <p:nvPicPr>
              <p:cNvPr id="6" name="Picture 4" descr="C:\Users\user\Documents\Bluetooth Folder\AuoL-C6oZjo.jpg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3286116" y="2428868"/>
                <a:ext cx="2428892" cy="3238522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33CCFF"/>
                </a:solidFill>
                <a:miter lim="800000"/>
              </a:ln>
              <a:effectLst/>
            </p:spPr>
          </p:pic>
        </p:grpSp>
      </p:grpSp>
      <p:sp>
        <p:nvSpPr>
          <p:cNvPr id="7" name="Прямоугольник 6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 w="76200"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28992" y="714356"/>
            <a:ext cx="52864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5C0000"/>
                </a:solidFill>
                <a:latin typeface="Times New Roman" pitchFamily="18" charset="0"/>
                <a:cs typeface="Times New Roman" pitchFamily="18" charset="0"/>
              </a:rPr>
              <a:t>Ухаживали за цветами.</a:t>
            </a:r>
          </a:p>
          <a:p>
            <a:pPr algn="ctr"/>
            <a:endParaRPr lang="ru-RU" sz="2000" i="1" dirty="0" smtClean="0">
              <a:solidFill>
                <a:srgbClr val="5C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5C0000"/>
                </a:solidFill>
                <a:latin typeface="Times New Roman" pitchFamily="18" charset="0"/>
                <a:cs typeface="Times New Roman" pitchFamily="18" charset="0"/>
              </a:rPr>
              <a:t>Знакомились с растениями цветника, способами ухода за ними</a:t>
            </a:r>
            <a:r>
              <a:rPr lang="ru-RU" sz="2000" b="1" dirty="0" smtClean="0">
                <a:solidFill>
                  <a:srgbClr val="5C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b="1" dirty="0">
              <a:solidFill>
                <a:srgbClr val="5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user\Documents\Bluetooth Folder\IMG_20200722_115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61664" y="10893772"/>
            <a:ext cx="2567018" cy="2700000"/>
          </a:xfrm>
          <a:prstGeom prst="rect">
            <a:avLst/>
          </a:prstGeom>
          <a:noFill/>
        </p:spPr>
      </p:pic>
      <p:grpSp>
        <p:nvGrpSpPr>
          <p:cNvPr id="14" name="Группа 1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9" name="Picture 2" descr="C:\Users\user\Documents\Bluetooth Folder\1541138680.jpg"/>
            <p:cNvPicPr>
              <a:picLocks noChangeAspect="1" noChangeArrowheads="1"/>
            </p:cNvPicPr>
            <p:nvPr/>
          </p:nvPicPr>
          <p:blipFill>
            <a:blip r:embed="rId3">
              <a:lum bright="30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noFill/>
            </a:ln>
          </p:spPr>
        </p:pic>
        <p:grpSp>
          <p:nvGrpSpPr>
            <p:cNvPr id="13" name="Группа 12"/>
            <p:cNvGrpSpPr/>
            <p:nvPr/>
          </p:nvGrpSpPr>
          <p:grpSpPr>
            <a:xfrm>
              <a:off x="642910" y="642918"/>
              <a:ext cx="7715304" cy="5643602"/>
              <a:chOff x="642910" y="642918"/>
              <a:chExt cx="7715304" cy="5643602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642910" y="642918"/>
                <a:ext cx="3714776" cy="2786082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33CCFF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4643438" y="3500438"/>
                <a:ext cx="3714776" cy="2786082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33CCFF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10" name="Прямоугольник 9"/>
          <p:cNvSpPr/>
          <p:nvPr/>
        </p:nvSpPr>
        <p:spPr>
          <a:xfrm>
            <a:off x="4786314" y="1214422"/>
            <a:ext cx="37862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5C0000"/>
                </a:solidFill>
                <a:latin typeface="Times New Roman" pitchFamily="18" charset="0"/>
                <a:cs typeface="Times New Roman" pitchFamily="18" charset="0"/>
              </a:rPr>
              <a:t>Водой обливались, загорали, закалялись.</a:t>
            </a:r>
          </a:p>
          <a:p>
            <a:pPr algn="ctr"/>
            <a:endParaRPr lang="ru-RU" sz="2000" b="1" i="1" dirty="0" smtClean="0">
              <a:solidFill>
                <a:srgbClr val="5C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 smtClean="0">
              <a:solidFill>
                <a:srgbClr val="5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 w="76200"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4286256"/>
            <a:ext cx="3143272" cy="1643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5C0000"/>
                </a:solidFill>
                <a:latin typeface="Times New Roman" pitchFamily="18" charset="0"/>
                <a:cs typeface="Times New Roman" pitchFamily="18" charset="0"/>
              </a:rPr>
              <a:t>Солнце, воздух и вода-  </a:t>
            </a:r>
          </a:p>
          <a:p>
            <a:pPr algn="ctr"/>
            <a:r>
              <a:rPr lang="ru-RU" sz="2000" b="1" i="1" dirty="0" smtClean="0">
                <a:solidFill>
                  <a:srgbClr val="5C0000"/>
                </a:solidFill>
                <a:latin typeface="Times New Roman" pitchFamily="18" charset="0"/>
                <a:cs typeface="Times New Roman" pitchFamily="18" charset="0"/>
              </a:rPr>
              <a:t>- наши лучшие друзья. </a:t>
            </a:r>
          </a:p>
          <a:p>
            <a:pPr algn="ctr"/>
            <a:endParaRPr lang="ru-RU" dirty="0">
              <a:solidFill>
                <a:srgbClr val="5C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ocuments\Bluetooth Folder\1541138680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33CCFF"/>
            </a:solidFill>
          </a:ln>
        </p:spPr>
      </p:pic>
      <p:grpSp>
        <p:nvGrpSpPr>
          <p:cNvPr id="10" name="Группа 9"/>
          <p:cNvGrpSpPr/>
          <p:nvPr/>
        </p:nvGrpSpPr>
        <p:grpSpPr>
          <a:xfrm>
            <a:off x="214282" y="214290"/>
            <a:ext cx="8715436" cy="6429420"/>
            <a:chOff x="214282" y="214290"/>
            <a:chExt cx="8715436" cy="6429420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500034" y="571480"/>
              <a:ext cx="7929586" cy="5715015"/>
              <a:chOff x="500034" y="571480"/>
              <a:chExt cx="7929586" cy="5715015"/>
            </a:xfrm>
          </p:grpSpPr>
          <p:pic>
            <p:nvPicPr>
              <p:cNvPr id="5" name="Picture 4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4429124" y="785794"/>
                <a:ext cx="4000496" cy="3023975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33CCFF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4" name="Picture 3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1000100" y="3286124"/>
                <a:ext cx="4031967" cy="3000371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33CCFF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6" name="Прямоугольник 5"/>
              <p:cNvSpPr/>
              <p:nvPr/>
            </p:nvSpPr>
            <p:spPr>
              <a:xfrm>
                <a:off x="500034" y="571480"/>
                <a:ext cx="3571900" cy="250033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i="1" dirty="0" smtClean="0">
                    <a:solidFill>
                      <a:srgbClr val="5C0000"/>
                    </a:solidFill>
                    <a:latin typeface="Times New Roman" pitchFamily="18" charset="0"/>
                    <a:cs typeface="Times New Roman" pitchFamily="18" charset="0"/>
                  </a:rPr>
                  <a:t>Большой красивый новый дом  растёт в квартале нашем. </a:t>
                </a:r>
              </a:p>
              <a:p>
                <a:pPr algn="ctr"/>
                <a:r>
                  <a:rPr lang="ru-RU" sz="2000" b="1" i="1" dirty="0" smtClean="0">
                    <a:solidFill>
                      <a:srgbClr val="5C0000"/>
                    </a:solidFill>
                    <a:latin typeface="Times New Roman" pitchFamily="18" charset="0"/>
                    <a:cs typeface="Times New Roman" pitchFamily="18" charset="0"/>
                  </a:rPr>
                  <a:t>как много башен будет в нём, </a:t>
                </a:r>
              </a:p>
              <a:p>
                <a:pPr algn="ctr"/>
                <a:r>
                  <a:rPr lang="ru-RU" sz="2000" b="1" i="1" dirty="0" smtClean="0">
                    <a:solidFill>
                      <a:srgbClr val="5C0000"/>
                    </a:solidFill>
                    <a:latin typeface="Times New Roman" pitchFamily="18" charset="0"/>
                    <a:cs typeface="Times New Roman" pitchFamily="18" charset="0"/>
                  </a:rPr>
                  <a:t>и будет он украшен!</a:t>
                </a:r>
                <a:endParaRPr lang="ru-RU" sz="2000" b="1" i="1" dirty="0">
                  <a:solidFill>
                    <a:srgbClr val="5C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214282" y="214290"/>
              <a:ext cx="8715436" cy="6429420"/>
            </a:xfrm>
            <a:prstGeom prst="rect">
              <a:avLst/>
            </a:prstGeom>
            <a:noFill/>
            <a:ln w="76200">
              <a:solidFill>
                <a:srgbClr val="33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14546" y="1643050"/>
            <a:ext cx="4929222" cy="3714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9" name="Picture 2" descr="C:\Users\user\Documents\Bluetooth Folder\1541138680.jpg"/>
            <p:cNvPicPr>
              <a:picLocks noChangeAspect="1" noChangeArrowheads="1"/>
            </p:cNvPicPr>
            <p:nvPr/>
          </p:nvPicPr>
          <p:blipFill>
            <a:blip r:embed="rId2">
              <a:lum bright="40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solidFill>
                <a:srgbClr val="33CCFF"/>
              </a:solidFill>
            </a:ln>
          </p:spPr>
        </p:pic>
        <p:grpSp>
          <p:nvGrpSpPr>
            <p:cNvPr id="12" name="Группа 11"/>
            <p:cNvGrpSpPr/>
            <p:nvPr/>
          </p:nvGrpSpPr>
          <p:grpSpPr>
            <a:xfrm>
              <a:off x="428596" y="705530"/>
              <a:ext cx="8215370" cy="5607883"/>
              <a:chOff x="428596" y="705530"/>
              <a:chExt cx="8215370" cy="5607883"/>
            </a:xfrm>
          </p:grpSpPr>
          <p:pic>
            <p:nvPicPr>
              <p:cNvPr id="1026" name="Picture 2" descr="C:\Users\user\Documents\Bluetooth Folder\IMG_20200807_105415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lum bright="10000" contrast="-10000"/>
              </a:blip>
              <a:srcRect/>
              <a:stretch>
                <a:fillRect/>
              </a:stretch>
            </p:blipFill>
            <p:spPr bwMode="auto">
              <a:xfrm>
                <a:off x="571473" y="3205860"/>
                <a:ext cx="4143404" cy="3107553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33CCFF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1027" name="Picture 3" descr="C:\Users\user\Documents\Bluetooth Folder\IMG_20200807_105438.jpg"/>
              <p:cNvPicPr>
                <a:picLocks noChangeAspect="1" noChangeArrowheads="1"/>
              </p:cNvPicPr>
              <p:nvPr/>
            </p:nvPicPr>
            <p:blipFill>
              <a:blip r:embed="rId4" cstate="screen">
                <a:lum bright="30000" contrast="20000"/>
              </a:blip>
              <a:srcRect/>
              <a:stretch>
                <a:fillRect/>
              </a:stretch>
            </p:blipFill>
            <p:spPr bwMode="auto">
              <a:xfrm>
                <a:off x="4357687" y="705530"/>
                <a:ext cx="4143404" cy="3107553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33CCFF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8" name="Прямоугольник 7"/>
              <p:cNvSpPr/>
              <p:nvPr/>
            </p:nvSpPr>
            <p:spPr>
              <a:xfrm>
                <a:off x="428596" y="1071546"/>
                <a:ext cx="3143272" cy="14287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i="1" dirty="0" smtClean="0">
                    <a:solidFill>
                      <a:srgbClr val="5C0000"/>
                    </a:solidFill>
                    <a:latin typeface="Times New Roman" pitchFamily="18" charset="0"/>
                    <a:cs typeface="Times New Roman" pitchFamily="18" charset="0"/>
                  </a:rPr>
                  <a:t>На улице  рисовали, лепили, воплощали  летние фантазии</a:t>
                </a:r>
                <a:r>
                  <a:rPr lang="ru-RU" sz="2000" b="1" dirty="0" smtClean="0">
                    <a:solidFill>
                      <a:srgbClr val="7E000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2000" b="1" dirty="0">
                  <a:solidFill>
                    <a:srgbClr val="7E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5286380" y="4357694"/>
                <a:ext cx="3357586" cy="1071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i="1" dirty="0" smtClean="0">
                    <a:solidFill>
                      <a:srgbClr val="5C0000"/>
                    </a:solidFill>
                    <a:latin typeface="Times New Roman" pitchFamily="18" charset="0"/>
                    <a:cs typeface="Times New Roman" pitchFamily="18" charset="0"/>
                  </a:rPr>
                  <a:t>Я рисую небо, солнце и цветок, над цветком порхает лёгкий мотылёк.</a:t>
                </a:r>
                <a:endParaRPr lang="ru-RU" sz="2000" b="1" i="1" dirty="0">
                  <a:solidFill>
                    <a:srgbClr val="5C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1" name="Прямоугольник 10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 w="76200"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14546" y="1643050"/>
            <a:ext cx="4929222" cy="3714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9" name="Picture 2" descr="C:\Users\user\Documents\Bluetooth Folder\1541138680.jpg"/>
            <p:cNvPicPr>
              <a:picLocks noChangeAspect="1" noChangeArrowheads="1"/>
            </p:cNvPicPr>
            <p:nvPr/>
          </p:nvPicPr>
          <p:blipFill>
            <a:blip r:embed="rId2">
              <a:lum bright="40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solidFill>
                <a:srgbClr val="33CCFF"/>
              </a:solidFill>
            </a:ln>
          </p:spPr>
        </p:pic>
        <p:grpSp>
          <p:nvGrpSpPr>
            <p:cNvPr id="10" name="Группа 9"/>
            <p:cNvGrpSpPr/>
            <p:nvPr/>
          </p:nvGrpSpPr>
          <p:grpSpPr>
            <a:xfrm>
              <a:off x="795878" y="656041"/>
              <a:ext cx="7703181" cy="5493777"/>
              <a:chOff x="795878" y="656041"/>
              <a:chExt cx="7703181" cy="5493777"/>
            </a:xfrm>
          </p:grpSpPr>
          <p:pic>
            <p:nvPicPr>
              <p:cNvPr id="11" name="Picture 2" descr="E:\DCIM\158___10\IMG_1628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637" r="4199" b="15624"/>
              <a:stretch>
                <a:fillRect/>
              </a:stretch>
            </p:blipFill>
            <p:spPr bwMode="auto">
              <a:xfrm>
                <a:off x="4929190" y="3643314"/>
                <a:ext cx="3569869" cy="2449180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33CCFF"/>
                </a:solidFill>
                <a:miter lim="800000"/>
              </a:ln>
              <a:effectLst/>
            </p:spPr>
          </p:pic>
          <p:pic>
            <p:nvPicPr>
              <p:cNvPr id="12" name="Picture 3" descr="E:\DCIM\158___10\IMG_1626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5859" t="2395" r="3613" b="15573"/>
              <a:stretch>
                <a:fillRect/>
              </a:stretch>
            </p:blipFill>
            <p:spPr bwMode="auto">
              <a:xfrm rot="21571273">
                <a:off x="795878" y="656041"/>
                <a:ext cx="3576378" cy="2430548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33CCFF"/>
                </a:solidFill>
                <a:miter lim="800000"/>
              </a:ln>
              <a:effectLst/>
            </p:spPr>
          </p:pic>
          <p:pic>
            <p:nvPicPr>
              <p:cNvPr id="13" name="Picture 4" descr="E:\DCIM\158___10\IMG_1623.JPG"/>
              <p:cNvPicPr>
                <a:picLocks noChangeAspect="1" noChangeArrowheads="1"/>
              </p:cNvPicPr>
              <p:nvPr/>
            </p:nvPicPr>
            <p:blipFill>
              <a:blip r:embed="rId5"/>
              <a:srcRect l="9043" t="13203" r="13613" b="16484"/>
              <a:stretch>
                <a:fillRect/>
              </a:stretch>
            </p:blipFill>
            <p:spPr bwMode="auto">
              <a:xfrm>
                <a:off x="857224" y="3643314"/>
                <a:ext cx="3569869" cy="2506504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33CCFF"/>
                </a:solidFill>
                <a:miter lim="800000"/>
              </a:ln>
              <a:effectLst/>
            </p:spPr>
          </p:pic>
          <p:sp>
            <p:nvSpPr>
              <p:cNvPr id="14" name="Прямоугольник 13"/>
              <p:cNvSpPr/>
              <p:nvPr/>
            </p:nvSpPr>
            <p:spPr>
              <a:xfrm>
                <a:off x="4786314" y="857232"/>
                <a:ext cx="3643338" cy="235745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i="1" dirty="0" smtClean="0">
                    <a:solidFill>
                      <a:srgbClr val="5C0000"/>
                    </a:solidFill>
                    <a:latin typeface="Times New Roman" pitchFamily="18" charset="0"/>
                    <a:cs typeface="Times New Roman" pitchFamily="18" charset="0"/>
                  </a:rPr>
                  <a:t>Мастерили поделки из природного материала.</a:t>
                </a:r>
                <a:endParaRPr lang="ru-RU" sz="2400" b="1" i="1" dirty="0">
                  <a:solidFill>
                    <a:srgbClr val="5C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5" name="Прямоугольник 14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 w="76200"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1649</TotalTime>
  <Words>725</Words>
  <Application>Microsoft Office PowerPoint</Application>
  <PresentationFormat>Экран (4:3)</PresentationFormat>
  <Paragraphs>120</Paragraphs>
  <Slides>32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Начальная</vt:lpstr>
      <vt:lpstr>Среднесрочный комплексный проект для детей средней группы.    Подготовили и провели:   Пешкова Т.В. (высшая квалификационная категория)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Никита</cp:lastModifiedBy>
  <cp:revision>28</cp:revision>
  <dcterms:created xsi:type="dcterms:W3CDTF">2020-09-10T17:03:56Z</dcterms:created>
  <dcterms:modified xsi:type="dcterms:W3CDTF">2021-03-01T21:45:16Z</dcterms:modified>
</cp:coreProperties>
</file>