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92" r:id="rId3"/>
    <p:sldId id="259" r:id="rId4"/>
    <p:sldId id="260" r:id="rId5"/>
    <p:sldId id="261" r:id="rId6"/>
    <p:sldId id="258" r:id="rId7"/>
    <p:sldId id="262" r:id="rId8"/>
    <p:sldId id="280" r:id="rId9"/>
    <p:sldId id="281" r:id="rId10"/>
    <p:sldId id="282" r:id="rId11"/>
    <p:sldId id="283" r:id="rId12"/>
    <p:sldId id="284" r:id="rId13"/>
    <p:sldId id="285" r:id="rId14"/>
    <p:sldId id="287" r:id="rId15"/>
    <p:sldId id="288" r:id="rId16"/>
    <p:sldId id="279" r:id="rId17"/>
    <p:sldId id="290" r:id="rId18"/>
    <p:sldId id="291" r:id="rId19"/>
    <p:sldId id="274" r:id="rId20"/>
    <p:sldId id="275" r:id="rId21"/>
    <p:sldId id="276" r:id="rId22"/>
    <p:sldId id="278" r:id="rId23"/>
    <p:sldId id="25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2" autoAdjust="0"/>
  </p:normalViewPr>
  <p:slideViewPr>
    <p:cSldViewPr>
      <p:cViewPr>
        <p:scale>
          <a:sx n="76" d="100"/>
          <a:sy n="76" d="100"/>
        </p:scale>
        <p:origin x="-12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08FA-AFD9-4A53-8F44-AE2BBCA3CA22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930CD-76DF-4396-8229-A2DCEE08F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18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3A4000-F32C-46DA-AA31-8D78D89A8C4F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51803-9BD1-4082-A2D6-E87195308D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6B891A-AF17-4CAC-A298-7E3A5B51D6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2A2ED7-092E-4AF2-ACB5-2492C7F6528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3.png"/><Relationship Id="rId2" Type="http://schemas.openxmlformats.org/officeDocument/2006/relationships/audio" Target="file:///D:\&#1059;&#1095;&#1077;&#1073;&#1085;&#1099;&#1077;\6%20&#1082;&#1083;&#1072;&#1089;&#1089;\&#1059;&#1088;&#1086;&#1082;&#1080;%20&#1087;&#1086;%20&#1060;&#1043;&#1054;&#1057;\&#1059;&#1088;.%2019%20&#1043;&#1088;&#1072;&#1092;&#1080;&#1082;&#1080;%20&#1080;%20&#1076;&#1080;&#1072;&#1075;&#1088;&#1072;&#1084;&#1084;&#1099;.%20&#1053;&#1072;&#1075;&#1083;&#1103;&#1076;&#1085;&#1086;&#1077;%20&#1087;&#1088;&#1077;&#1076;&#1089;&#1090;&#1072;&#1074;&#1083;&#1077;&#1085;&#1080;&#1077;\barbariki-volna-(mp3crazy.ru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dirty="0" smtClean="0"/>
              <a:t>Открытый урок:</a:t>
            </a:r>
            <a:br>
              <a:rPr lang="ru-RU" dirty="0" smtClean="0"/>
            </a:br>
            <a:r>
              <a:rPr lang="ru-RU" dirty="0" smtClean="0"/>
              <a:t>«Графики и диаграммы»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dirty="0" smtClean="0"/>
              <a:t>Дата проведения : 02.02.2021</a:t>
            </a:r>
          </a:p>
          <a:p>
            <a:pPr marL="0" indent="0" algn="r">
              <a:buNone/>
            </a:pPr>
            <a:endParaRPr lang="ru-RU" sz="2000" dirty="0"/>
          </a:p>
          <a:p>
            <a:pPr marL="0" indent="0" algn="r">
              <a:buNone/>
            </a:pPr>
            <a:endParaRPr lang="ru-RU" sz="2000" dirty="0" smtClean="0"/>
          </a:p>
          <a:p>
            <a:pPr marL="0" indent="0" algn="r">
              <a:buNone/>
            </a:pPr>
            <a:endParaRPr lang="ru-RU" sz="2000" dirty="0"/>
          </a:p>
          <a:p>
            <a:pPr marL="0" indent="0" algn="r">
              <a:buNone/>
            </a:pPr>
            <a:r>
              <a:rPr lang="ru-RU" sz="2000" dirty="0" smtClean="0"/>
              <a:t>Подготовила: учитель информатики</a:t>
            </a:r>
          </a:p>
          <a:p>
            <a:pPr marL="0" indent="0" algn="r">
              <a:buNone/>
            </a:pPr>
            <a:r>
              <a:rPr lang="ru-RU" sz="2000" dirty="0" smtClean="0"/>
              <a:t> МОУ «СШ № 16 г. Макеевки»</a:t>
            </a:r>
          </a:p>
          <a:p>
            <a:pPr marL="0" indent="0" algn="r">
              <a:buNone/>
            </a:pPr>
            <a:r>
              <a:rPr lang="ru-RU" sz="2000" dirty="0" smtClean="0"/>
              <a:t> Перькова Елена Владимировна</a:t>
            </a:r>
          </a:p>
          <a:p>
            <a:pPr marL="0" indent="0" algn="r">
              <a:buNone/>
            </a:pPr>
            <a:endParaRPr lang="ru-RU" sz="2000" dirty="0"/>
          </a:p>
          <a:p>
            <a:pPr marL="0" indent="0" algn="r">
              <a:buNone/>
            </a:pPr>
            <a:endParaRPr lang="ru-RU" sz="2000" dirty="0" smtClean="0"/>
          </a:p>
          <a:p>
            <a:pPr marL="0" indent="0" algn="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smtClean="0"/>
              <a:t>Макеевка, 2021г.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4824536" cy="483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66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1" name="Freeform 19"/>
          <p:cNvSpPr>
            <a:spLocks/>
          </p:cNvSpPr>
          <p:nvPr/>
        </p:nvSpPr>
        <p:spPr bwMode="auto">
          <a:xfrm>
            <a:off x="2411413" y="3440113"/>
            <a:ext cx="4392612" cy="1560512"/>
          </a:xfrm>
          <a:custGeom>
            <a:avLst/>
            <a:gdLst/>
            <a:ahLst/>
            <a:cxnLst>
              <a:cxn ang="0">
                <a:pos x="0" y="983"/>
              </a:cxn>
              <a:cxn ang="0">
                <a:pos x="454" y="529"/>
              </a:cxn>
              <a:cxn ang="0">
                <a:pos x="817" y="665"/>
              </a:cxn>
              <a:cxn ang="0">
                <a:pos x="1225" y="348"/>
              </a:cxn>
              <a:cxn ang="0">
                <a:pos x="1588" y="484"/>
              </a:cxn>
              <a:cxn ang="0">
                <a:pos x="2132" y="76"/>
              </a:cxn>
              <a:cxn ang="0">
                <a:pos x="2767" y="30"/>
              </a:cxn>
            </a:cxnLst>
            <a:rect l="0" t="0" r="r" b="b"/>
            <a:pathLst>
              <a:path w="2767" h="983">
                <a:moveTo>
                  <a:pt x="0" y="983"/>
                </a:moveTo>
                <a:cubicBezTo>
                  <a:pt x="159" y="782"/>
                  <a:pt x="318" y="582"/>
                  <a:pt x="454" y="529"/>
                </a:cubicBezTo>
                <a:cubicBezTo>
                  <a:pt x="590" y="476"/>
                  <a:pt x="689" y="695"/>
                  <a:pt x="817" y="665"/>
                </a:cubicBezTo>
                <a:cubicBezTo>
                  <a:pt x="945" y="635"/>
                  <a:pt x="1097" y="378"/>
                  <a:pt x="1225" y="348"/>
                </a:cubicBezTo>
                <a:cubicBezTo>
                  <a:pt x="1353" y="318"/>
                  <a:pt x="1437" y="529"/>
                  <a:pt x="1588" y="484"/>
                </a:cubicBezTo>
                <a:cubicBezTo>
                  <a:pt x="1739" y="439"/>
                  <a:pt x="1936" y="152"/>
                  <a:pt x="2132" y="76"/>
                </a:cubicBezTo>
                <a:cubicBezTo>
                  <a:pt x="2328" y="0"/>
                  <a:pt x="2661" y="38"/>
                  <a:pt x="2767" y="30"/>
                </a:cubicBezTo>
              </a:path>
            </a:pathLst>
          </a:custGeom>
          <a:ln w="57150">
            <a:headEnd/>
            <a:tailEnd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29" name="Rectangle 17"/>
          <p:cNvSpPr>
            <a:spLocks noGrp="1" noChangeArrowheads="1"/>
          </p:cNvSpPr>
          <p:nvPr>
            <p:ph type="title"/>
          </p:nvPr>
        </p:nvSpPr>
        <p:spPr>
          <a:xfrm>
            <a:off x="642938" y="71438"/>
            <a:ext cx="802957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Наглядное представление процессов изменения величин</a:t>
            </a:r>
            <a:endParaRPr lang="ru-RU" b="1" kern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357313"/>
            <a:ext cx="8345487" cy="177958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tabLst>
                <a:tab pos="0" algn="l"/>
              </a:tabLst>
              <a:defRPr/>
            </a:pPr>
            <a:r>
              <a:rPr lang="ru-RU" sz="2400" b="1" i="1" kern="0" dirty="0" smtClean="0">
                <a:solidFill>
                  <a:schemeClr val="tx2">
                    <a:lumMod val="75000"/>
                  </a:schemeClr>
                </a:solidFill>
              </a:rPr>
              <a:t>График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линия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дающая наглядное представление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характере зависимости какой-либо величины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от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другой. График позволяет отслеживать динамику изменения данных.</a:t>
            </a: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6948488" y="4725988"/>
            <a:ext cx="7191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  <a:latin typeface="Tahoma" pitchFamily="34" charset="0"/>
              </a:rPr>
              <a:t>Х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692275" y="3271838"/>
            <a:ext cx="576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tx2"/>
                </a:solidFill>
                <a:latin typeface="Tahoma" pitchFamily="34" charset="0"/>
              </a:rPr>
              <a:t>Y</a:t>
            </a:r>
            <a:endParaRPr lang="ru-RU" sz="3600" b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1763713" y="4654550"/>
            <a:ext cx="504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  <a:latin typeface="Tahoma" pitchFamily="34" charset="0"/>
              </a:rPr>
              <a:t>О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771775" y="5432425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000">
                <a:solidFill>
                  <a:srgbClr val="000066"/>
                </a:solidFill>
                <a:latin typeface="Tahoma" pitchFamily="34" charset="0"/>
              </a:rPr>
              <a:t>Значения независимой величины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82625" y="4137025"/>
            <a:ext cx="17287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sz="2000">
                <a:solidFill>
                  <a:srgbClr val="000066"/>
                </a:solidFill>
                <a:latin typeface="Tahoma" pitchFamily="34" charset="0"/>
              </a:rPr>
              <a:t>Значения зависимой величины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V="1">
            <a:off x="2411413" y="3344863"/>
            <a:ext cx="0" cy="2087562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519113" y="5857875"/>
            <a:ext cx="8339137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Значения зависимой величины изображаются: в виде кривых; в виде точек; в виде кривых и точек.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948488" y="5287963"/>
            <a:ext cx="7191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tx2"/>
                </a:solidFill>
                <a:latin typeface="Tahoma" pitchFamily="34" charset="0"/>
              </a:rPr>
              <a:t>Х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763713" y="5216525"/>
            <a:ext cx="504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tx2"/>
                </a:solidFill>
                <a:latin typeface="Tahoma" pitchFamily="34" charset="0"/>
              </a:rPr>
              <a:t>О</a:t>
            </a: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2417763" y="5410200"/>
            <a:ext cx="4608512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3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20" grpId="0"/>
      <p:bldP spid="13322" grpId="0"/>
      <p:bldP spid="13323" grpId="0"/>
      <p:bldP spid="13324" grpId="0" animBg="1"/>
      <p:bldP spid="13325" grpId="0" animBg="1"/>
      <p:bldP spid="14" grpId="0"/>
      <p:bldP spid="15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6"/>
          <p:cNvSpPr txBox="1">
            <a:spLocks noChangeArrowheads="1"/>
          </p:cNvSpPr>
          <p:nvPr/>
        </p:nvSpPr>
        <p:spPr bwMode="auto">
          <a:xfrm>
            <a:off x="571500" y="1428750"/>
            <a:ext cx="82867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0033CC"/>
                </a:solidFill>
              </a:rPr>
              <a:t>По данным таблицы можно построить следующие графики:</a:t>
            </a:r>
            <a:endParaRPr lang="ru-RU" sz="2800">
              <a:solidFill>
                <a:srgbClr val="0033CC"/>
              </a:solidFill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title"/>
          </p:nvPr>
        </p:nvSpPr>
        <p:spPr>
          <a:xfrm>
            <a:off x="642938" y="71438"/>
            <a:ext cx="802957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Наглядное представление процессов изменения величин</a:t>
            </a:r>
            <a:endParaRPr lang="ru-RU" b="1" kern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928938" y="2214563"/>
            <a:ext cx="5929312" cy="1357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indent="35242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изменения температуры воздуха;</a:t>
            </a:r>
          </a:p>
          <a:p>
            <a:pPr indent="35242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изменения влажности воздуха;</a:t>
            </a:r>
          </a:p>
          <a:p>
            <a:pPr indent="35242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изменения атмосферного давления.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14348" y="3425589"/>
            <a:ext cx="6632844" cy="3339082"/>
            <a:chOff x="2643174" y="4643446"/>
            <a:chExt cx="6162675" cy="30765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43174" y="4643446"/>
              <a:ext cx="6162675" cy="307657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3286116" y="4857760"/>
              <a:ext cx="5214974" cy="36933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Изменение температуры воздуха в мае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08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обсудим</a:t>
            </a:r>
          </a:p>
        </p:txBody>
      </p:sp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928688" y="5214938"/>
            <a:ext cx="51514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800" b="1" i="1">
                <a:solidFill>
                  <a:srgbClr val="0033CC"/>
                </a:solidFill>
              </a:rPr>
              <a:t>Назовите дни с самой высокой влажностью.</a:t>
            </a:r>
          </a:p>
        </p:txBody>
      </p:sp>
      <p:sp>
        <p:nvSpPr>
          <p:cNvPr id="9" name="Овал 8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?</a:t>
            </a:r>
          </a:p>
        </p:txBody>
      </p:sp>
      <p:grpSp>
        <p:nvGrpSpPr>
          <p:cNvPr id="36869" name="Группа 12"/>
          <p:cNvGrpSpPr>
            <a:grpSpLocks/>
          </p:cNvGrpSpPr>
          <p:nvPr/>
        </p:nvGrpSpPr>
        <p:grpSpPr bwMode="auto">
          <a:xfrm>
            <a:off x="571500" y="1285875"/>
            <a:ext cx="7905750" cy="3590925"/>
            <a:chOff x="571472" y="1285860"/>
            <a:chExt cx="7905750" cy="3590925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472" y="1285860"/>
              <a:ext cx="7905750" cy="359092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2143097" y="1500173"/>
              <a:ext cx="4929188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Изменение влажности воздуха в мае</a:t>
              </a:r>
            </a:p>
          </p:txBody>
        </p:sp>
      </p:grpSp>
      <p:pic>
        <p:nvPicPr>
          <p:cNvPr id="36870" name="Picture 7" descr="http://www.lenagold.ru/fon/clipart/z/zont/zont4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214813"/>
            <a:ext cx="24288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71500" y="1371600"/>
            <a:ext cx="8286750" cy="1200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Диаграмма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- графическое изображение, дающее наглядное представление о соотношении нескольких величин или нескольких значений одной величины.</a:t>
            </a:r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>
          <a:xfrm>
            <a:off x="1116013" y="0"/>
            <a:ext cx="7413625" cy="1143000"/>
          </a:xfrm>
          <a:prstGeom prst="rect">
            <a:avLst/>
          </a:prstGeom>
          <a:noFill/>
          <a:ln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4400" b="1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71500" y="4929188"/>
            <a:ext cx="3857625" cy="15700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2"/>
                </a:solidFill>
                <a:latin typeface="+mj-lt"/>
              </a:rPr>
              <a:t>Круговая диаграмма </a:t>
            </a:r>
            <a:r>
              <a:rPr lang="ru-RU" sz="2400" dirty="0">
                <a:solidFill>
                  <a:schemeClr val="tx2"/>
                </a:solidFill>
                <a:latin typeface="+mj-lt"/>
              </a:rPr>
              <a:t>служит для сравнения нескольких величин в одной точке.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714875" y="4929188"/>
            <a:ext cx="4143375" cy="15700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2"/>
                </a:solidFill>
                <a:latin typeface="+mj-lt"/>
              </a:rPr>
              <a:t>Столбчатые диаграммы </a:t>
            </a:r>
            <a:r>
              <a:rPr lang="ru-RU" sz="2400" dirty="0">
                <a:solidFill>
                  <a:schemeClr val="tx2"/>
                </a:solidFill>
                <a:latin typeface="+mj-lt"/>
              </a:rPr>
              <a:t>позволяют сравнивать несколько величин в нескольких точках.</a:t>
            </a:r>
          </a:p>
        </p:txBody>
      </p:sp>
      <p:sp>
        <p:nvSpPr>
          <p:cNvPr id="12" name="Rectangle 17"/>
          <p:cNvSpPr txBox="1">
            <a:spLocks noChangeArrowheads="1"/>
          </p:cNvSpPr>
          <p:nvPr/>
        </p:nvSpPr>
        <p:spPr>
          <a:xfrm>
            <a:off x="642938" y="71438"/>
            <a:ext cx="8029575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Наглядное представление процессов изменения величин</a:t>
            </a:r>
            <a:endParaRPr lang="ru-RU" sz="4400" b="1" kern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173" name="Picture 5" descr="http://abali.ru/wp-content/uploads/2011/10/pie-chart-600x6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643188"/>
            <a:ext cx="2171700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http://gis-lab.info/images/screenshots/20100826-8d0-27k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2643188"/>
            <a:ext cx="42878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13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marL="838200" indent="-838200" algn="l"/>
            <a:r>
              <a:rPr lang="ru-RU" sz="3200" smtClean="0">
                <a:solidFill>
                  <a:srgbClr val="FFFF00"/>
                </a:solidFill>
              </a:rPr>
              <a:t>      </a:t>
            </a:r>
            <a:endParaRPr lang="ru-RU" sz="3200" smtClean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042988" y="188913"/>
            <a:ext cx="7643812" cy="63341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Примеры диаграмм</a:t>
            </a:r>
          </a:p>
        </p:txBody>
      </p:sp>
      <p:grpSp>
        <p:nvGrpSpPr>
          <p:cNvPr id="39940" name="Группа 13"/>
          <p:cNvGrpSpPr>
            <a:grpSpLocks/>
          </p:cNvGrpSpPr>
          <p:nvPr/>
        </p:nvGrpSpPr>
        <p:grpSpPr bwMode="auto">
          <a:xfrm>
            <a:off x="500063" y="928688"/>
            <a:ext cx="5286375" cy="2857500"/>
            <a:chOff x="2305050" y="2224088"/>
            <a:chExt cx="4533900" cy="2409825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05050" y="2224088"/>
              <a:ext cx="4533900" cy="240982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533787" y="2289688"/>
              <a:ext cx="4143140" cy="36816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Облачность в мае</a:t>
              </a:r>
            </a:p>
          </p:txBody>
        </p:sp>
      </p:grpSp>
      <p:grpSp>
        <p:nvGrpSpPr>
          <p:cNvPr id="39941" name="Группа 16"/>
          <p:cNvGrpSpPr>
            <a:grpSpLocks/>
          </p:cNvGrpSpPr>
          <p:nvPr/>
        </p:nvGrpSpPr>
        <p:grpSpPr bwMode="auto">
          <a:xfrm>
            <a:off x="3286125" y="3571875"/>
            <a:ext cx="5357813" cy="3071813"/>
            <a:chOff x="785786" y="3786190"/>
            <a:chExt cx="5000625" cy="2781300"/>
          </a:xfrm>
        </p:grpSpPr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5786" y="3786190"/>
              <a:ext cx="5000625" cy="27813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1286589" y="3845122"/>
              <a:ext cx="4142740" cy="36940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Облачность в мае</a:t>
              </a:r>
            </a:p>
          </p:txBody>
        </p:sp>
      </p:grpSp>
      <p:pic>
        <p:nvPicPr>
          <p:cNvPr id="39942" name="Picture 14" descr="http://images.all-free-download.com/images/graphiclarge/rain_cloud_clip_art_1746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143000"/>
            <a:ext cx="2605088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6" descr="http://static.freepik.com/free-photo/cloud_17-11121514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00500"/>
            <a:ext cx="285750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6" descr="http://static.freepik.com/free-photo/cloud_17-111215144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072063"/>
            <a:ext cx="2357437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02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7734747" cy="5793507"/>
          </a:xfrm>
        </p:spPr>
      </p:pic>
    </p:spTree>
    <p:extLst>
      <p:ext uri="{BB962C8B-B14F-4D97-AF65-F5344CB8AC3E}">
        <p14:creationId xmlns:p14="http://schemas.microsoft.com/office/powerpoint/2010/main" val="13255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ln>
                  <a:solidFill>
                    <a:schemeClr val="tx2"/>
                  </a:solidFill>
                </a:ln>
                <a:solidFill>
                  <a:srgbClr val="FFFF00"/>
                </a:solidFill>
              </a:rPr>
              <a:t>ПРАКТИЧЕСКАЯ РАБОТА</a:t>
            </a:r>
          </a:p>
          <a:p>
            <a:pPr marL="0" indent="0" algn="ctr">
              <a:buNone/>
            </a:pPr>
            <a:r>
              <a:rPr lang="ru-RU" sz="36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В программе </a:t>
            </a:r>
            <a:r>
              <a:rPr lang="en-US" sz="36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Microsoft Excel </a:t>
            </a:r>
            <a:r>
              <a:rPr lang="ru-RU" sz="36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создать таблицу и построить график и диаграмму</a:t>
            </a:r>
          </a:p>
          <a:p>
            <a:pPr marL="0" indent="0">
              <a:buNone/>
            </a:pPr>
            <a:r>
              <a:rPr lang="ru-RU" sz="36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Задание №1           </a:t>
            </a:r>
            <a:r>
              <a:rPr lang="ru-RU" sz="3600" b="1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Задание </a:t>
            </a:r>
            <a:r>
              <a:rPr lang="ru-RU" sz="36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№2</a:t>
            </a:r>
            <a:endParaRPr lang="ru-RU" sz="3600" b="1" dirty="0">
              <a:ln>
                <a:solidFill>
                  <a:schemeClr val="tx2"/>
                </a:solidFill>
              </a:ln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3600" b="1" dirty="0" smtClean="0">
              <a:ln>
                <a:solidFill>
                  <a:schemeClr val="tx2"/>
                </a:solidFill>
              </a:ln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3600" b="1" dirty="0">
              <a:ln>
                <a:solidFill>
                  <a:schemeClr val="tx2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36542"/>
            <a:ext cx="3724052" cy="32585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432548"/>
            <a:ext cx="3967821" cy="202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6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dirty="0" smtClean="0"/>
              <a:t>1. Открыть документ </a:t>
            </a:r>
            <a:r>
              <a:rPr lang="en-US" dirty="0" smtClean="0"/>
              <a:t>Excel</a:t>
            </a:r>
          </a:p>
          <a:p>
            <a:r>
              <a:rPr lang="en-US" dirty="0" smtClean="0"/>
              <a:t>2. </a:t>
            </a:r>
            <a:r>
              <a:rPr lang="ru-RU" dirty="0" smtClean="0"/>
              <a:t>Заполнить таблицу</a:t>
            </a:r>
          </a:p>
          <a:p>
            <a:r>
              <a:rPr lang="ru-RU" dirty="0" smtClean="0"/>
              <a:t>3. Выделить необходимые столбцы для построения графика или диаграммы</a:t>
            </a:r>
          </a:p>
          <a:p>
            <a:r>
              <a:rPr lang="ru-RU" dirty="0" smtClean="0"/>
              <a:t>4. Далее – Вставка – График/Диаграмма (выбрать тип диаграммы).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1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371600" y="838200"/>
            <a:ext cx="5562600" cy="1905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Волна</a:t>
            </a: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600200" y="3048000"/>
            <a:ext cx="61722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электронная   физминутка  для  глаз</a:t>
            </a:r>
          </a:p>
        </p:txBody>
      </p:sp>
      <p:pic>
        <p:nvPicPr>
          <p:cNvPr id="4105" name="barbariki-volna-(mp3crazy.ru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</p:spPr>
      </p:pic>
      <p:pic>
        <p:nvPicPr>
          <p:cNvPr id="4106" name="Picture 10" descr="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3505200"/>
            <a:ext cx="1630363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28600"/>
            <a:ext cx="172402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667000"/>
            <a:ext cx="198120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 descr="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4268788"/>
            <a:ext cx="2924175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9000" y="6858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1905000"/>
            <a:ext cx="14779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 descr="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8200" y="3810000"/>
            <a:ext cx="1905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5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audio>
          </p:childTnLst>
        </p:cTn>
      </p:par>
    </p:tnLst>
    <p:bldLst>
      <p:bldP spid="4100" grpId="0" animBg="1"/>
      <p:bldP spid="61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28"/>
          <p:cNvPicPr>
            <a:picLocks noGrp="1" noChangeAspect="1" noChangeArrowheads="1"/>
          </p:cNvPicPr>
          <p:nvPr>
            <p:ph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153275" y="152400"/>
            <a:ext cx="1990725" cy="2295525"/>
          </a:xfrm>
          <a:noFill/>
          <a:ln/>
        </p:spPr>
      </p:pic>
      <p:pic>
        <p:nvPicPr>
          <p:cNvPr id="5126" name="Picture 6" descr="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86200"/>
            <a:ext cx="19907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57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16185E-6 L -0.79115 -0.00069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8.09249E-7 L 0.76615 -0.00069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9" y="1785926"/>
            <a:ext cx="8501122" cy="4714908"/>
          </a:xfr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pPr indent="11113">
              <a:buNone/>
            </a:pP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Picture 4" descr="сканирование0002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 l="53011" r="10637" b="48924"/>
          <a:stretch>
            <a:fillRect/>
          </a:stretch>
        </p:blipFill>
        <p:spPr>
          <a:xfrm>
            <a:off x="3357268" y="3861048"/>
            <a:ext cx="3107600" cy="2625386"/>
          </a:xfrm>
          <a:prstGeom prst="rect">
            <a:avLst/>
          </a:prstGeom>
          <a:noFill/>
          <a:ln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79512" y="2180447"/>
            <a:ext cx="3500430" cy="2857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92075" marR="0" lvl="0" indent="111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Мухина по литературе оценка за год – «3». У Алексеевой по математике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оценка за год – «5». У Дроздова по природоведению оценка за год – «5». У Галкина по природоведению оценка за год – « 5». У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Прозоровой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оценка по литературе за год  - «5». У Радугиной по математике оценка за год «4».  У Алексеевой  по природоведению оценка за год – «4». У Алексеевой по русскому языку оценка за год – «3».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19372220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>
            <a:off x="6446312" y="2000240"/>
            <a:ext cx="2138779" cy="2796912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60" y="214290"/>
            <a:ext cx="8429684" cy="1071570"/>
          </a:xfr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1. Вспомни, какими способами можно представить  информацию на носителе?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0958" y="592933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14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884363" y="533400"/>
            <a:ext cx="5537200" cy="6019800"/>
          </a:xfrm>
          <a:noFill/>
          <a:ln/>
        </p:spPr>
      </p:pic>
    </p:spTree>
    <p:custDataLst>
      <p:tags r:id="rId1"/>
    </p:custDataLst>
  </p:cSld>
  <p:clrMapOvr>
    <a:masterClrMapping/>
  </p:clrMapOvr>
  <p:transition advTm="22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0"/>
            <a:ext cx="6781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15370" cy="796908"/>
          </a:xfr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Задание на дом: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" name="Picture 2" descr="&amp;Icy;&amp;ncy;&amp;fcy;&amp;ocy;&amp;rcy;&amp;mcy;&amp;acy;&amp;tcy;&amp;icy;&amp;kcy;&amp;acy; : &amp;ucy;&amp;chcy;&amp;iecy;&amp;bcy;&amp;ncy;&amp;icy;&amp;kcy; &amp;dcy;&amp;lcy;&amp;yacy; 6 &amp;kcy;&amp;lcy;&amp;acy;&amp;scy;&amp;s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28" y="1506305"/>
            <a:ext cx="3744416" cy="51125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512" y="3140968"/>
            <a:ext cx="4108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400" b="1" dirty="0">
                <a:solidFill>
                  <a:srgbClr val="002060"/>
                </a:solidFill>
              </a:rPr>
              <a:t>§</a:t>
            </a:r>
            <a:r>
              <a:rPr lang="ru-RU" sz="4400" b="1" dirty="0" smtClean="0">
                <a:solidFill>
                  <a:srgbClr val="002060"/>
                </a:solidFill>
              </a:rPr>
              <a:t>12 - изучить </a:t>
            </a:r>
          </a:p>
        </p:txBody>
      </p:sp>
      <p:cxnSp>
        <p:nvCxnSpPr>
          <p:cNvPr id="10" name="Прямая соединительная линия 9"/>
          <p:cNvCxnSpPr>
            <a:endCxn id="11" idx="2"/>
          </p:cNvCxnSpPr>
          <p:nvPr/>
        </p:nvCxnSpPr>
        <p:spPr>
          <a:xfrm flipH="1">
            <a:off x="4572000" y="6715148"/>
            <a:ext cx="417646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131910"/>
          </a:xfr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Сравни  текстовые  и  табличные модели представления информации.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5043510"/>
          </a:xfr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pPr indent="11113">
              <a:buNone/>
            </a:pP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3" name="Picture 4" descr="сканирование0002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 l="53011" r="10637" b="48924"/>
          <a:stretch>
            <a:fillRect/>
          </a:stretch>
        </p:blipFill>
        <p:spPr>
          <a:xfrm>
            <a:off x="4643440" y="3357584"/>
            <a:ext cx="4000496" cy="3198671"/>
          </a:xfrm>
          <a:prstGeom prst="rect">
            <a:avLst/>
          </a:prstGeom>
          <a:noFill/>
          <a:ln/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285720" y="1643050"/>
            <a:ext cx="4286248" cy="381821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92075" marR="0" lvl="0" indent="111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Мухина по литературе оценка за год – «3». У Алексеевой по математике оценка за год – «5». У Дроздова по природоведению оценка за год – «5». У Галкина по природоведению оценка за год – « 5». У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Прозоровой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оценка по литературе за год  - «5». У Радугиной по математике оценка за год «4».  У Алексеевой  по природоведению оценка за год – «4». У Алексеевой по русскому языку оценка за год – «3».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1131910"/>
          </a:xfr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Сравни  текстовые,  табличные  и графические модели представления информации.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pPr indent="11113">
              <a:buNone/>
            </a:pP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0" y="1500174"/>
            <a:ext cx="3071802" cy="2500330"/>
          </a:xfrm>
          <a:prstGeom prst="rect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1588" marR="0" lvl="0" indent="111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Мухина по литературе оценка за год – «3». У Алексеевой по математике оценка за год – «5». У Дроздова по природоведению оценка за год – «5». У Галкина по природоведению оценка за год – « 5». У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Прозоровой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оценка по литературе за год  - «5». У Радугиной по математике оценка за год «4».  У Алексеевой  по природоведению оценка за год – «4». У Алексеевой по русскому языку оценка за год – «3».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4" descr="сканирование0002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 l="53011" r="10637" b="51406"/>
          <a:stretch>
            <a:fillRect/>
          </a:stretch>
        </p:blipFill>
        <p:spPr>
          <a:xfrm>
            <a:off x="0" y="4143380"/>
            <a:ext cx="3000396" cy="2500306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11" name="Заголовок 6"/>
          <p:cNvSpPr txBox="1">
            <a:spLocks/>
          </p:cNvSpPr>
          <p:nvPr/>
        </p:nvSpPr>
        <p:spPr>
          <a:xfrm>
            <a:off x="357158" y="214290"/>
            <a:ext cx="8572560" cy="11319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Какая модель нагляднее?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357158" y="214290"/>
            <a:ext cx="8572560" cy="11319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называются такие модели?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43240" y="1500174"/>
            <a:ext cx="5786478" cy="5143536"/>
            <a:chOff x="3143240" y="1500174"/>
            <a:chExt cx="5786478" cy="514353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40" y="4143380"/>
              <a:ext cx="2867025" cy="2500306"/>
            </a:xfrm>
            <a:prstGeom prst="rect">
              <a:avLst/>
            </a:prstGeom>
            <a:noFill/>
            <a:ln w="38100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14678" y="1500174"/>
              <a:ext cx="2857520" cy="2500330"/>
            </a:xfrm>
            <a:prstGeom prst="rect">
              <a:avLst/>
            </a:prstGeom>
            <a:noFill/>
            <a:ln w="38100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43636" y="4143380"/>
              <a:ext cx="2786050" cy="2500330"/>
            </a:xfrm>
            <a:prstGeom prst="rect">
              <a:avLst/>
            </a:prstGeom>
            <a:noFill/>
            <a:ln w="38100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15074" y="1500174"/>
              <a:ext cx="2714644" cy="2500330"/>
            </a:xfrm>
            <a:prstGeom prst="rect">
              <a:avLst/>
            </a:prstGeom>
            <a:noFill/>
            <a:ln w="38100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22E-16 L -0.14427 0.00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796908"/>
          </a:xfr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Тема урока: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5357850"/>
          </a:xfr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ru-RU" sz="7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6156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57224" y="1357298"/>
            <a:ext cx="7755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«Графики и диаграммы»</a:t>
            </a:r>
            <a:endParaRPr lang="ru-RU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28868"/>
            <a:ext cx="2786050" cy="2500330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071942"/>
            <a:ext cx="2714644" cy="2500330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4" y="4071942"/>
            <a:ext cx="2867025" cy="2500306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6" y="2357430"/>
            <a:ext cx="2857520" cy="2500330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071538" y="6488668"/>
            <a:ext cx="7429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Кутепова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Н.В,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МОАУ «СОШ №4 г.Соль- Илецка Оренбургской обл.»2014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5043510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1571612"/>
            <a:ext cx="31352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22225">
              <a:buFont typeface="Arial" pitchFamily="34" charset="0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Узнать:</a:t>
            </a:r>
          </a:p>
          <a:p>
            <a:pPr marL="6350" indent="22225">
              <a:buFont typeface="Arial" pitchFamily="34" charset="0"/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6350" indent="22225">
              <a:buFont typeface="Arial" pitchFamily="34" charset="0"/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6350" indent="22225">
              <a:buFont typeface="Arial" pitchFamily="34" charset="0"/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6350" indent="22225">
              <a:buFont typeface="Arial" pitchFamily="34" charset="0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Научиться:</a:t>
            </a:r>
          </a:p>
          <a:p>
            <a:pPr>
              <a:buFont typeface="Arial" pitchFamily="34" charset="0"/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None/>
            </a:pP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770" y="1571612"/>
            <a:ext cx="6072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о графиках и диаграммах как разновидностях 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информационных моделей.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9374" y="6049841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 1 баллу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Цели урока: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4" y="3857639"/>
            <a:ext cx="5192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«читать» и строить простые графики и диаграммы.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5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857250" y="1643063"/>
            <a:ext cx="7929563" cy="5072062"/>
            <a:chOff x="642910" y="1630094"/>
            <a:chExt cx="7877334" cy="5015497"/>
          </a:xfrm>
        </p:grpSpPr>
        <p:pic>
          <p:nvPicPr>
            <p:cNvPr id="6158" name="Picture 14 серый" descr="http://djangin.dagschool.com/_http_schools/1727/Djangin/admin/ckfinder/core/connector/php/connector.phpfck_user_files/images/map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72620" y="1630094"/>
              <a:ext cx="7786742" cy="4619016"/>
            </a:xfrm>
            <a:prstGeom prst="rect">
              <a:avLst/>
            </a:prstGeom>
            <a:noFill/>
          </p:spPr>
        </p:pic>
        <p:pic>
          <p:nvPicPr>
            <p:cNvPr id="30726" name="Picture 22" descr="http://www.tolgas.ru/site/upload/iis_abit_people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152" y="2786082"/>
              <a:ext cx="5255948" cy="3500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7" name="Picture 8" descr="http://komandorcamp.ru/assets/images/81266624ef02%281%29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10" y="4500594"/>
              <a:ext cx="2972316" cy="2098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8" name="Picture 12" descr="http://www.gcdev.fr/photo/art/grande/2642309-3730030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322" y="4071942"/>
              <a:ext cx="2590922" cy="257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2988" y="0"/>
            <a:ext cx="7643812" cy="12398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Зачем нужны графики </a:t>
            </a:r>
            <a:br>
              <a:rPr lang="ru-RU" b="1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диаграммы</a:t>
            </a:r>
            <a:endParaRPr lang="ru-RU" b="1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71488" y="1414463"/>
            <a:ext cx="8101012" cy="10858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>
                <a:latin typeface="+mj-lt"/>
                <a:ea typeface="+mj-ea"/>
                <a:cs typeface="Arial" pitchFamily="34" charset="0"/>
              </a:rPr>
              <a:t>Предположим, что вы готовитесь </a:t>
            </a:r>
            <a:br>
              <a:rPr lang="ru-RU" sz="3000" dirty="0">
                <a:latin typeface="+mj-lt"/>
                <a:ea typeface="+mj-ea"/>
                <a:cs typeface="Arial" pitchFamily="34" charset="0"/>
              </a:rPr>
            </a:br>
            <a:r>
              <a:rPr lang="ru-RU" sz="3000" dirty="0">
                <a:latin typeface="+mj-lt"/>
                <a:ea typeface="+mj-ea"/>
                <a:cs typeface="Arial" pitchFamily="34" charset="0"/>
              </a:rPr>
              <a:t>к школьной географической конференции…</a:t>
            </a:r>
          </a:p>
        </p:txBody>
      </p:sp>
    </p:spTree>
    <p:extLst>
      <p:ext uri="{BB962C8B-B14F-4D97-AF65-F5344CB8AC3E}">
        <p14:creationId xmlns:p14="http://schemas.microsoft.com/office/powerpoint/2010/main" val="41852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07" name="Group 315"/>
          <p:cNvGraphicFramePr>
            <a:graphicFrameLocks noGrp="1"/>
          </p:cNvGraphicFramePr>
          <p:nvPr>
            <p:ph idx="1"/>
          </p:nvPr>
        </p:nvGraphicFramePr>
        <p:xfrm>
          <a:off x="357188" y="2001838"/>
          <a:ext cx="8662986" cy="43561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98050"/>
                <a:gridCol w="987982"/>
                <a:gridCol w="133172"/>
                <a:gridCol w="1224212"/>
                <a:gridCol w="116845"/>
                <a:gridCol w="954774"/>
                <a:gridCol w="125772"/>
                <a:gridCol w="945847"/>
                <a:gridCol w="134698"/>
                <a:gridCol w="921641"/>
                <a:gridCol w="1121154"/>
                <a:gridCol w="116845"/>
                <a:gridCol w="1081994"/>
              </a:tblGrid>
              <a:tr h="49997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Дата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Темпе-ратура, 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º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С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marT="45712" marB="45712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Влаж-ность, 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Давле-ние, мм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Ветер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Облач-ность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9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Направ-ление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Градус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Скорость, м/с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+16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25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759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Ю-В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130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ясно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</a:tr>
              <a:tr h="400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+19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30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759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С-З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320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ясно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</a:tr>
              <a:tr h="400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+20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30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759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С-В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30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ясно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</a:tr>
              <a:tr h="400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+22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26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759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С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350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20-30%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</a:tr>
              <a:tr h="400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+21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28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760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С-В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50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90%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</a:tr>
              <a:tr h="400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+22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35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759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90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70-80%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</a:tr>
              <a:tr h="461609">
                <a:tc gridSpan="1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…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+17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51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744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Ю-В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130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100%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12" marB="45712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840" name="Text Box 305"/>
          <p:cNvSpPr txBox="1">
            <a:spLocks noChangeArrowheads="1"/>
          </p:cNvSpPr>
          <p:nvPr/>
        </p:nvSpPr>
        <p:spPr bwMode="auto">
          <a:xfrm>
            <a:off x="5000625" y="1501775"/>
            <a:ext cx="3800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sz="2800" b="1">
                <a:solidFill>
                  <a:srgbClr val="0033CC"/>
                </a:solidFill>
              </a:rPr>
              <a:t>Погода в мае</a:t>
            </a:r>
            <a:r>
              <a:rPr lang="ru-RU" sz="280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8506" name="Text Box 314"/>
          <p:cNvSpPr txBox="1">
            <a:spLocks noChangeArrowheads="1"/>
          </p:cNvSpPr>
          <p:nvPr/>
        </p:nvSpPr>
        <p:spPr bwMode="auto">
          <a:xfrm>
            <a:off x="1285875" y="0"/>
            <a:ext cx="738028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Собрана следующая информация:</a:t>
            </a:r>
          </a:p>
        </p:txBody>
      </p:sp>
    </p:spTree>
    <p:extLst>
      <p:ext uri="{BB962C8B-B14F-4D97-AF65-F5344CB8AC3E}">
        <p14:creationId xmlns:p14="http://schemas.microsoft.com/office/powerpoint/2010/main" val="412293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8" name="Picture 10" descr="http://www.clker.com/cliparts/5/3/6/7/13175668441887850802stubby_pencil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072063"/>
            <a:ext cx="150018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42875"/>
            <a:ext cx="7289800" cy="736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</a:t>
            </a:r>
            <a:r>
              <a:rPr lang="ru-RU" sz="4000" dirty="0"/>
              <a:t> </a:t>
            </a:r>
            <a:r>
              <a:rPr lang="ru-RU" sz="4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собрана: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57250" y="1285875"/>
            <a:ext cx="5143500" cy="3286125"/>
          </a:xfrm>
        </p:spPr>
        <p:txBody>
          <a:bodyPr rtlCol="0">
            <a:noAutofit/>
          </a:bodyPr>
          <a:lstStyle/>
          <a:p>
            <a:pPr marL="0" indent="449263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  <a:latin typeface="+mj-lt"/>
              </a:rPr>
              <a:t>в большом количестве;</a:t>
            </a:r>
          </a:p>
          <a:p>
            <a:pPr marL="0" indent="449263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  <a:latin typeface="+mj-lt"/>
              </a:rPr>
              <a:t>точная;</a:t>
            </a:r>
          </a:p>
          <a:p>
            <a:pPr marL="0" indent="449263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  <a:latin typeface="+mj-lt"/>
              </a:rPr>
              <a:t>полная;</a:t>
            </a:r>
          </a:p>
          <a:p>
            <a:pPr marL="0" indent="449263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2"/>
                </a:solidFill>
                <a:latin typeface="+mj-lt"/>
              </a:rPr>
              <a:t>достоверная</a:t>
            </a:r>
            <a:endParaRPr lang="ru-RU" dirty="0">
              <a:solidFill>
                <a:schemeClr val="tx2"/>
              </a:solidFill>
              <a:latin typeface="+mj-lt"/>
            </a:endParaRP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endParaRPr lang="ru-RU" dirty="0">
              <a:solidFill>
                <a:schemeClr val="tx2"/>
              </a:solidFill>
              <a:latin typeface="+mj-lt"/>
            </a:endParaRP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endParaRPr lang="ru-RU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8" y="4572000"/>
            <a:ext cx="1108075" cy="68262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63" y="5429250"/>
            <a:ext cx="8429625" cy="879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в табличном виде она трудно воспринимается …</a:t>
            </a:r>
          </a:p>
        </p:txBody>
      </p:sp>
      <p:sp>
        <p:nvSpPr>
          <p:cNvPr id="7" name="Овал 6"/>
          <p:cNvSpPr/>
          <p:nvPr/>
        </p:nvSpPr>
        <p:spPr>
          <a:xfrm>
            <a:off x="500063" y="5286375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!</a:t>
            </a:r>
          </a:p>
        </p:txBody>
      </p:sp>
      <p:grpSp>
        <p:nvGrpSpPr>
          <p:cNvPr id="32776" name="Группа 15"/>
          <p:cNvGrpSpPr>
            <a:grpSpLocks/>
          </p:cNvGrpSpPr>
          <p:nvPr/>
        </p:nvGrpSpPr>
        <p:grpSpPr bwMode="auto">
          <a:xfrm>
            <a:off x="5429250" y="857250"/>
            <a:ext cx="3548063" cy="4357688"/>
            <a:chOff x="5429256" y="857232"/>
            <a:chExt cx="3548069" cy="4357719"/>
          </a:xfrm>
        </p:grpSpPr>
        <p:pic>
          <p:nvPicPr>
            <p:cNvPr id="32777" name="Picture 6" descr="http://trio-studio.ru/wp-content/uploads/2012/07/1228428520667582858sivvus_weather_symbols_4.svg_.hi_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256" y="2285992"/>
              <a:ext cx="2133583" cy="1817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2" descr="http://img-fotki.yandex.ru/get/6608/121620033.a5/0_7f1ef_e79b2630_X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950" y="857232"/>
              <a:ext cx="2619375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16" descr="http://openclipart.org/image/800px/svg_to_png/4830/mozart_ar_wind_rose_compa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6578" y="3500438"/>
              <a:ext cx="1714512" cy="1714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547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5" grpId="0"/>
      <p:bldP spid="6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3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5.2|1|1.3|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4|5.5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1.4|1.4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720</Words>
  <Application>Microsoft Office PowerPoint</Application>
  <PresentationFormat>Экран (4:3)</PresentationFormat>
  <Paragraphs>153</Paragraphs>
  <Slides>22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Оформление по умолчанию</vt:lpstr>
      <vt:lpstr>Открытый урок: «Графики и диаграммы»</vt:lpstr>
      <vt:lpstr>1. Вспомни, какими способами можно представить  информацию на носителе?</vt:lpstr>
      <vt:lpstr>2. Сравни  текстовые  и  табличные модели представления информации. </vt:lpstr>
      <vt:lpstr>3. Сравни  текстовые,  табличные  и графические модели представления информации. </vt:lpstr>
      <vt:lpstr>Тема урока:</vt:lpstr>
      <vt:lpstr>Цели урока:</vt:lpstr>
      <vt:lpstr>Зачем нужны графики  и диаграммы</vt:lpstr>
      <vt:lpstr>Презентация PowerPoint</vt:lpstr>
      <vt:lpstr>Информация собрана:</vt:lpstr>
      <vt:lpstr>Наглядное представление процессов изменения величин</vt:lpstr>
      <vt:lpstr>Наглядное представление процессов изменения величин</vt:lpstr>
      <vt:lpstr>Давайте обсудим</vt:lpstr>
      <vt:lpstr>Презентация PowerPoint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на дом: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на дом:</dc:title>
  <dc:creator>Елена Перькова</dc:creator>
  <cp:lastModifiedBy>Елена Перькова</cp:lastModifiedBy>
  <cp:revision>52</cp:revision>
  <dcterms:modified xsi:type="dcterms:W3CDTF">2021-02-18T19:38:50Z</dcterms:modified>
</cp:coreProperties>
</file>