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2" r:id="rId3"/>
    <p:sldId id="265" r:id="rId4"/>
    <p:sldId id="266" r:id="rId5"/>
    <p:sldId id="268" r:id="rId6"/>
    <p:sldId id="267" r:id="rId7"/>
    <p:sldId id="270" r:id="rId8"/>
    <p:sldId id="271" r:id="rId9"/>
    <p:sldId id="273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94DEBE-9EFE-432F-AA56-79A4128E4D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BF1A6C0-2236-4862-9233-FE9AC1C1FA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1675" y="285750"/>
            <a:ext cx="8086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Н.В.ГОГОЛЬ </a:t>
            </a:r>
            <a:r>
              <a:rPr lang="ru-RU" sz="2400" b="1" dirty="0">
                <a:solidFill>
                  <a:srgbClr val="C00000"/>
                </a:solidFill>
              </a:rPr>
              <a:t>«МЕРТВЫЕ ДУШИ»</a:t>
            </a:r>
          </a:p>
        </p:txBody>
      </p:sp>
      <p:pic>
        <p:nvPicPr>
          <p:cNvPr id="10242" name="Picture 2" descr="C:\Users\Acer\Pictures\МЕРТВЫЕ ДУШИ\64a14b439dc6474b92361884335ae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65" y="1058778"/>
            <a:ext cx="4893343" cy="57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1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52719"/>
            <a:ext cx="10048875" cy="7045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Вывод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90601"/>
            <a:ext cx="10160000" cy="57721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Хитрый господин Чичиков надеется скупить несколько тысяч "мертвых душ", чтобы получить от Опекунского совета ссуду в размере 200 рублей за душу. Таким образом герой может получить 200 000 рублей "живыми деньгами". На эти деньги Чичиков рассчитывает купить настоящее имение и стать настоящим помещиком, обеспечив себя до старости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Павел Иванович Чичиков  -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целеустремленный, энергичный,  но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расчетливый и </a:t>
            </a:r>
            <a:r>
              <a:rPr lang="ru-RU" dirty="0" smtClean="0">
                <a:solidFill>
                  <a:srgbClr val="C00000"/>
                </a:solidFill>
              </a:rPr>
              <a:t>лишенный нравственной 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                   основы </a:t>
            </a:r>
            <a:r>
              <a:rPr lang="ru-RU" dirty="0" smtClean="0"/>
              <a:t>человек.                                                                            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AutoShape 2" descr="C:\Users\Acer\Pictures\%D0%9C%D0%95%D0%A0%D0%A2%D0%92%D0%AB%D0%95 %D0%94%D0%A3%D0%A8%D0%98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Acer\Pictures\%D0%9C%D0%95%D0%A0%D0%A2%D0%92%D0%AB%D0%95 %D0%94%D0%A3%D0%A8%D0%98\s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3714750"/>
            <a:ext cx="2197100" cy="275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50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4" y="133668"/>
            <a:ext cx="10896601" cy="12569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Зачем Чичиков скупает «мертвые души»,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или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Афера Чичикова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5425" y="1476375"/>
            <a:ext cx="8667750" cy="4649789"/>
          </a:xfrm>
        </p:spPr>
        <p:txBody>
          <a:bodyPr>
            <a:normAutofit/>
          </a:bodyPr>
          <a:lstStyle/>
          <a:p>
            <a:r>
              <a:rPr lang="ru-RU" dirty="0" smtClean="0"/>
              <a:t>Афера – </a:t>
            </a:r>
            <a:r>
              <a:rPr lang="ru-RU" dirty="0"/>
              <a:t> </a:t>
            </a:r>
            <a:r>
              <a:rPr lang="ru-RU" dirty="0" smtClean="0"/>
              <a:t>это рискованное</a:t>
            </a:r>
            <a:r>
              <a:rPr lang="ru-RU" dirty="0"/>
              <a:t>, сомнительное и неблаговидное дело, предприятие с целью личной </a:t>
            </a:r>
            <a:r>
              <a:rPr lang="ru-RU" dirty="0" smtClean="0"/>
              <a:t>наживы.</a:t>
            </a:r>
            <a:endParaRPr lang="ru-RU" dirty="0"/>
          </a:p>
        </p:txBody>
      </p:sp>
      <p:pic>
        <p:nvPicPr>
          <p:cNvPr id="2050" name="Picture 2" descr="C:\Users\Acer\Pictures\МЕРТВЫЕ ДУШИ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5" y="2324101"/>
            <a:ext cx="52101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8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1346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11 глава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11-ой главе поэмы Гоголь объясняет, зачем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Чичиков</a:t>
            </a:r>
            <a:r>
              <a:rPr lang="ru-RU" dirty="0"/>
              <a:t> скупает "мертвые души":</a:t>
            </a:r>
            <a:br>
              <a:rPr lang="ru-RU" dirty="0"/>
            </a:br>
            <a:endParaRPr lang="ru-RU" dirty="0"/>
          </a:p>
          <a:p>
            <a:pPr fontAlgn="base">
              <a:lnSpc>
                <a:spcPct val="150000"/>
              </a:lnSpc>
            </a:pPr>
            <a:r>
              <a:rPr lang="ru-RU" sz="2200" i="1" dirty="0"/>
              <a:t>"... Да накупи я всех этих, которые вымерли, пока еще не подавали новых ревизских сказок, приобрети их, положим, тысячу, да, положим, опекунский совет даст по двести рублей на душу: вот уж двести тысяч капиталу!... </a:t>
            </a:r>
            <a:endParaRPr lang="ru-RU" sz="2200" dirty="0"/>
          </a:p>
          <a:p>
            <a:pPr fontAlgn="base">
              <a:lnSpc>
                <a:spcPct val="150000"/>
              </a:lnSpc>
            </a:pPr>
            <a:r>
              <a:rPr lang="ru-RU" sz="2200" i="1" dirty="0"/>
              <a:t>...Правда, без земли нельзя ни купить, ни заложить. Да ведь я куплю на вывод, на вывод; теперь земли в Таврической и Херсонской губерниях отдаются даром, только заселяй. Туда я их всех и переселю! в Херсонскую их! ..."</a:t>
            </a:r>
            <a:endParaRPr lang="ru-RU" sz="2200" dirty="0"/>
          </a:p>
          <a:p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5744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15365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«Ревизские сказки»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174" y="1752601"/>
            <a:ext cx="8248651" cy="4373563"/>
          </a:xfrm>
        </p:spPr>
        <p:txBody>
          <a:bodyPr/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"Ревизская сказка" </a:t>
            </a:r>
            <a:r>
              <a:rPr lang="ru-RU" dirty="0"/>
              <a:t>- это перепись </a:t>
            </a:r>
            <a:r>
              <a:rPr lang="ru-RU" dirty="0" smtClean="0"/>
              <a:t>крепостных </a:t>
            </a:r>
            <a:r>
              <a:rPr lang="ru-RU" dirty="0"/>
              <a:t>крестьян, которая проводилась по всей России. Такие ревизии проводились нечасто - раз в несколько лет. Поэтому, когда крестьяне умирали, они еще несколько лет числились на бумаге. Все это приносило убытки помещикам, платившим налоги за уже несуществующих работников.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14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МЕРТВЫЕ ДУШИ\2000px-RS_Buinsk_1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7831"/>
            <a:ext cx="8867775" cy="56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6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134600" cy="9998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Опекунский совет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450" y="1190625"/>
            <a:ext cx="9925050" cy="49355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/>
              <a:t>С 1772 по 1873 год существовало два независимых, но совершенно одинаковых по устройству и значению совета (в </a:t>
            </a:r>
            <a:r>
              <a:rPr lang="ru-RU" sz="1800" dirty="0" smtClean="0"/>
              <a:t>Москве</a:t>
            </a:r>
            <a:r>
              <a:rPr lang="ru-RU" sz="1800" dirty="0"/>
              <a:t> и </a:t>
            </a:r>
            <a:r>
              <a:rPr lang="ru-RU" sz="1800" dirty="0" smtClean="0"/>
              <a:t>Санкт-Петербурге).</a:t>
            </a:r>
            <a:r>
              <a:rPr lang="ru-RU" sz="1800" b="0" dirty="0" smtClean="0"/>
              <a:t> </a:t>
            </a:r>
            <a:r>
              <a:rPr lang="ru-RU" sz="1800" b="0" dirty="0"/>
              <a:t> </a:t>
            </a:r>
            <a:endParaRPr lang="ru-RU" sz="1800" b="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В</a:t>
            </a:r>
            <a:r>
              <a:rPr lang="ru-RU" sz="1800" dirty="0"/>
              <a:t> управлении московского </a:t>
            </a:r>
            <a:r>
              <a:rPr lang="ru-RU" sz="1800" dirty="0">
                <a:solidFill>
                  <a:srgbClr val="C00000"/>
                </a:solidFill>
              </a:rPr>
              <a:t>Опекунского совета</a:t>
            </a:r>
            <a:r>
              <a:rPr lang="ru-RU" sz="1800" dirty="0"/>
              <a:t> находились </a:t>
            </a:r>
            <a:r>
              <a:rPr lang="ru-RU" sz="1800" dirty="0" smtClean="0"/>
              <a:t>воспитательные </a:t>
            </a:r>
            <a:r>
              <a:rPr lang="ru-RU" sz="1800" dirty="0" smtClean="0"/>
              <a:t>дома</a:t>
            </a:r>
            <a:r>
              <a:rPr lang="ru-RU" sz="1800" dirty="0"/>
              <a:t> и сиротские приюты </a:t>
            </a:r>
            <a:r>
              <a:rPr lang="ru-RU" sz="1800" dirty="0" smtClean="0"/>
              <a:t>России,</a:t>
            </a:r>
            <a:r>
              <a:rPr lang="ru-RU" sz="1800" dirty="0"/>
              <a:t> богадельни, </a:t>
            </a:r>
            <a:r>
              <a:rPr lang="ru-RU" sz="1800" dirty="0" smtClean="0"/>
              <a:t>больницы, госпитали</a:t>
            </a:r>
            <a:r>
              <a:rPr lang="ru-RU" sz="1800" dirty="0"/>
              <a:t>, лазареты, </a:t>
            </a:r>
            <a:r>
              <a:rPr lang="ru-RU" sz="1800" dirty="0" smtClean="0"/>
              <a:t>родовспомогательные</a:t>
            </a:r>
            <a:r>
              <a:rPr lang="ru-RU" sz="1800" dirty="0"/>
              <a:t> </a:t>
            </a:r>
            <a:r>
              <a:rPr lang="ru-RU" sz="1800" dirty="0" smtClean="0"/>
              <a:t>отделения,</a:t>
            </a:r>
            <a:r>
              <a:rPr lang="ru-RU" sz="1800" dirty="0"/>
              <a:t> средние </a:t>
            </a:r>
            <a:r>
              <a:rPr lang="ru-RU" sz="1800" dirty="0" smtClean="0"/>
              <a:t>специальные учебные</a:t>
            </a:r>
            <a:r>
              <a:rPr lang="ru-RU" sz="1800" dirty="0"/>
              <a:t> заведения, </a:t>
            </a:r>
            <a:r>
              <a:rPr lang="ru-RU" sz="1800" dirty="0" smtClean="0"/>
              <a:t>банки</a:t>
            </a:r>
            <a:r>
              <a:rPr lang="ru-RU" sz="1800" dirty="0"/>
              <a:t> (</a:t>
            </a:r>
            <a:r>
              <a:rPr lang="ru-RU" sz="1800" dirty="0">
                <a:solidFill>
                  <a:srgbClr val="C00000"/>
                </a:solidFill>
              </a:rPr>
              <a:t>Ссудная</a:t>
            </a:r>
            <a:r>
              <a:rPr lang="ru-RU" sz="1800" dirty="0"/>
              <a:t>, Сохранная и </a:t>
            </a:r>
            <a:r>
              <a:rPr lang="ru-RU" sz="1800" dirty="0" smtClean="0"/>
              <a:t>Вдовья</a:t>
            </a:r>
            <a:r>
              <a:rPr lang="ru-RU" sz="1800" dirty="0"/>
              <a:t> </a:t>
            </a:r>
            <a:r>
              <a:rPr lang="ru-RU" sz="1800" dirty="0" smtClean="0"/>
              <a:t>казны) и т.д.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Опекунский </a:t>
            </a:r>
            <a:r>
              <a:rPr lang="ru-RU" sz="1800" dirty="0">
                <a:solidFill>
                  <a:srgbClr val="C00000"/>
                </a:solidFill>
              </a:rPr>
              <a:t>совет </a:t>
            </a:r>
            <a:r>
              <a:rPr lang="ru-RU" sz="1800" dirty="0"/>
              <a:t>в XIX веке выдавал помещикам ссуды под залог крепостных крестьян. Другими словами, помещики получали кредиты за то, что закладывали своих крестьян в качестве имущества. Чичиков собирается заложить свои "мертвые души" в Опекунский совет и получить за них ссуду, "живые деньги" - по 200 рублей за душу.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7315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Pictures\МЕРТВЫЕ ДУШИ\slide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42900"/>
            <a:ext cx="9420224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10125075" cy="8569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Опекунский совет на солянке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975" y="1085851"/>
            <a:ext cx="10160000" cy="5153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cer\Pictures\МЕРТВЫЕ ДУШИ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47751"/>
            <a:ext cx="101250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4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153650" cy="8950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Крестьяне "на вывод"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Как известно, у Чичикова нет собственной земли. Но и эта проблема решалась в те времена так: помещик мог купить крестьян "на вывод", то есть с последующим переселением на другие территории.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Во времена Гоголя государство помогало гражданам, которые переезжали в Таврическую и Херсонскую губернии. Чтобы заселить западные губернии, государство давало земли бесплатно. Чичиков хочет </a:t>
            </a:r>
            <a:r>
              <a:rPr lang="ru-RU" dirty="0" smtClean="0"/>
              <a:t>воспользоваться </a:t>
            </a:r>
            <a:r>
              <a:rPr lang="ru-RU" dirty="0"/>
              <a:t>этой льготой и планирует "переселить" свои "мертвые души" в Херсонскую губернию.</a:t>
            </a:r>
          </a:p>
        </p:txBody>
      </p:sp>
    </p:spTree>
    <p:extLst>
      <p:ext uri="{BB962C8B-B14F-4D97-AF65-F5344CB8AC3E}">
        <p14:creationId xmlns:p14="http://schemas.microsoft.com/office/powerpoint/2010/main" val="2871471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2506</TotalTime>
  <Words>222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Презентация PowerPoint</vt:lpstr>
      <vt:lpstr>Зачем Чичиков скупает «мертвые души»,  или  Афера Чичикова</vt:lpstr>
      <vt:lpstr>11 глава</vt:lpstr>
      <vt:lpstr>«Ревизские сказки»</vt:lpstr>
      <vt:lpstr>Презентация PowerPoint</vt:lpstr>
      <vt:lpstr>Опекунский совет</vt:lpstr>
      <vt:lpstr>Презентация PowerPoint</vt:lpstr>
      <vt:lpstr>Опекунский совет на солянке</vt:lpstr>
      <vt:lpstr>Крестьяне "на вывод"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</dc:title>
  <dc:creator>User</dc:creator>
  <cp:lastModifiedBy>Acer</cp:lastModifiedBy>
  <cp:revision>34</cp:revision>
  <dcterms:created xsi:type="dcterms:W3CDTF">2020-03-23T18:29:00Z</dcterms:created>
  <dcterms:modified xsi:type="dcterms:W3CDTF">2021-02-14T11:25:10Z</dcterms:modified>
</cp:coreProperties>
</file>