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369" r:id="rId3"/>
    <p:sldId id="388" r:id="rId4"/>
    <p:sldId id="351" r:id="rId5"/>
    <p:sldId id="387" r:id="rId6"/>
    <p:sldId id="373" r:id="rId7"/>
    <p:sldId id="374" r:id="rId8"/>
    <p:sldId id="386" r:id="rId9"/>
    <p:sldId id="375" r:id="rId10"/>
    <p:sldId id="376" r:id="rId11"/>
    <p:sldId id="377" r:id="rId12"/>
    <p:sldId id="350" r:id="rId13"/>
    <p:sldId id="378" r:id="rId14"/>
    <p:sldId id="367" r:id="rId15"/>
    <p:sldId id="380" r:id="rId16"/>
    <p:sldId id="3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81" d="100"/>
          <a:sy n="81" d="100"/>
        </p:scale>
        <p:origin x="10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82121-6FF9-4813-86EA-A7DC08D6E7E6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22C80-8931-4B36-8C0A-131205860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FD5F27-63D6-49DD-91CD-C722FE85C7B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6204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10.12.2019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10.12.2019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10.12.2019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10.12.2019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10.12.2019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10.12.2019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10.12.2019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10.12.2019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10.12.2019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10.12.2019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10.12.2019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1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>
              <a:off x="0" y="0"/>
              <a:ext cx="5976664" cy="546224"/>
            </a:xfrm>
            <a:prstGeom prst="rect">
              <a:avLst/>
            </a:prstGeom>
          </p:spPr>
        </p:pic>
        <p:pic>
          <p:nvPicPr>
            <p:cNvPr id="9" name="Рисунок 8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flipV="1">
              <a:off x="0" y="6311776"/>
              <a:ext cx="5976664" cy="546224"/>
            </a:xfrm>
            <a:prstGeom prst="rect">
              <a:avLst/>
            </a:prstGeom>
          </p:spPr>
        </p:pic>
        <p:pic>
          <p:nvPicPr>
            <p:cNvPr id="10" name="Рисунок 9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rot="16200000">
              <a:off x="-2751224" y="3155888"/>
              <a:ext cx="6048672" cy="546224"/>
            </a:xfrm>
            <a:prstGeom prst="rect">
              <a:avLst/>
            </a:prstGeom>
          </p:spPr>
        </p:pic>
        <p:pic>
          <p:nvPicPr>
            <p:cNvPr id="11" name="Рисунок 10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rot="5400000" flipH="1">
              <a:off x="5846552" y="3155888"/>
              <a:ext cx="6048672" cy="546224"/>
            </a:xfrm>
            <a:prstGeom prst="rect">
              <a:avLst/>
            </a:prstGeom>
          </p:spPr>
        </p:pic>
        <p:pic>
          <p:nvPicPr>
            <p:cNvPr id="12" name="Рисунок 11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46758"/>
            <a:stretch>
              <a:fillRect/>
            </a:stretch>
          </p:blipFill>
          <p:spPr>
            <a:xfrm>
              <a:off x="5940152" y="0"/>
              <a:ext cx="3203848" cy="546224"/>
            </a:xfrm>
            <a:prstGeom prst="rect">
              <a:avLst/>
            </a:prstGeom>
          </p:spPr>
        </p:pic>
        <p:pic>
          <p:nvPicPr>
            <p:cNvPr id="13" name="Рисунок 12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46758"/>
            <a:stretch>
              <a:fillRect/>
            </a:stretch>
          </p:blipFill>
          <p:spPr>
            <a:xfrm flipV="1">
              <a:off x="5940152" y="6311776"/>
              <a:ext cx="3203848" cy="546224"/>
            </a:xfrm>
            <a:prstGeom prst="rect">
              <a:avLst/>
            </a:prstGeom>
          </p:spPr>
        </p:pic>
      </p:grp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755577" y="1772816"/>
            <a:ext cx="7704856" cy="4324841"/>
            <a:chOff x="1115616" y="2132856"/>
            <a:chExt cx="7165477" cy="448403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32856"/>
              <a:ext cx="7165477" cy="1053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1531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Петрова   Лидия    Алексеевна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начальных классов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МБОУ   «Гимназия № 7»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г. Казань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2019 г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547664" y="1052736"/>
            <a:ext cx="59046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Урок</a:t>
            </a:r>
            <a:b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</a:br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 русского языка в 4 классе 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pic>
        <p:nvPicPr>
          <p:cNvPr id="8" name="Picture 6" descr="MCj042382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05064"/>
            <a:ext cx="12573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2" descr="252326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1570038" cy="19446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C:\Documents and Settings\user\Мои документы\Мои рисунки\3efa93b8d40c63e01882dceea2483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/>
          </p:cNvSpPr>
          <p:nvPr/>
        </p:nvSpPr>
        <p:spPr>
          <a:xfrm>
            <a:off x="899592" y="476672"/>
            <a:ext cx="7344816" cy="604795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В горах.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  </a:t>
            </a:r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Зимой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наш класс отправился в горы. В лесу на склонах гор было очень красиво.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Снегопад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укрыл землю пушистым покрывалом. На открытых участках, не поросших лесом, возникла опасность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камне - пада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. А ночью на небе мы наблюдали ещё одно интересное явление –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звездопад.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g54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692151"/>
            <a:ext cx="6264275" cy="367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00113" y="260648"/>
            <a:ext cx="7200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>
                <a:solidFill>
                  <a:schemeClr val="accent2"/>
                </a:solidFill>
              </a:rPr>
              <a:t>Страна</a:t>
            </a:r>
            <a:r>
              <a:rPr lang="ru-RU" sz="3600" b="1" i="1" dirty="0">
                <a:solidFill>
                  <a:srgbClr val="FF0000"/>
                </a:solidFill>
              </a:rPr>
              <a:t> ЕО</a:t>
            </a:r>
            <a:r>
              <a:rPr lang="ru-RU" sz="3600" b="1" i="1" dirty="0">
                <a:solidFill>
                  <a:schemeClr val="accent2"/>
                </a:solidFill>
              </a:rPr>
              <a:t>ландия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539552" y="1268760"/>
            <a:ext cx="7920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9600" dirty="0" smtClean="0">
                <a:solidFill>
                  <a:srgbClr val="FF0000"/>
                </a:solidFill>
              </a:rPr>
              <a:t>о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7812088" y="1341438"/>
            <a:ext cx="719137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960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468313" y="4365104"/>
            <a:ext cx="80645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Слова, у которых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называются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сложными.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Гласные буквы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 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соединяют корни в сложных словах,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называются 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гласными.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 образования сложных слов называется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7544" y="4365104"/>
            <a:ext cx="80645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Слова, у которых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называются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сложными.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Гласные буквы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 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соединяют корни в сложных словах,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называются 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гласными.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 образования сложных слов называется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5536" y="404664"/>
            <a:ext cx="8424936" cy="58994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5E9EFF">
                  <a:alpha val="4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 </a:t>
            </a:r>
            <a:r>
              <a:rPr lang="ru-RU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теперь оцените себя,   </a:t>
            </a:r>
            <a:endParaRPr lang="ru-RU" sz="44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каким </a:t>
            </a:r>
            <a:r>
              <a:rPr lang="ru-RU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для вас урок</a:t>
            </a:r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ru-RU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r>
              <a:rPr lang="ru-RU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Красный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удачный урок, все     </a:t>
            </a:r>
            <a:b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получилось </a:t>
            </a:r>
            <a:r>
              <a:rPr lang="ru-RU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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Желтый  – урок прошел  </a:t>
            </a:r>
            <a:b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хорошо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но были 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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Синий 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испытывал </a:t>
            </a:r>
            <a:b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трудности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2" descr="252326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1570038" cy="19446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5" descr="MCj043981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33375"/>
            <a:ext cx="12969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11760" y="476672"/>
            <a:ext cx="6105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Домашнее задание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5" y="1124744"/>
            <a:ext cx="7704160" cy="63100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buFont typeface="Arial" pitchFamily="34" charset="0"/>
              <a:buChar char="•"/>
              <a:defRPr/>
            </a:pP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Правило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на стр.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109</a:t>
            </a:r>
            <a:endParaRPr lang="ru-RU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i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4800" b="1" i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</a:t>
            </a:r>
            <a:r>
              <a:rPr lang="ru-RU" sz="4800" b="1" i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 выбору)</a:t>
            </a:r>
          </a:p>
          <a:p>
            <a:pPr algn="ctr" eaLnBrk="1" hangingPunct="1">
              <a:buFont typeface="Arial" pitchFamily="34" charset="0"/>
              <a:buChar char="•"/>
              <a:defRPr/>
            </a:pP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Упражнение №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194 </a:t>
            </a:r>
          </a:p>
          <a:p>
            <a:pPr algn="ctr" eaLnBrk="1" hangingPunct="1">
              <a:defRPr/>
            </a:pP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с. 109</a:t>
            </a:r>
          </a:p>
          <a:p>
            <a:pPr algn="ctr" eaLnBrk="1" hangingPunct="1">
              <a:buFont typeface="Arial" pitchFamily="34" charset="0"/>
              <a:buChar char="•"/>
              <a:defRPr/>
            </a:pP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Записать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загадки, </a:t>
            </a:r>
          </a:p>
          <a:p>
            <a:pPr algn="ctr" eaLnBrk="1" hangingPunct="1"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ответами которых будут</a:t>
            </a:r>
            <a:endParaRPr lang="ru-RU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сложные слова.</a:t>
            </a:r>
            <a:endParaRPr lang="en-US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  <a:defRPr/>
            </a:pP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/>
          <p:nvPr/>
        </p:nvSpPr>
        <p:spPr>
          <a:xfrm>
            <a:off x="2417997" y="915847"/>
            <a:ext cx="3168352" cy="8734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04250" y="6399213"/>
            <a:ext cx="539750" cy="431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7284" y="2513482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0416" y="2513482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04472" y="2513482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08528" y="2513482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12584" y="2513482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16640" y="2513482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20696" y="2513482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24752" y="2513482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07284" y="3017538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00416" y="3017538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04023" y="3017538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08528" y="3017538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12584" y="3017538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16640" y="3017538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20696" y="3017538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24752" y="3017538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07284" y="3543921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11340" y="3543921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04023" y="3543921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002173" y="3543921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12584" y="3543921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08190" y="3543921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512246" y="3543921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024752" y="3543921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999967" y="4047977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504472" y="4043008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009449" y="4056656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513505" y="4043008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030760" y="4056656"/>
            <a:ext cx="504056" cy="4904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534816" y="4056656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038872" y="4065335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000416" y="4560712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515396" y="4569391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021288" y="4569391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526704" y="4575979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030760" y="4575979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534816" y="4575861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16302" y="4575979"/>
            <a:ext cx="5040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51" name="Пятиугольник 50"/>
          <p:cNvSpPr/>
          <p:nvPr/>
        </p:nvSpPr>
        <p:spPr>
          <a:xfrm>
            <a:off x="1633538" y="2566988"/>
            <a:ext cx="814387" cy="3968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2" name="Пятиугольник 51"/>
          <p:cNvSpPr/>
          <p:nvPr/>
        </p:nvSpPr>
        <p:spPr>
          <a:xfrm>
            <a:off x="2114550" y="4114800"/>
            <a:ext cx="812800" cy="3968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4" name="Пятиугольник 53"/>
          <p:cNvSpPr/>
          <p:nvPr/>
        </p:nvSpPr>
        <p:spPr>
          <a:xfrm>
            <a:off x="1633538" y="3071813"/>
            <a:ext cx="814387" cy="3952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5" name="Пятиугольник 54"/>
          <p:cNvSpPr/>
          <p:nvPr/>
        </p:nvSpPr>
        <p:spPr>
          <a:xfrm>
            <a:off x="1633538" y="3597275"/>
            <a:ext cx="814387" cy="3968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6" name="Пятиугольник 55"/>
          <p:cNvSpPr/>
          <p:nvPr/>
        </p:nvSpPr>
        <p:spPr>
          <a:xfrm>
            <a:off x="2114550" y="4597400"/>
            <a:ext cx="812800" cy="395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547813" y="549275"/>
            <a:ext cx="4972050" cy="16557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Без  разгона  ввысь  взлетает,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Стрекозу  напоминает.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Отправляется  в  полёт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Современный   …    .</a:t>
            </a:r>
          </a:p>
        </p:txBody>
      </p:sp>
      <p:pic>
        <p:nvPicPr>
          <p:cNvPr id="4220" name="Рисунок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894" y="1156059"/>
            <a:ext cx="2084387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B0E6FE"/>
              </a:clrFrom>
              <a:clrTo>
                <a:srgbClr val="B0E6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4" y="1643372"/>
            <a:ext cx="1539875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34469" y="510203"/>
            <a:ext cx="4973638" cy="17994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Паренёк  под  облаками                                         Ловко  действует  руками.                                         Нервы  крепки, зорок  глаз.                                        -  Кто  же  это? </a:t>
            </a:r>
          </a:p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… !</a:t>
            </a:r>
          </a:p>
        </p:txBody>
      </p:sp>
      <p:pic>
        <p:nvPicPr>
          <p:cNvPr id="4223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73" y="3529631"/>
            <a:ext cx="13858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547813" y="471921"/>
            <a:ext cx="4973638" cy="18104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 на  земле, и  на  снегу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зверя  выследить  могу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следу  лапок  и  копыт:   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  ведь  я 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...    .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5399">
            <a:off x="7745212" y="5356663"/>
            <a:ext cx="351409" cy="3433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5399" flipH="1">
            <a:off x="7265015" y="5083403"/>
            <a:ext cx="432122" cy="42224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760" y="4547064"/>
            <a:ext cx="2356218" cy="235621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5" y="4572928"/>
            <a:ext cx="1535615" cy="2047486"/>
          </a:xfrm>
          <a:prstGeom prst="rect">
            <a:avLst/>
          </a:prstGeom>
        </p:spPr>
      </p:pic>
      <p:sp>
        <p:nvSpPr>
          <p:cNvPr id="45" name="Скругленный прямоугольник 44"/>
          <p:cNvSpPr/>
          <p:nvPr/>
        </p:nvSpPr>
        <p:spPr>
          <a:xfrm>
            <a:off x="1540941" y="471921"/>
            <a:ext cx="4967166" cy="18104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Хоть  заманчив  он  на  вид,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однако, ядовит.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Знают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люди   с  давних  пор: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Несъедобен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    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235311" y="549275"/>
            <a:ext cx="5578426" cy="16065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дым из печи не идёт в трубу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клубы его заполняют избу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 причину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конечно, всякий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поймёт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исправен у этой печи  …  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57" grpId="0" animBg="1"/>
      <p:bldP spid="57" grpId="1" animBg="1"/>
      <p:bldP spid="3" grpId="0" animBg="1"/>
      <p:bldP spid="3" grpId="1" animBg="1"/>
      <p:bldP spid="6" grpId="0" animBg="1"/>
      <p:bldP spid="6" grpId="1" animBg="1"/>
      <p:bldP spid="45" grpId="0" animBg="1"/>
      <p:bldP spid="45" grpId="1" animBg="1"/>
      <p:bldP spid="50" grpId="0" animBg="1"/>
      <p:bldP spid="5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6328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Благ</a:t>
            </a:r>
            <a:r>
              <a:rPr lang="ru-RU" sz="72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</a:t>
            </a:r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дар</a:t>
            </a:r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ю </a:t>
            </a:r>
            <a: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урок!</a:t>
            </a:r>
          </a:p>
          <a:p>
            <a:pPr algn="ctr">
              <a:defRPr/>
            </a:pPr>
            <a: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Молодцы!</a:t>
            </a:r>
          </a:p>
        </p:txBody>
      </p:sp>
      <p:pic>
        <p:nvPicPr>
          <p:cNvPr id="20483" name="Picture 4" descr="MCj042582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653136"/>
            <a:ext cx="172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c 10"/>
          <p:cNvSpPr>
            <a:spLocks/>
          </p:cNvSpPr>
          <p:nvPr/>
        </p:nvSpPr>
        <p:spPr bwMode="auto">
          <a:xfrm>
            <a:off x="1979712" y="980728"/>
            <a:ext cx="1512168" cy="1512441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rgbClr val="00CC00"/>
              </a:solidFill>
            </a:endParaRPr>
          </a:p>
        </p:txBody>
      </p:sp>
      <p:sp>
        <p:nvSpPr>
          <p:cNvPr id="6" name="Arc 10"/>
          <p:cNvSpPr>
            <a:spLocks/>
          </p:cNvSpPr>
          <p:nvPr/>
        </p:nvSpPr>
        <p:spPr bwMode="auto">
          <a:xfrm>
            <a:off x="4067944" y="1052736"/>
            <a:ext cx="1512168" cy="1512441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rgbClr val="00CC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24136"/>
          </a:xfrm>
        </p:spPr>
        <p:txBody>
          <a:bodyPr/>
          <a:lstStyle/>
          <a:p>
            <a:r>
              <a:rPr lang="ru-RU" sz="7200" b="1" dirty="0" smtClean="0"/>
              <a:t>К</a:t>
            </a:r>
            <a:r>
              <a:rPr lang="ru-RU" sz="7200" b="1" u="sng" dirty="0" smtClean="0">
                <a:solidFill>
                  <a:srgbClr val="FF0000"/>
                </a:solidFill>
              </a:rPr>
              <a:t>О</a:t>
            </a:r>
            <a:r>
              <a:rPr lang="ru-RU" sz="7200" b="1" dirty="0" smtClean="0"/>
              <a:t>Л</a:t>
            </a:r>
            <a:r>
              <a:rPr lang="ru-RU" sz="7200" b="1" dirty="0" smtClean="0">
                <a:solidFill>
                  <a:srgbClr val="00B050"/>
                </a:solidFill>
              </a:rPr>
              <a:t>Е</a:t>
            </a:r>
            <a:r>
              <a:rPr lang="ru-RU" sz="7200" b="1" dirty="0" smtClean="0"/>
              <a:t>СО</a:t>
            </a:r>
            <a:br>
              <a:rPr lang="ru-RU" sz="7200" b="1" dirty="0" smtClean="0"/>
            </a:br>
            <a:r>
              <a:rPr lang="ru-RU" sz="7200" b="1" dirty="0" smtClean="0"/>
              <a:t/>
            </a:r>
            <a:br>
              <a:rPr lang="ru-RU" sz="7200" b="1" dirty="0" smtClean="0"/>
            </a:b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276872"/>
            <a:ext cx="7931224" cy="3849291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Какие слова спрятались в слове?</a:t>
            </a:r>
          </a:p>
          <a:p>
            <a:pPr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 понимаете выражение «вертеться </a:t>
            </a:r>
          </a:p>
          <a:p>
            <a:pPr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белка в колесе»?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>
            <a:off x="5868144" y="548680"/>
            <a:ext cx="360040" cy="57606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7219" name="Picture 3" descr="C:\Documents and Settings\user\Мои документы\Мои рисунки\98191e76aecc72314b22d1cd23436c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509120"/>
            <a:ext cx="2328317" cy="1863710"/>
          </a:xfrm>
          <a:prstGeom prst="rect">
            <a:avLst/>
          </a:prstGeom>
          <a:noFill/>
        </p:spPr>
      </p:pic>
      <p:pic>
        <p:nvPicPr>
          <p:cNvPr id="137220" name="Picture 4" descr="C:\Documents and Settings\user\Мои документы\Мои рисунки\1367216360_0293-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1656184" cy="1656184"/>
          </a:xfrm>
          <a:prstGeom prst="rect">
            <a:avLst/>
          </a:prstGeom>
          <a:noFill/>
        </p:spPr>
      </p:pic>
      <p:pic>
        <p:nvPicPr>
          <p:cNvPr id="8" name="Picture 6" descr="MCj042382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692696"/>
            <a:ext cx="12573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/>
          </p:cNvSpPr>
          <p:nvPr>
            <p:ph type="title" idx="4294967295"/>
          </p:nvPr>
        </p:nvSpPr>
        <p:spPr>
          <a:xfrm>
            <a:off x="0" y="764704"/>
            <a:ext cx="9144000" cy="1224136"/>
          </a:xfrm>
          <a:prstGeom prst="rect">
            <a:avLst/>
          </a:prstGeo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РАЗБОР СЛОВА ПО СОСТАВУ</a:t>
            </a:r>
          </a:p>
        </p:txBody>
      </p:sp>
      <p:sp>
        <p:nvSpPr>
          <p:cNvPr id="9221" name="Rectangle 5"/>
          <p:cNvSpPr>
            <a:spLocks noGrp="1"/>
          </p:cNvSpPr>
          <p:nvPr>
            <p:ph type="body" idx="4294967295"/>
          </p:nvPr>
        </p:nvSpPr>
        <p:spPr>
          <a:xfrm>
            <a:off x="1331640" y="1916113"/>
            <a:ext cx="6696744" cy="4525962"/>
          </a:xfrm>
          <a:prstGeom prst="rect">
            <a:avLst/>
          </a:prstGeom>
        </p:spPr>
        <p:txBody>
          <a:bodyPr/>
          <a:lstStyle/>
          <a:p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ОКОНЧАНИЕ</a:t>
            </a:r>
          </a:p>
          <a:p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</a:t>
            </a:r>
          </a:p>
          <a:p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КОРЕНЬ</a:t>
            </a:r>
          </a:p>
          <a:p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ПРИСТАВКА</a:t>
            </a:r>
          </a:p>
          <a:p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СУФФИКС</a:t>
            </a:r>
          </a:p>
          <a:p>
            <a:pPr algn="ctr">
              <a:buFont typeface="Arial" charset="0"/>
              <a:buNone/>
            </a:pPr>
            <a:endParaRPr lang="ru-RU" sz="44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516216" y="2132856"/>
            <a:ext cx="611882" cy="648072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867400" y="3141663"/>
            <a:ext cx="2017713" cy="142875"/>
            <a:chOff x="579" y="1346"/>
            <a:chExt cx="838" cy="79"/>
          </a:xfrm>
        </p:grpSpPr>
        <p:sp>
          <p:nvSpPr>
            <p:cNvPr id="15374" name="Line 8"/>
            <p:cNvSpPr>
              <a:spLocks noChangeShapeType="1"/>
            </p:cNvSpPr>
            <p:nvPr/>
          </p:nvSpPr>
          <p:spPr bwMode="auto">
            <a:xfrm>
              <a:off x="579" y="1416"/>
              <a:ext cx="838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5" name="Line 9"/>
            <p:cNvSpPr>
              <a:spLocks noChangeShapeType="1"/>
            </p:cNvSpPr>
            <p:nvPr/>
          </p:nvSpPr>
          <p:spPr bwMode="auto">
            <a:xfrm>
              <a:off x="579" y="1346"/>
              <a:ext cx="0" cy="79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6" name="Line 10"/>
            <p:cNvSpPr>
              <a:spLocks noChangeShapeType="1"/>
            </p:cNvSpPr>
            <p:nvPr/>
          </p:nvSpPr>
          <p:spPr bwMode="auto">
            <a:xfrm>
              <a:off x="1417" y="1346"/>
              <a:ext cx="0" cy="79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Arc 10"/>
          <p:cNvSpPr>
            <a:spLocks/>
          </p:cNvSpPr>
          <p:nvPr/>
        </p:nvSpPr>
        <p:spPr bwMode="auto">
          <a:xfrm>
            <a:off x="6229350" y="3717925"/>
            <a:ext cx="1079500" cy="1079500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rgbClr val="00CC00"/>
              </a:solidFill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227763" y="4633913"/>
            <a:ext cx="871537" cy="163512"/>
            <a:chOff x="1996" y="1156"/>
            <a:chExt cx="476" cy="109"/>
          </a:xfrm>
        </p:grpSpPr>
        <p:sp>
          <p:nvSpPr>
            <p:cNvPr id="15372" name="Line 8"/>
            <p:cNvSpPr>
              <a:spLocks noChangeShapeType="1"/>
            </p:cNvSpPr>
            <p:nvPr/>
          </p:nvSpPr>
          <p:spPr bwMode="auto">
            <a:xfrm>
              <a:off x="1996" y="1162"/>
              <a:ext cx="476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Line 9"/>
            <p:cNvSpPr>
              <a:spLocks noChangeShapeType="1"/>
            </p:cNvSpPr>
            <p:nvPr/>
          </p:nvSpPr>
          <p:spPr bwMode="auto">
            <a:xfrm>
              <a:off x="2472" y="1156"/>
              <a:ext cx="0" cy="109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372225" y="5300663"/>
            <a:ext cx="701675" cy="365125"/>
            <a:chOff x="3016" y="3474"/>
            <a:chExt cx="272" cy="136"/>
          </a:xfrm>
        </p:grpSpPr>
        <p:sp>
          <p:nvSpPr>
            <p:cNvPr id="15370" name="Line 5"/>
            <p:cNvSpPr>
              <a:spLocks noChangeShapeType="1"/>
            </p:cNvSpPr>
            <p:nvPr/>
          </p:nvSpPr>
          <p:spPr bwMode="auto">
            <a:xfrm flipV="1">
              <a:off x="3016" y="3474"/>
              <a:ext cx="136" cy="1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Line 6"/>
            <p:cNvSpPr>
              <a:spLocks noChangeShapeType="1"/>
            </p:cNvSpPr>
            <p:nvPr/>
          </p:nvSpPr>
          <p:spPr bwMode="auto">
            <a:xfrm>
              <a:off x="3152" y="3474"/>
              <a:ext cx="136" cy="1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5478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  <p:bldP spid="922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04664"/>
            <a:ext cx="9144000" cy="5904656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Распределите слова в два столбика: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Походы,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сказочка,переходы,сказочный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проход, сказка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5235057"/>
          <a:ext cx="8064894" cy="10972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688298"/>
                <a:gridCol w="2688298"/>
                <a:gridCol w="2688298"/>
              </a:tblGrid>
              <a:tr h="3340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0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0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Арка 10"/>
          <p:cNvSpPr/>
          <p:nvPr/>
        </p:nvSpPr>
        <p:spPr>
          <a:xfrm>
            <a:off x="3923928" y="4509120"/>
            <a:ext cx="1296144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2848102">
            <a:off x="6761405" y="4527531"/>
            <a:ext cx="1152536" cy="1172205"/>
          </a:xfrm>
          <a:prstGeom prst="halfFrame">
            <a:avLst>
              <a:gd name="adj1" fmla="val 16303"/>
              <a:gd name="adj2" fmla="val 158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оловина рамки 12"/>
          <p:cNvSpPr/>
          <p:nvPr/>
        </p:nvSpPr>
        <p:spPr>
          <a:xfrm rot="10800000" flipV="1">
            <a:off x="971600" y="4509120"/>
            <a:ext cx="1584176" cy="64807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/>
          </p:cNvSpPr>
          <p:nvPr>
            <p:ph type="title" idx="4294967295"/>
          </p:nvPr>
        </p:nvSpPr>
        <p:spPr>
          <a:xfrm>
            <a:off x="0" y="764704"/>
            <a:ext cx="9144000" cy="1224136"/>
          </a:xfrm>
          <a:prstGeom prst="rect">
            <a:avLst/>
          </a:prstGeo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СПОСОБЫ </a:t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ОБРАЗОВАНИЯ СЛОВ</a:t>
            </a:r>
          </a:p>
        </p:txBody>
      </p:sp>
      <p:sp>
        <p:nvSpPr>
          <p:cNvPr id="9221" name="Rectangle 5"/>
          <p:cNvSpPr>
            <a:spLocks noGrp="1"/>
          </p:cNvSpPr>
          <p:nvPr>
            <p:ph type="body" idx="4294967295"/>
          </p:nvPr>
        </p:nvSpPr>
        <p:spPr>
          <a:xfrm>
            <a:off x="1331640" y="2492895"/>
            <a:ext cx="6696744" cy="3949179"/>
          </a:xfrm>
          <a:prstGeom prst="rect">
            <a:avLst/>
          </a:prstGeom>
        </p:spPr>
        <p:txBody>
          <a:bodyPr/>
          <a:lstStyle/>
          <a:p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ПРИСТАВОЧНЫЙ</a:t>
            </a:r>
          </a:p>
          <a:p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СУФФИКСАЛЬНЫЙ</a:t>
            </a:r>
          </a:p>
          <a:p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ПРИСТАВОЧНО-СУФФИКСАЛЬНЫЙ</a:t>
            </a:r>
          </a:p>
          <a:p>
            <a:pPr algn="ctr">
              <a:buFont typeface="Arial" charset="0"/>
              <a:buNone/>
            </a:pPr>
            <a:endParaRPr lang="ru-RU" sz="44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372200" y="2852936"/>
            <a:ext cx="871537" cy="163512"/>
            <a:chOff x="1996" y="1156"/>
            <a:chExt cx="476" cy="109"/>
          </a:xfrm>
        </p:grpSpPr>
        <p:sp>
          <p:nvSpPr>
            <p:cNvPr id="15372" name="Line 8"/>
            <p:cNvSpPr>
              <a:spLocks noChangeShapeType="1"/>
            </p:cNvSpPr>
            <p:nvPr/>
          </p:nvSpPr>
          <p:spPr bwMode="auto">
            <a:xfrm>
              <a:off x="1996" y="1162"/>
              <a:ext cx="476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Line 9"/>
            <p:cNvSpPr>
              <a:spLocks noChangeShapeType="1"/>
            </p:cNvSpPr>
            <p:nvPr/>
          </p:nvSpPr>
          <p:spPr bwMode="auto">
            <a:xfrm>
              <a:off x="2472" y="1156"/>
              <a:ext cx="0" cy="109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516216" y="3429000"/>
            <a:ext cx="701675" cy="365125"/>
            <a:chOff x="3016" y="3474"/>
            <a:chExt cx="272" cy="136"/>
          </a:xfrm>
        </p:grpSpPr>
        <p:sp>
          <p:nvSpPr>
            <p:cNvPr id="15370" name="Line 5"/>
            <p:cNvSpPr>
              <a:spLocks noChangeShapeType="1"/>
            </p:cNvSpPr>
            <p:nvPr/>
          </p:nvSpPr>
          <p:spPr bwMode="auto">
            <a:xfrm flipV="1">
              <a:off x="3016" y="3474"/>
              <a:ext cx="136" cy="1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Line 6"/>
            <p:cNvSpPr>
              <a:spLocks noChangeShapeType="1"/>
            </p:cNvSpPr>
            <p:nvPr/>
          </p:nvSpPr>
          <p:spPr bwMode="auto">
            <a:xfrm>
              <a:off x="3152" y="3474"/>
              <a:ext cx="136" cy="1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6444208" y="5013176"/>
            <a:ext cx="871537" cy="163512"/>
            <a:chOff x="1996" y="1156"/>
            <a:chExt cx="476" cy="109"/>
          </a:xfrm>
        </p:grpSpPr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1996" y="1162"/>
              <a:ext cx="476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2472" y="1156"/>
              <a:ext cx="0" cy="109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7524328" y="4869160"/>
            <a:ext cx="701675" cy="365125"/>
            <a:chOff x="3016" y="3474"/>
            <a:chExt cx="272" cy="136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V="1">
              <a:off x="3016" y="3474"/>
              <a:ext cx="136" cy="1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3152" y="3474"/>
              <a:ext cx="136" cy="1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6368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0"/>
          <p:cNvSpPr>
            <a:spLocks/>
          </p:cNvSpPr>
          <p:nvPr/>
        </p:nvSpPr>
        <p:spPr bwMode="auto">
          <a:xfrm>
            <a:off x="1547664" y="980728"/>
            <a:ext cx="1944216" cy="2664569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rgbClr val="00CC00"/>
              </a:solidFill>
            </a:endParaRPr>
          </a:p>
        </p:txBody>
      </p:sp>
      <p:sp>
        <p:nvSpPr>
          <p:cNvPr id="3" name="Arc 10"/>
          <p:cNvSpPr>
            <a:spLocks/>
          </p:cNvSpPr>
          <p:nvPr/>
        </p:nvSpPr>
        <p:spPr bwMode="auto">
          <a:xfrm>
            <a:off x="5004048" y="980728"/>
            <a:ext cx="1872208" cy="2816969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rgbClr val="00CC00"/>
              </a:solidFill>
            </a:endParaRPr>
          </a:p>
        </p:txBody>
      </p:sp>
      <p:sp>
        <p:nvSpPr>
          <p:cNvPr id="4" name="Arc 10"/>
          <p:cNvSpPr>
            <a:spLocks/>
          </p:cNvSpPr>
          <p:nvPr/>
        </p:nvSpPr>
        <p:spPr bwMode="auto">
          <a:xfrm rot="16200000">
            <a:off x="4027475" y="949189"/>
            <a:ext cx="1017042" cy="1512168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rgbClr val="00CC00"/>
              </a:solidFill>
            </a:endParaRPr>
          </a:p>
        </p:txBody>
      </p:sp>
      <p:sp>
        <p:nvSpPr>
          <p:cNvPr id="5" name="Arc 10"/>
          <p:cNvSpPr>
            <a:spLocks/>
          </p:cNvSpPr>
          <p:nvPr/>
        </p:nvSpPr>
        <p:spPr bwMode="auto">
          <a:xfrm rot="5400000">
            <a:off x="3635896" y="1124744"/>
            <a:ext cx="1008112" cy="1152128"/>
          </a:xfrm>
          <a:custGeom>
            <a:avLst/>
            <a:gdLst>
              <a:gd name="T0" fmla="*/ 0 w 27323"/>
              <a:gd name="T1" fmla="*/ 2147483647 h 21600"/>
              <a:gd name="T2" fmla="*/ 2147483647 w 27323"/>
              <a:gd name="T3" fmla="*/ 2147483647 h 21600"/>
              <a:gd name="T4" fmla="*/ 2147483647 w 27323"/>
              <a:gd name="T5" fmla="*/ 2147483647 h 21600"/>
              <a:gd name="T6" fmla="*/ 0 60000 65536"/>
              <a:gd name="T7" fmla="*/ 0 60000 65536"/>
              <a:gd name="T8" fmla="*/ 0 60000 65536"/>
              <a:gd name="T9" fmla="*/ 0 w 27323"/>
              <a:gd name="T10" fmla="*/ 0 h 21600"/>
              <a:gd name="T11" fmla="*/ 27323 w 273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3" h="21600" fill="none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</a:path>
              <a:path w="27323" h="21600" stroke="0" extrusionOk="0">
                <a:moveTo>
                  <a:pt x="-1" y="4608"/>
                </a:moveTo>
                <a:cubicBezTo>
                  <a:pt x="3803" y="1622"/>
                  <a:pt x="8500" y="-1"/>
                  <a:pt x="13336" y="0"/>
                </a:cubicBezTo>
                <a:cubicBezTo>
                  <a:pt x="18460" y="0"/>
                  <a:pt x="23417" y="1821"/>
                  <a:pt x="27322" y="5140"/>
                </a:cubicBezTo>
                <a:lnTo>
                  <a:pt x="13336" y="21600"/>
                </a:lnTo>
                <a:close/>
              </a:path>
            </a:pathLst>
          </a:cu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rgbClr val="00CC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308304" y="1412776"/>
            <a:ext cx="720080" cy="864096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996953"/>
            <a:ext cx="79208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Пароход, мудрость,  синеватый, самовар, дождемер, маленький, птицелов.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1619672" y="1988840"/>
            <a:ext cx="1944216" cy="647626"/>
            <a:chOff x="579" y="1346"/>
            <a:chExt cx="838" cy="79"/>
          </a:xfrm>
        </p:grpSpPr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579" y="1425"/>
              <a:ext cx="838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579" y="1346"/>
              <a:ext cx="0" cy="79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1417" y="1346"/>
              <a:ext cx="0" cy="79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5004048" y="2060848"/>
            <a:ext cx="1944216" cy="647626"/>
            <a:chOff x="579" y="1346"/>
            <a:chExt cx="838" cy="79"/>
          </a:xfrm>
        </p:grpSpPr>
        <p:sp>
          <p:nvSpPr>
            <p:cNvPr id="21" name="Line 8"/>
            <p:cNvSpPr>
              <a:spLocks noChangeShapeType="1"/>
            </p:cNvSpPr>
            <p:nvPr/>
          </p:nvSpPr>
          <p:spPr bwMode="auto">
            <a:xfrm>
              <a:off x="579" y="1425"/>
              <a:ext cx="838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579" y="1346"/>
              <a:ext cx="0" cy="79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1417" y="1346"/>
              <a:ext cx="0" cy="79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1"/>
          <p:cNvSpPr>
            <a:spLocks noChangeArrowheads="1"/>
          </p:cNvSpPr>
          <p:nvPr/>
        </p:nvSpPr>
        <p:spPr bwMode="auto">
          <a:xfrm>
            <a:off x="539552" y="563061"/>
            <a:ext cx="80648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4450" algn="l"/>
              </a:tabLst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Правописание соединительных гласных букв о, 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4450" algn="l"/>
              </a:tabLst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сложных словах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/>
        </p:nvSpPr>
        <p:spPr bwMode="auto">
          <a:xfrm>
            <a:off x="683568" y="774928"/>
            <a:ext cx="3456384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       </a:t>
            </a:r>
            <a:r>
              <a:rPr lang="ru-RU" sz="5400" dirty="0">
                <a:solidFill>
                  <a:srgbClr val="FF0000"/>
                </a:solidFill>
                <a:cs typeface="Times New Roman" pitchFamily="18" charset="0"/>
              </a:rPr>
              <a:t>О</a:t>
            </a:r>
            <a:endParaRPr lang="ru-RU" sz="5400" dirty="0">
              <a:solidFill>
                <a:srgbClr val="FF0000"/>
              </a:solidFill>
            </a:endParaRP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омер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[з]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опад [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т] 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оход [д]</a:t>
            </a:r>
          </a:p>
          <a:p>
            <a:pPr eaLnBrk="0" hangingPunct="0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окосилка [н]</a:t>
            </a:r>
          </a:p>
        </p:txBody>
      </p:sp>
      <p:sp>
        <p:nvSpPr>
          <p:cNvPr id="3" name="Text Box 36"/>
          <p:cNvSpPr txBox="1">
            <a:spLocks noChangeArrowheads="1"/>
          </p:cNvSpPr>
          <p:nvPr/>
        </p:nvSpPr>
        <p:spPr bwMode="auto">
          <a:xfrm>
            <a:off x="2915816" y="2276872"/>
            <a:ext cx="13274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твёрдые</a:t>
            </a: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4139952" y="118323"/>
            <a:ext cx="3672408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5400" dirty="0"/>
              <a:t>      </a:t>
            </a:r>
            <a:r>
              <a:rPr lang="ru-RU" sz="5400" dirty="0">
                <a:solidFill>
                  <a:srgbClr val="FF0000"/>
                </a:solidFill>
              </a:rPr>
              <a:t>    </a:t>
            </a:r>
            <a:r>
              <a:rPr lang="ru-RU" sz="5400" dirty="0" smtClean="0">
                <a:solidFill>
                  <a:srgbClr val="FF0000"/>
                </a:solidFill>
              </a:rPr>
              <a:t>е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грязелечение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[з’]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ешествие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[т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’]</a:t>
            </a: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6"/>
          <p:cNvSpPr txBox="1">
            <a:spLocks noChangeArrowheads="1"/>
          </p:cNvSpPr>
          <p:nvPr/>
        </p:nvSpPr>
        <p:spPr bwMode="auto">
          <a:xfrm>
            <a:off x="7308304" y="1124744"/>
            <a:ext cx="11464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мягкие</a:t>
            </a:r>
          </a:p>
        </p:txBody>
      </p:sp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7236296" y="2348880"/>
            <a:ext cx="1481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шипящие</a:t>
            </a:r>
          </a:p>
        </p:txBody>
      </p:sp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4283968" y="1853825"/>
            <a:ext cx="28803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мы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еловка [ш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]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ерезка [щ]               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ебока [ж]</a:t>
            </a:r>
          </a:p>
          <a:p>
            <a:pPr eaLnBrk="0" hangingPunct="0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пти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елов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[ц]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солн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епёк [ц]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59"/>
          <p:cNvSpPr txBox="1">
            <a:spLocks noChangeArrowheads="1"/>
          </p:cNvSpPr>
          <p:nvPr/>
        </p:nvSpPr>
        <p:spPr bwMode="auto">
          <a:xfrm>
            <a:off x="7020272" y="3356992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9552" y="4005065"/>
          <a:ext cx="8136904" cy="2550350"/>
        </p:xfrm>
        <a:graphic>
          <a:graphicData uri="http://schemas.openxmlformats.org/drawingml/2006/table">
            <a:tbl>
              <a:tblPr/>
              <a:tblGrid>
                <a:gridCol w="3600400"/>
                <a:gridCol w="4536504"/>
              </a:tblGrid>
              <a:tr h="216023">
                <a:tc gridSpan="2">
                  <a:txBody>
                    <a:bodyPr/>
                    <a:lstStyle/>
                    <a:p>
                      <a:pPr marL="2697480"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           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ВЫВОД </a:t>
                      </a:r>
                      <a:endParaRPr lang="ru-RU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0356" marR="60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5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В сложных словах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пишется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 с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оединительная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гласная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О</a:t>
                      </a:r>
                      <a:r>
                        <a:rPr lang="ru-RU" sz="28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после </a:t>
                      </a:r>
                      <a:r>
                        <a:rPr lang="ru-RU" sz="28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_______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согласных.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0356" marR="60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В сложных словах пишется соединительная гласная  </a:t>
                      </a:r>
                      <a:r>
                        <a:rPr lang="ru-RU" sz="3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Е  </a:t>
                      </a:r>
                      <a:r>
                        <a:rPr lang="ru-RU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после</a:t>
                      </a:r>
                      <a:r>
                        <a:rPr lang="ru-RU" sz="3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_______</a:t>
                      </a:r>
                      <a:r>
                        <a:rPr lang="ru-RU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 согласных, </a:t>
                      </a:r>
                      <a:r>
                        <a:rPr lang="ru-RU" sz="3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_______</a:t>
                      </a:r>
                      <a:r>
                        <a:rPr lang="ru-RU" sz="3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3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[  ].</a:t>
                      </a:r>
                      <a:endParaRPr lang="ru-RU" sz="3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0356" marR="60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Cj039854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620688"/>
            <a:ext cx="3276600" cy="2160240"/>
          </a:xfrm>
          <a:prstGeom prst="rect">
            <a:avLst/>
          </a:prstGeom>
        </p:spPr>
      </p:pic>
      <p:pic>
        <p:nvPicPr>
          <p:cNvPr id="3" name="Picture 7" descr="1065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92080" y="3645024"/>
            <a:ext cx="3231666" cy="2519685"/>
          </a:xfrm>
          <a:prstGeom prst="rect">
            <a:avLst/>
          </a:prstGeom>
          <a:noFill/>
          <a:ln/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932040" y="2564904"/>
            <a:ext cx="390912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КАШ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ВАР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39552" y="2852936"/>
            <a:ext cx="390912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САМ</a:t>
            </a:r>
            <a:r>
              <a:rPr lang="ru-RU" sz="66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</a:t>
            </a:r>
            <a:r>
              <a:rPr lang="ru-RU" sz="66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ЛЁТ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467544" y="3284984"/>
            <a:ext cx="7559923" cy="32403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О    </a:t>
            </a: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827584" y="0"/>
            <a:ext cx="6912767" cy="29977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   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444</Words>
  <Application>Microsoft Office PowerPoint</Application>
  <PresentationFormat>Экран (4:3)</PresentationFormat>
  <Paragraphs>137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Comic Sans MS</vt:lpstr>
      <vt:lpstr>Monotype Corsiva</vt:lpstr>
      <vt:lpstr>Times New Roman</vt:lpstr>
      <vt:lpstr>Wingdings</vt:lpstr>
      <vt:lpstr>1_Тема Office</vt:lpstr>
      <vt:lpstr>Презентация PowerPoint</vt:lpstr>
      <vt:lpstr>КОЛЕСО  </vt:lpstr>
      <vt:lpstr>РАЗБОР СЛОВА ПО СОСТАВУ</vt:lpstr>
      <vt:lpstr>Распределите слова в два столбика:    Походы, сказочка,переходы,сказочный, проход, сказка.  </vt:lpstr>
      <vt:lpstr>СПОСОБЫ  ОБРАЗОВАНИЯ СЛОВ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Лидия Алексеевна Петрова</cp:lastModifiedBy>
  <cp:revision>17</cp:revision>
  <dcterms:created xsi:type="dcterms:W3CDTF">2014-03-26T13:02:50Z</dcterms:created>
  <dcterms:modified xsi:type="dcterms:W3CDTF">2019-12-10T12:02:17Z</dcterms:modified>
</cp:coreProperties>
</file>