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2" r:id="rId12"/>
    <p:sldId id="281" r:id="rId13"/>
    <p:sldId id="283" r:id="rId14"/>
    <p:sldId id="273" r:id="rId15"/>
    <p:sldId id="278" r:id="rId16"/>
    <p:sldId id="270" r:id="rId17"/>
    <p:sldId id="271" r:id="rId18"/>
    <p:sldId id="259" r:id="rId19"/>
    <p:sldId id="269" r:id="rId20"/>
    <p:sldId id="274" r:id="rId21"/>
    <p:sldId id="276" r:id="rId22"/>
    <p:sldId id="277" r:id="rId23"/>
    <p:sldId id="275" r:id="rId24"/>
    <p:sldId id="268" r:id="rId25"/>
    <p:sldId id="272" r:id="rId26"/>
    <p:sldId id="284" r:id="rId27"/>
    <p:sldId id="285" r:id="rId28"/>
    <p:sldId id="286" r:id="rId29"/>
    <p:sldId id="279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FD7"/>
    <a:srgbClr val="89AECD"/>
    <a:srgbClr val="75A1C5"/>
    <a:srgbClr val="E1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4" autoAdjust="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EFA18-5144-4793-A80F-3BDBC4FA50C8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725E2-575B-4228-BFF6-BECA24B2EE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725E2-575B-4228-BFF6-BECA24B2EEE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2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B2F295-7642-45D1-9358-2C2D681727E4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E38B1F-04DD-43DB-B54F-2023A399AA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Z\Downloads\ruchey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i.ytimg.com/vi/ZGc1h-wYquM/maxresdefault.jpg"/>
          <p:cNvPicPr>
            <a:picLocks noChangeAspect="1" noChangeArrowheads="1"/>
          </p:cNvPicPr>
          <p:nvPr/>
        </p:nvPicPr>
        <p:blipFill>
          <a:blip r:embed="rId3"/>
          <a:srcRect l="5859" r="6250"/>
          <a:stretch>
            <a:fillRect/>
          </a:stretch>
        </p:blipFill>
        <p:spPr bwMode="auto">
          <a:xfrm>
            <a:off x="0" y="0"/>
            <a:ext cx="9153019" cy="5857892"/>
          </a:xfrm>
          <a:prstGeom prst="rect">
            <a:avLst/>
          </a:prstGeom>
          <a:noFill/>
        </p:spPr>
      </p:pic>
      <p:pic>
        <p:nvPicPr>
          <p:cNvPr id="10" name="ruchey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143644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785795"/>
            <a:ext cx="9144000" cy="543496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939" t="9949" r="9832" b="5140"/>
          <a:stretch/>
        </p:blipFill>
        <p:spPr>
          <a:xfrm>
            <a:off x="2735796" y="3833664"/>
            <a:ext cx="3672408" cy="302433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1867" y="-278498"/>
            <a:ext cx="7467600" cy="1143000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же бывает вода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3840" t="28659" r="3197" b="9285"/>
          <a:stretch/>
        </p:blipFill>
        <p:spPr>
          <a:xfrm>
            <a:off x="1763688" y="786749"/>
            <a:ext cx="604867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6238" y="99805"/>
            <a:ext cx="7467600" cy="1143000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не кончается вода на Земле ?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690" y="1242805"/>
            <a:ext cx="8142620" cy="55832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711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b="1" dirty="0" smtClean="0"/>
              <a:t>Физкультминутка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2318" t="18366" r="21755" b="9598"/>
          <a:stretch/>
        </p:blipFill>
        <p:spPr>
          <a:xfrm>
            <a:off x="1041893" y="817113"/>
            <a:ext cx="7060213" cy="5112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587" t="20586" r="23226" b="10781"/>
          <a:stretch/>
        </p:blipFill>
        <p:spPr>
          <a:xfrm>
            <a:off x="1041893" y="1077687"/>
            <a:ext cx="7155926" cy="5394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0864" t="16384" r="20862" b="10781"/>
          <a:stretch/>
        </p:blipFill>
        <p:spPr>
          <a:xfrm>
            <a:off x="744097" y="908720"/>
            <a:ext cx="7655805" cy="5379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8500" t="24788" r="20863" b="6579"/>
          <a:stretch/>
        </p:blipFill>
        <p:spPr>
          <a:xfrm>
            <a:off x="427958" y="829552"/>
            <a:ext cx="7888121" cy="5019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7948" t="20586" r="27951" b="6579"/>
          <a:stretch/>
        </p:blipFill>
        <p:spPr>
          <a:xfrm>
            <a:off x="1451075" y="1048087"/>
            <a:ext cx="6337561" cy="5884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2200" t="13491" r="21780" b="13756"/>
          <a:stretch/>
        </p:blipFill>
        <p:spPr>
          <a:xfrm>
            <a:off x="768620" y="1155047"/>
            <a:ext cx="7513536" cy="54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ytimg.com/vi/5CulJe3WnVA/maxresdefault.jpg"/>
          <p:cNvPicPr>
            <a:picLocks noChangeAspect="1" noChangeArrowheads="1"/>
          </p:cNvPicPr>
          <p:nvPr/>
        </p:nvPicPr>
        <p:blipFill>
          <a:blip r:embed="rId2"/>
          <a:srcRect l="11719" r="13281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71472" y="142852"/>
            <a:ext cx="8215370" cy="12144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929486" cy="928694"/>
          </a:xfrm>
        </p:spPr>
        <p:txBody>
          <a:bodyPr anchor="ctr"/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Польза воды для организма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071546"/>
            <a:ext cx="8929718" cy="5286412"/>
          </a:xfrm>
          <a:prstGeom prst="roundRect">
            <a:avLst/>
          </a:prstGeom>
          <a:gradFill flip="none" rotWithShape="1">
            <a:gsLst>
              <a:gs pos="0">
                <a:srgbClr val="A1BFD7">
                  <a:tint val="66000"/>
                  <a:satMod val="160000"/>
                </a:srgbClr>
              </a:gs>
              <a:gs pos="50000">
                <a:srgbClr val="A1BFD7">
                  <a:tint val="44500"/>
                  <a:satMod val="160000"/>
                </a:srgbClr>
              </a:gs>
              <a:gs pos="100000">
                <a:srgbClr val="A1BFD7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8329642" cy="5857892"/>
          </a:xfrm>
        </p:spPr>
        <p:txBody>
          <a:bodyPr>
            <a:normAutofit fontScale="40000" lnSpcReduction="20000"/>
          </a:bodyPr>
          <a:lstStyle/>
          <a:p>
            <a:pPr marL="0" indent="450000" algn="just"/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Улучшению состояния кожи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клетки эпидермиса насыщаются влагой и кислородом, повышается упругость и эластичность кожи;</a:t>
            </a:r>
          </a:p>
          <a:p>
            <a:pPr marL="0" indent="450000" algn="just"/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Восстановлению здоровья волос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локоны питаются, укрепляются, перестают выпадать, становятся шелковистыми от корней до кончиков;</a:t>
            </a:r>
          </a:p>
          <a:p>
            <a:pPr marL="0" indent="450000" algn="just"/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Очищению организма от шлаков и токсинов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вымываются микробы, выводятся вредные и токсические вещества, вместе с мочой и потом;</a:t>
            </a:r>
          </a:p>
          <a:p>
            <a:pPr marL="0" indent="450000" algn="just"/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Улучшению кровообращения и мозговой деятельности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разжижается кровь, улучшается работа мозга, память, концентрация внимания;</a:t>
            </a:r>
          </a:p>
          <a:p>
            <a:pPr marL="0" indent="450000" algn="just"/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Увеличению сил и энергии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устраняется утомляемость, слабость, сонливость, повышается физическая выносливость и трудоспособность;</a:t>
            </a:r>
          </a:p>
          <a:p>
            <a:pPr marL="0" indent="450000" algn="just"/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Стабилизации работы ЖКТ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стимулируется выделение желудочного сока, нормализуется пищеварение, предотвращается изжога и запоры;</a:t>
            </a:r>
          </a:p>
          <a:p>
            <a:pPr marL="0" indent="450000" algn="just"/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Снижению веса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подавляется чувство голода, налаживается метаболизм, замедляется синтез протеинов, запускается процесс расщепления жиров;</a:t>
            </a:r>
          </a:p>
          <a:p>
            <a:pPr marL="0" indent="450000" algn="just"/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Защите мышц и суставов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вода служит своеобразной смазкой для опорно-двигательного аппарата, обеспечивая его крепость и подвижность;</a:t>
            </a:r>
          </a:p>
          <a:p>
            <a:pPr marL="0" indent="450000" algn="just"/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Нормализации температуры тела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– вода восполняет потерянную организмом жидкость, способствует терморегуляции, не допуская перегрева.</a:t>
            </a:r>
          </a:p>
          <a:p>
            <a:pPr marL="0" indent="450000"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71390"/>
            <a:ext cx="6786610" cy="6786610"/>
          </a:xfrm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9028_4.jpeg"/>
          <p:cNvPicPr>
            <a:picLocks noChangeAspect="1"/>
          </p:cNvPicPr>
          <p:nvPr/>
        </p:nvPicPr>
        <p:blipFill>
          <a:blip r:embed="rId3"/>
          <a:srcRect l="5330" r="7091"/>
          <a:stretch>
            <a:fillRect/>
          </a:stretch>
        </p:blipFill>
        <p:spPr>
          <a:xfrm>
            <a:off x="0" y="500042"/>
            <a:ext cx="9120554" cy="5857898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 l="9184" t="48027" r="81913" b="31097"/>
          <a:stretch>
            <a:fillRect/>
          </a:stretch>
        </p:blipFill>
        <p:spPr bwMode="auto">
          <a:xfrm>
            <a:off x="2285984" y="4857760"/>
            <a:ext cx="1214446" cy="16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71670" y="614364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Эмбрион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8376748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4157292" cy="4873625"/>
          </a:xfrm>
          <a:effectLst>
            <a:softEdge rad="127000"/>
          </a:effectLst>
        </p:spPr>
      </p:pic>
      <p:pic>
        <p:nvPicPr>
          <p:cNvPr id="5" name="Содержимое 3" descr="15802371548400.png"/>
          <p:cNvPicPr>
            <a:picLocks noChangeAspect="1"/>
          </p:cNvPicPr>
          <p:nvPr/>
        </p:nvPicPr>
        <p:blipFill>
          <a:blip r:embed="rId3" cstate="print"/>
          <a:srcRect l="62155" t="14446" r="-100" b="36436"/>
          <a:stretch>
            <a:fillRect/>
          </a:stretch>
        </p:blipFill>
        <p:spPr>
          <a:xfrm>
            <a:off x="4429124" y="1428736"/>
            <a:ext cx="4538414" cy="38576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Химический состав 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Kachestvo_vod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628" y="928670"/>
            <a:ext cx="8750651" cy="580824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/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Ситуации повышенного потребления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7467600" cy="4873752"/>
          </a:xfrm>
        </p:spPr>
        <p:txBody>
          <a:bodyPr>
            <a:normAutofit/>
          </a:bodyPr>
          <a:lstStyle/>
          <a:p>
            <a:pPr marL="0" indent="4500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Повышенная температура тела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(более 37°C). С каждым возрастающим градусом воды требуется на 10% больше от общего количества. </a:t>
            </a:r>
          </a:p>
          <a:p>
            <a:pPr marL="0" indent="4500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Тяжелая физическая работа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свежем воздухе, при которой жидкости нужно выпивать 5 – 6 литров.</a:t>
            </a:r>
          </a:p>
          <a:p>
            <a:pPr marL="0" indent="4500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Работа в горячих цехах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до 15 литров.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cale_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286120"/>
            <a:ext cx="5715008" cy="357188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_в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786058"/>
            <a:ext cx="3286156" cy="3286156"/>
          </a:xfrm>
          <a:prstGeom prst="rect">
            <a:avLst/>
          </a:prstGeom>
        </p:spPr>
      </p:pic>
      <p:pic>
        <p:nvPicPr>
          <p:cNvPr id="13316" name="Picture 4" descr="https://avatars.mds.yandex.net/get-zen_doc/1866101/pub_5f7d74d3398ab5384bee1bdc_5f7d7516b516ad3bd8257ceb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5844927" cy="32861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6172200"/>
            <a:ext cx="6172200" cy="685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Подготовил: учитель технологии Зорина В.В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714356"/>
            <a:ext cx="6918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Вода – источник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жизни 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 происходит, если воды не хватает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4500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Недостаток воды может стать причиной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плохого самочувствия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Вялое состояние, ухудшение работоспособности, невозможность сконцентрироваться, чувство усталости и головная боль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— все это может стать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следствием обезвоживания.</a:t>
            </a:r>
          </a:p>
          <a:p>
            <a:pPr marL="0" lvl="0" indent="4500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недостатке воды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нарушается обмен веществ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работа многих внутренних органов.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Особенно чувствительны к обезвоживанию почки и мозг.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Даже не слишком большой дефицит жидкости может привести к отмиранию нервных клеток. Отсюда — нарушение работы центральной нервной системы при длительном обезвоживании.</a:t>
            </a:r>
          </a:p>
          <a:p>
            <a:pPr marL="0" lvl="0" indent="450000"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Из-за нарушения работы почек увеличивается нагрузка на печень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так как она берет на себя некоторые их функции. Все это может привести к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интоксикации, запорам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другим неприятным симптомам.</a:t>
            </a:r>
          </a:p>
          <a:p>
            <a:pPr marL="0" lvl="0" indent="4500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Кроме того, при обезвоживании часто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возникают отеки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Это происходит потому, что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организм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не получая достаточное количество воды,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начинает «экономить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 её,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стараясь задержать как можно больше.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rlagQ9LC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42"/>
            <a:ext cx="5101491" cy="6000792"/>
          </a:xfrm>
          <a:prstGeom prst="rect">
            <a:avLst/>
          </a:prstGeom>
        </p:spPr>
      </p:pic>
      <p:pic>
        <p:nvPicPr>
          <p:cNvPr id="3" name="Рисунок 2" descr="27538692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785926"/>
            <a:ext cx="3711865" cy="36433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rnye-priznaki-togo-chto-vashemu-organizmu-ne-hvataet-vody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871635" cy="5643602"/>
          </a:xfrm>
          <a:prstGeom prst="rect">
            <a:avLst/>
          </a:prstGeom>
        </p:spPr>
      </p:pic>
      <p:pic>
        <p:nvPicPr>
          <p:cNvPr id="3" name="Рисунок 2" descr="h-50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85860"/>
            <a:ext cx="3795429" cy="45720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ivately.ru_kto-skolko-pet-v-den-vody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285728"/>
            <a:ext cx="6189686" cy="615159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186766" cy="4873752"/>
          </a:xfrm>
        </p:spPr>
        <p:txBody>
          <a:bodyPr/>
          <a:lstStyle/>
          <a:p>
            <a:pPr marL="0" indent="-450000"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 день надо начинать с 1 – 2 стаканов теплой воды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тем самым вы активизируете работу органов. </a:t>
            </a:r>
          </a:p>
          <a:p>
            <a:pPr marL="0" indent="-4500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Пить воду надо за полчаса до еды, а после приема пищи должно пройти 40 – 60 мин. </a:t>
            </a:r>
          </a:p>
          <a:p>
            <a:pPr marL="0" indent="-4500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торопитесь, пейте маленькими глотками. </a:t>
            </a:r>
          </a:p>
          <a:p>
            <a:pPr marL="0" indent="-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только почувствовали жажду — пейте.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должна быть комнатной температуры,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холодная раздражает стенки желудка.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правильно пить воду</a:t>
            </a:r>
            <a:endParaRPr lang="ru-RU" sz="4400" dirty="0"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839030f-a95c-4ce4-b3f2-f510fc0b183a-1200x6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763860"/>
            <a:ext cx="5500694" cy="309414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ll_XO2gdk1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7429552" cy="41803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4071942"/>
            <a:ext cx="8001056" cy="2571768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некоторые полезные рекомендации, которые помогут вам в течение дня пить достаточно воды: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Старайтесь всегда носить с собой бутылочку с водой.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Во время завтрака, обеда или ужина выпивайте один стакан воды.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Употребляйте воду до, после и во время занятия спортом.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В перерывах между работой лучше пить воду, чем кофе.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949280"/>
          </a:xfrm>
        </p:spPr>
        <p:txBody>
          <a:bodyPr>
            <a:normAutofit/>
          </a:bodyPr>
          <a:lstStyle/>
          <a:p>
            <a:r>
              <a:rPr lang="ru-RU" dirty="0"/>
              <a:t>1.	Правда или ложь? Звук в воде распространяется быстрее, чем в воздухе. </a:t>
            </a:r>
            <a:endParaRPr lang="ru-RU" dirty="0" smtClean="0"/>
          </a:p>
          <a:p>
            <a:r>
              <a:rPr lang="ru-RU" dirty="0" smtClean="0"/>
              <a:t>2.  Из </a:t>
            </a:r>
            <a:r>
              <a:rPr lang="ru-RU" dirty="0"/>
              <a:t>каких двух элементов состоит вода? </a:t>
            </a:r>
            <a:endParaRPr lang="ru-RU" dirty="0" smtClean="0"/>
          </a:p>
          <a:p>
            <a:r>
              <a:rPr lang="ru-RU" dirty="0"/>
              <a:t>3. Правда или ложь? Индийский океан является крупнейшим на Земле. </a:t>
            </a:r>
            <a:endParaRPr lang="ru-RU" dirty="0" smtClean="0"/>
          </a:p>
          <a:p>
            <a:r>
              <a:rPr lang="ru-RU" dirty="0"/>
              <a:t>4. Как называют воду в твёрдом состоянии? </a:t>
            </a:r>
            <a:endParaRPr lang="ru-RU" dirty="0" smtClean="0"/>
          </a:p>
          <a:p>
            <a:r>
              <a:rPr lang="ru-RU" dirty="0"/>
              <a:t>5. </a:t>
            </a:r>
            <a:r>
              <a:rPr lang="ru-RU" dirty="0" smtClean="0"/>
              <a:t>Обычный </a:t>
            </a:r>
            <a:r>
              <a:rPr lang="ru-RU" dirty="0"/>
              <a:t>человек может выжить без воды несколько дней или несколько недель? </a:t>
            </a:r>
            <a:endParaRPr lang="ru-RU" dirty="0" smtClean="0"/>
          </a:p>
          <a:p>
            <a:r>
              <a:rPr lang="ru-RU" dirty="0"/>
              <a:t>6. Правда или ложь? Чистая вода не имеет </a:t>
            </a:r>
            <a:r>
              <a:rPr lang="ru-RU" dirty="0" smtClean="0"/>
              <a:t>вкуса.</a:t>
            </a:r>
          </a:p>
          <a:p>
            <a:r>
              <a:rPr lang="ru-RU" dirty="0"/>
              <a:t>7. </a:t>
            </a:r>
            <a:r>
              <a:rPr lang="ru-RU" dirty="0" smtClean="0"/>
              <a:t>Правда </a:t>
            </a:r>
            <a:r>
              <a:rPr lang="ru-RU" dirty="0"/>
              <a:t>или ложь? Вода является химическим элементом. </a:t>
            </a:r>
            <a:endParaRPr lang="ru-RU" dirty="0" smtClean="0"/>
          </a:p>
          <a:p>
            <a:r>
              <a:rPr lang="ru-RU" dirty="0"/>
              <a:t>8. </a:t>
            </a:r>
            <a:r>
              <a:rPr lang="ru-RU" dirty="0" smtClean="0"/>
              <a:t>Правда </a:t>
            </a:r>
            <a:r>
              <a:rPr lang="ru-RU" dirty="0"/>
              <a:t>или ложь? Вода кипит при 100 градусах </a:t>
            </a:r>
            <a:r>
              <a:rPr lang="ru-RU" dirty="0" smtClean="0"/>
              <a:t>Цельсия.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7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ru-RU" dirty="0"/>
              <a:t>9.	Когда вода замерзает, она сжимается или расширяется? </a:t>
            </a:r>
            <a:endParaRPr lang="ru-RU" dirty="0" smtClean="0"/>
          </a:p>
          <a:p>
            <a:r>
              <a:rPr lang="ru-RU" dirty="0"/>
              <a:t>10.	При какой температуре вода замерзает? </a:t>
            </a:r>
            <a:endParaRPr lang="ru-RU" dirty="0" smtClean="0"/>
          </a:p>
          <a:p>
            <a:r>
              <a:rPr lang="ru-RU" dirty="0"/>
              <a:t>11.	Правда или ложь? Вода легко </a:t>
            </a:r>
            <a:r>
              <a:rPr lang="ru-RU" dirty="0" smtClean="0"/>
              <a:t>сжимается.</a:t>
            </a:r>
          </a:p>
          <a:p>
            <a:r>
              <a:rPr lang="ru-RU" dirty="0" smtClean="0"/>
              <a:t>12.   Назовите </a:t>
            </a:r>
            <a:r>
              <a:rPr lang="ru-RU" dirty="0"/>
              <a:t>химическую формулу воды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13.   Как </a:t>
            </a:r>
            <a:r>
              <a:rPr lang="ru-RU" dirty="0"/>
              <a:t>называется самая глубокая точка в мировом океане</a:t>
            </a:r>
            <a:r>
              <a:rPr lang="ru-RU" dirty="0" smtClean="0"/>
              <a:t>?</a:t>
            </a:r>
          </a:p>
          <a:p>
            <a:r>
              <a:rPr lang="ru-RU" dirty="0"/>
              <a:t>14.	Правда или ложь? Потребление воды в бутылках серьёзно возросло в последние несколько десятилетий. </a:t>
            </a:r>
            <a:endParaRPr lang="ru-RU" dirty="0" smtClean="0"/>
          </a:p>
          <a:p>
            <a:r>
              <a:rPr lang="ru-RU" dirty="0" smtClean="0"/>
              <a:t>15</a:t>
            </a:r>
            <a:r>
              <a:rPr lang="ru-RU" dirty="0"/>
              <a:t>. Сколько примерно составляет уровень </a:t>
            </a:r>
            <a:r>
              <a:rPr lang="ru-RU" dirty="0" err="1"/>
              <a:t>pH</a:t>
            </a:r>
            <a:r>
              <a:rPr lang="ru-RU" dirty="0"/>
              <a:t> чистой воды? </a:t>
            </a:r>
            <a:endParaRPr lang="ru-RU" dirty="0" smtClean="0"/>
          </a:p>
          <a:p>
            <a:r>
              <a:rPr lang="ru-RU" dirty="0" smtClean="0"/>
              <a:t>16</a:t>
            </a:r>
            <a:r>
              <a:rPr lang="ru-RU" dirty="0"/>
              <a:t>.	Назовите самую длинную реку в мире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2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ru-RU" dirty="0" smtClean="0"/>
              <a:t>17. Правда </a:t>
            </a:r>
            <a:r>
              <a:rPr lang="ru-RU" dirty="0"/>
              <a:t>или </a:t>
            </a:r>
            <a:r>
              <a:rPr lang="ru-RU" dirty="0" smtClean="0"/>
              <a:t>ложь</a:t>
            </a:r>
            <a:r>
              <a:rPr lang="ru-RU" dirty="0"/>
              <a:t>? Лёд тонет в воде</a:t>
            </a:r>
            <a:r>
              <a:rPr lang="ru-RU" b="1" dirty="0" smtClean="0"/>
              <a:t>.</a:t>
            </a:r>
          </a:p>
          <a:p>
            <a:r>
              <a:rPr lang="ru-RU" b="1" dirty="0"/>
              <a:t> </a:t>
            </a:r>
            <a:r>
              <a:rPr lang="ru-RU" dirty="0"/>
              <a:t>18.	Дождевые, кучевые, слоистые. О чём идёт речь? </a:t>
            </a:r>
            <a:endParaRPr lang="ru-RU" dirty="0" smtClean="0"/>
          </a:p>
          <a:p>
            <a:r>
              <a:rPr lang="ru-RU" dirty="0"/>
              <a:t>19.	Вода покрывает больше или меньше 50% поверхности Земли? </a:t>
            </a:r>
            <a:endParaRPr lang="ru-RU" dirty="0" smtClean="0"/>
          </a:p>
          <a:p>
            <a:r>
              <a:rPr lang="ru-RU" dirty="0" smtClean="0"/>
              <a:t>20. Можно </a:t>
            </a:r>
            <a:r>
              <a:rPr lang="ru-RU" dirty="0"/>
              <a:t>ли бегать по поверхности воды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21. При </a:t>
            </a:r>
            <a:r>
              <a:rPr lang="ru-RU" dirty="0"/>
              <a:t>одинаковой ли температуре замерзает кипячёная и </a:t>
            </a:r>
            <a:r>
              <a:rPr lang="ru-RU" dirty="0" smtClean="0"/>
              <a:t>некипячёная вода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5742" y="337220"/>
            <a:ext cx="7467600" cy="1143000"/>
          </a:xfrm>
        </p:spPr>
        <p:txBody>
          <a:bodyPr anchor="t"/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0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605021" cy="51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e6cba64d34f798dda4df48a9cd63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554606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929058" y="1142984"/>
            <a:ext cx="4857752" cy="5000660"/>
          </a:xfrm>
          <a:prstGeom prst="roundRect">
            <a:avLst/>
          </a:prstGeom>
          <a:solidFill>
            <a:srgbClr val="E1EBF3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778" y="1000108"/>
            <a:ext cx="4643502" cy="5214974"/>
          </a:xfrm>
        </p:spPr>
        <p:txBody>
          <a:bodyPr>
            <a:normAutofit/>
          </a:bodyPr>
          <a:lstStyle/>
          <a:p>
            <a:pPr marL="0" indent="450000"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Леонардо да Винчи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«Воде была дана волшебная власть стать соком жизни на Земле».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Авл Корнелий Цельс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холодной воде – исцеление, предупреждение заболеваний, она укрепляет тело и сохраняет бодрость духа».</a:t>
            </a:r>
          </a:p>
          <a:p>
            <a:pPr marL="0" indent="450000"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Антуан де Сент-Экзюпери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«Нельзя сказать, что ты необходима для жизни,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- сама жизнь… Ты - самое большое богатство на свете…»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\Downloads\Вода\maxresdefault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/>
          <a:srcRect l="12700" t="225" r="12741" b="-225"/>
          <a:stretch/>
        </p:blipFill>
        <p:spPr bwMode="auto">
          <a:xfrm>
            <a:off x="53694" y="-1393"/>
            <a:ext cx="90903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28604"/>
            <a:ext cx="850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источник жизни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Земле, великая природная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покрывающая 71%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поверхности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нашей планеты,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самое распространенное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химическое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соединение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необходимая основа для существования всего живого на планете. Высокое содержание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растениях (до 90%)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теле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человека (около 70%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лишь подтверждает важность этого компонента,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имеющего вкуса, запаха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19a55b3494639779c63e9f8ea8efb9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734019"/>
            <a:ext cx="6500858" cy="412398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Вода в природе </a:t>
            </a:r>
            <a:endParaRPr lang="ru-RU" sz="4400" dirty="0"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1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4826423" cy="4873625"/>
          </a:xfrm>
        </p:spPr>
      </p:pic>
      <p:sp>
        <p:nvSpPr>
          <p:cNvPr id="6" name="TextBox 5"/>
          <p:cNvSpPr txBox="1"/>
          <p:nvPr/>
        </p:nvSpPr>
        <p:spPr>
          <a:xfrm>
            <a:off x="5357818" y="1500174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природе может встречаться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трёх состояниях: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Arial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вёрдом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(лед, снег)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идком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(океан, моря, реки, дождь) ,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газообразном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(пар).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9e5112c4c743bf5d14ea35951c925f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5306"/>
          <a:stretch>
            <a:fillRect/>
          </a:stretch>
        </p:blipFill>
        <p:spPr>
          <a:xfrm>
            <a:off x="214282" y="2214554"/>
            <a:ext cx="8697276" cy="4143404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714356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такое уникальное вещество, которое может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переходить из одного состояния в другое и обратно при незначительных изменениях окружающих условий.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Замечательные свойства воды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7686" y="1600200"/>
            <a:ext cx="4357718" cy="4873752"/>
          </a:xfrm>
        </p:spPr>
        <p:txBody>
          <a:bodyPr>
            <a:normAutofit/>
          </a:bodyPr>
          <a:lstStyle/>
          <a:p>
            <a:pPr marL="0" indent="450000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Высокая теплоемкость.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дневное время, а также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летом, водные массы медленно нагреваются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поглощая при этом много тепла,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не позволяет воздуху разогреваться очень сильно.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ночам и в зимние периоды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наоборот, водные массы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медленно остывают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выделяя накопленное ранее тепло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не позволяет воздуху чрезмерно остывать.</a:t>
            </a:r>
          </a:p>
          <a:p>
            <a:pPr marL="0" indent="4500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VmFuag2OW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4357718" cy="435771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6" y="1428736"/>
            <a:ext cx="4000528" cy="4873752"/>
          </a:xfrm>
        </p:spPr>
        <p:txBody>
          <a:bodyPr/>
          <a:lstStyle/>
          <a:p>
            <a:pPr marL="0" indent="450000"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Исключительно высокая растворяющая способность.</a:t>
            </a:r>
          </a:p>
          <a:p>
            <a:pPr marL="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Уникальные свойства воды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сжиматься при нагреве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расширяться при замерзании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еще один повод удивиться. </a:t>
            </a:r>
          </a:p>
          <a:p>
            <a:pPr marL="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Большая способность к  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капиллярному движению.</a:t>
            </a:r>
          </a:p>
          <a:p>
            <a:pPr marL="0" indent="450000"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Высокое  поверхностное натяжение</a:t>
            </a:r>
            <a:r>
              <a:rPr lang="ru-RU" dirty="0" smtClean="0"/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81076" y="285736"/>
            <a:ext cx="7467600" cy="1143000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Замечательные свойства воды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fad18a566eaff77041d52f428fa926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57298"/>
            <a:ext cx="4643470" cy="441129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8786842" cy="517874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583</TotalTime>
  <Words>729</Words>
  <Application>Microsoft Office PowerPoint</Application>
  <PresentationFormat>Экран (4:3)</PresentationFormat>
  <Paragraphs>82</Paragraphs>
  <Slides>30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Вода в природе </vt:lpstr>
      <vt:lpstr>Презентация PowerPoint</vt:lpstr>
      <vt:lpstr>Замечательные свойства воды</vt:lpstr>
      <vt:lpstr>Замечательные свойства воды</vt:lpstr>
      <vt:lpstr>Презентация PowerPoint</vt:lpstr>
      <vt:lpstr>Презентация PowerPoint</vt:lpstr>
      <vt:lpstr>Какая же бывает вода?</vt:lpstr>
      <vt:lpstr>Почему не кончается вода на Земле ?</vt:lpstr>
      <vt:lpstr>Физкультминутка </vt:lpstr>
      <vt:lpstr>Польза воды для организма</vt:lpstr>
      <vt:lpstr>Презентация PowerPoint</vt:lpstr>
      <vt:lpstr>Презентация PowerPoint</vt:lpstr>
      <vt:lpstr>Презентация PowerPoint</vt:lpstr>
      <vt:lpstr>  Химический состав воды </vt:lpstr>
      <vt:lpstr>Ситуации повышенного потребления воды</vt:lpstr>
      <vt:lpstr>Что происходит, если воды не хватает </vt:lpstr>
      <vt:lpstr>Презентация PowerPoint</vt:lpstr>
      <vt:lpstr>Презентация PowerPoint</vt:lpstr>
      <vt:lpstr>Презентация PowerPoint</vt:lpstr>
      <vt:lpstr>Как правильно пить воду</vt:lpstr>
      <vt:lpstr>Презентация PowerPoint</vt:lpstr>
      <vt:lpstr>Викторина</vt:lpstr>
      <vt:lpstr>Викторина</vt:lpstr>
      <vt:lpstr>Викторина</vt:lpstr>
      <vt:lpstr>Презентация PowerPoint</vt:lpstr>
      <vt:lpstr>            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– источник жизни</dc:title>
  <dc:creator>Пользователь Windows</dc:creator>
  <cp:lastModifiedBy>Пользователь Windows</cp:lastModifiedBy>
  <cp:revision>47</cp:revision>
  <dcterms:created xsi:type="dcterms:W3CDTF">2021-02-06T15:21:41Z</dcterms:created>
  <dcterms:modified xsi:type="dcterms:W3CDTF">2021-02-08T17:51:49Z</dcterms:modified>
</cp:coreProperties>
</file>