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64" r:id="rId4"/>
    <p:sldId id="266" r:id="rId5"/>
    <p:sldId id="272" r:id="rId6"/>
    <p:sldId id="267" r:id="rId7"/>
    <p:sldId id="268" r:id="rId8"/>
    <p:sldId id="258" r:id="rId9"/>
    <p:sldId id="259" r:id="rId10"/>
    <p:sldId id="261" r:id="rId11"/>
    <p:sldId id="260" r:id="rId12"/>
    <p:sldId id="270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404630B-3350-4E5D-B249-E38F4EBD6E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Хочу…</a:t>
            </a:r>
          </a:p>
          <a:p>
            <a:r>
              <a:rPr lang="ru-RU" dirty="0" smtClean="0"/>
              <a:t>Могу…</a:t>
            </a:r>
          </a:p>
          <a:p>
            <a:r>
              <a:rPr lang="ru-RU" dirty="0" smtClean="0"/>
              <a:t>Умею…</a:t>
            </a:r>
          </a:p>
          <a:p>
            <a:r>
              <a:rPr lang="ru-RU" dirty="0" smtClean="0"/>
              <a:t>Делаю…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Логарифмическая спираль</a:t>
            </a:r>
            <a:endParaRPr lang="ru-RU" dirty="0"/>
          </a:p>
        </p:txBody>
      </p:sp>
      <p:pic>
        <p:nvPicPr>
          <p:cNvPr id="4" name="Содержимое 3" descr=" []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285860"/>
            <a:ext cx="564360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Домашнее задание.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Представьте, что у вас есть возможность написать трактат будущим школьникам. В трактате опишите  ваши основные достижения на уроке и результаты. Какое задание застало вас врасплох? Почему?  Дайте наставления, «советы бывалого». Лучшие трактаты, с вашего разрешения,  будут опубликовании на сайте школы в рубрике «Вести с урока» 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E1F7-A854-4307-82A1-9E4E1CD11AA9}" type="slidenum">
              <a:rPr lang="ru-RU"/>
              <a:pPr/>
              <a:t>12</a:t>
            </a:fld>
            <a:endParaRPr lang="ru-RU"/>
          </a:p>
        </p:txBody>
      </p:sp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 Домашнее задание:</a:t>
            </a:r>
            <a:br>
              <a:rPr lang="ru-RU" sz="3200"/>
            </a:br>
            <a:endParaRPr lang="ru-RU" sz="3200"/>
          </a:p>
        </p:txBody>
      </p:sp>
      <p:sp>
        <p:nvSpPr>
          <p:cNvPr id="4720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ru-RU" sz="2800">
                <a:effectLst/>
              </a:rPr>
              <a:t>Решить графически систему уравнений.</a:t>
            </a:r>
          </a:p>
          <a:p>
            <a:endParaRPr lang="ru-RU" sz="2800"/>
          </a:p>
        </p:txBody>
      </p:sp>
      <p:sp>
        <p:nvSpPr>
          <p:cNvPr id="472068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648200" y="1905000"/>
            <a:ext cx="4038600" cy="1987550"/>
          </a:xfrm>
        </p:spPr>
        <p:txBody>
          <a:bodyPr/>
          <a:lstStyle/>
          <a:p>
            <a:r>
              <a:rPr lang="ru-RU" sz="2400"/>
              <a:t>Решите уравнение</a:t>
            </a:r>
          </a:p>
        </p:txBody>
      </p:sp>
      <p:sp>
        <p:nvSpPr>
          <p:cNvPr id="472069" name="Rectangle 5"/>
          <p:cNvSpPr>
            <a:spLocks noGrp="1" noChangeArrowheads="1"/>
          </p:cNvSpPr>
          <p:nvPr>
            <p:ph sz="quarter" idx="3"/>
          </p:nvPr>
        </p:nvSpPr>
        <p:spPr>
          <a:xfrm>
            <a:off x="4648200" y="4032250"/>
            <a:ext cx="4038600" cy="1987550"/>
          </a:xfrm>
        </p:spPr>
        <p:txBody>
          <a:bodyPr/>
          <a:lstStyle/>
          <a:p>
            <a:r>
              <a:rPr lang="ru-RU" sz="2400"/>
              <a:t>Решите неравенство</a:t>
            </a:r>
          </a:p>
        </p:txBody>
      </p:sp>
      <p:graphicFrame>
        <p:nvGraphicFramePr>
          <p:cNvPr id="472070" name="Object 6"/>
          <p:cNvGraphicFramePr>
            <a:graphicFrameLocks noChangeAspect="1"/>
          </p:cNvGraphicFramePr>
          <p:nvPr/>
        </p:nvGraphicFramePr>
        <p:xfrm>
          <a:off x="900113" y="3429000"/>
          <a:ext cx="2519362" cy="1225550"/>
        </p:xfrm>
        <a:graphic>
          <a:graphicData uri="http://schemas.openxmlformats.org/presentationml/2006/ole">
            <p:oleObj spid="_x0000_s2050" name="Формула" r:id="rId3" imgW="1041400" imgH="508000" progId="Equation.3">
              <p:embed/>
            </p:oleObj>
          </a:graphicData>
        </a:graphic>
      </p:graphicFrame>
      <p:pic>
        <p:nvPicPr>
          <p:cNvPr id="472071" name="Picture 7" descr="Image156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9700" y="4724400"/>
            <a:ext cx="2376488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2072" name="Picture 8" descr="Image362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86380" y="2500306"/>
            <a:ext cx="20875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Фалес(625 г до н.э.-528г до н.э.)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Что есть  больше всего на свете?</a:t>
            </a:r>
          </a:p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Пространство.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Что мудрее всего?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Время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Что приятнее всего?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Достичь желаемого.</a:t>
            </a:r>
          </a:p>
          <a:p>
            <a:endParaRPr lang="ru-RU" dirty="0"/>
          </a:p>
        </p:txBody>
      </p:sp>
      <p:pic>
        <p:nvPicPr>
          <p:cNvPr id="2050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3786190"/>
            <a:ext cx="2362200" cy="1933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6"/>
            <a:ext cx="7772400" cy="4429155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Выше меры конь не скачет</a:t>
            </a:r>
            <a:b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Чем дальше в лес, </a:t>
            </a:r>
            <a:b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 больше дров</a:t>
            </a:r>
            <a:endParaRPr lang="ru-RU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Выше меры конь не скачет.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525963"/>
          </a:xfrm>
        </p:spPr>
        <p:txBody>
          <a:bodyPr/>
          <a:lstStyle/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785786" y="1714489"/>
            <a:ext cx="7786742" cy="4357718"/>
            <a:chOff x="285759" y="1285883"/>
            <a:chExt cx="2104543" cy="1437765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85759" y="1285883"/>
              <a:ext cx="2104543" cy="1437765"/>
            </a:xfrm>
            <a:prstGeom prst="rect">
              <a:avLst/>
            </a:prstGeom>
            <a:blipFill rotWithShape="0">
              <a:blip r:embed="rId2" cstate="print"/>
              <a:stretch>
                <a:fillRect/>
              </a:stretch>
            </a:blip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Прямоугольник 5"/>
            <p:cNvSpPr/>
            <p:nvPr/>
          </p:nvSpPr>
          <p:spPr>
            <a:xfrm>
              <a:off x="285759" y="1285883"/>
              <a:ext cx="2104543" cy="14377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674" tIns="58674" rIns="78232" bIns="88011" numCol="1" spcCol="1270" anchor="t" anchorCtr="0">
              <a:noAutofit/>
            </a:bodyPr>
            <a:lstStyle/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100" kern="1200" dirty="0"/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100" kern="12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Чем дальше в лес тем больше дров.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Рисунок 7" descr="image2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285860"/>
            <a:ext cx="6000792" cy="5163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850900" y="184150"/>
            <a:ext cx="7502525" cy="12525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01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naLightCTT" pitchFamily="2" charset="0"/>
              </a:rPr>
              <a:t>Показательная функция,</a:t>
            </a:r>
          </a:p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naLightCTT" pitchFamily="2" charset="0"/>
              </a:rPr>
              <a:t>её свойства и график</a:t>
            </a:r>
          </a:p>
        </p:txBody>
      </p:sp>
      <p:grpSp>
        <p:nvGrpSpPr>
          <p:cNvPr id="2" name="Группа 43"/>
          <p:cNvGrpSpPr>
            <a:grpSpLocks/>
          </p:cNvGrpSpPr>
          <p:nvPr/>
        </p:nvGrpSpPr>
        <p:grpSpPr bwMode="auto">
          <a:xfrm>
            <a:off x="0" y="1828800"/>
            <a:ext cx="3659188" cy="3903663"/>
            <a:chOff x="0" y="1828800"/>
            <a:chExt cx="3659190" cy="3903662"/>
          </a:xfrm>
        </p:grpSpPr>
        <p:cxnSp>
          <p:nvCxnSpPr>
            <p:cNvPr id="15376" name="Прямая со стрелкой 24"/>
            <p:cNvCxnSpPr>
              <a:cxnSpLocks noChangeShapeType="1"/>
            </p:cNvCxnSpPr>
            <p:nvPr/>
          </p:nvCxnSpPr>
          <p:spPr bwMode="auto">
            <a:xfrm>
              <a:off x="601665" y="5200654"/>
              <a:ext cx="3057525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stealth" w="med" len="lg"/>
            </a:ln>
          </p:spPr>
        </p:cxnSp>
        <p:cxnSp>
          <p:nvCxnSpPr>
            <p:cNvPr id="15377" name="Прямая со стрелкой 31"/>
            <p:cNvCxnSpPr>
              <a:cxnSpLocks noChangeShapeType="1"/>
            </p:cNvCxnSpPr>
            <p:nvPr/>
          </p:nvCxnSpPr>
          <p:spPr bwMode="auto">
            <a:xfrm rot="16200000" flipV="1">
              <a:off x="685798" y="3846512"/>
              <a:ext cx="3770313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stealth" w="med" len="lg"/>
            </a:ln>
          </p:spPr>
        </p:cxnSp>
        <p:sp>
          <p:nvSpPr>
            <p:cNvPr id="15378" name="Прямоугольник 32"/>
            <p:cNvSpPr>
              <a:spLocks noChangeArrowheads="1"/>
            </p:cNvSpPr>
            <p:nvPr/>
          </p:nvSpPr>
          <p:spPr bwMode="auto">
            <a:xfrm rot="10800000">
              <a:off x="3302003" y="5170491"/>
              <a:ext cx="357187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 i="1">
                  <a:solidFill>
                    <a:srgbClr val="000066"/>
                  </a:solidFill>
                  <a:latin typeface="Century Gothic" pitchFamily="34" charset="0"/>
                </a:rPr>
                <a:t>х</a:t>
              </a:r>
              <a:endParaRPr lang="ru-RU"/>
            </a:p>
          </p:txBody>
        </p:sp>
        <p:sp>
          <p:nvSpPr>
            <p:cNvPr id="15379" name="Прямоугольник 33"/>
            <p:cNvSpPr>
              <a:spLocks noChangeArrowheads="1"/>
            </p:cNvSpPr>
            <p:nvPr/>
          </p:nvSpPr>
          <p:spPr bwMode="auto">
            <a:xfrm>
              <a:off x="2212972" y="1828800"/>
              <a:ext cx="3571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 i="1">
                  <a:solidFill>
                    <a:srgbClr val="000066"/>
                  </a:solidFill>
                  <a:latin typeface="Century Gothic" pitchFamily="34" charset="0"/>
                </a:rPr>
                <a:t>у</a:t>
              </a:r>
              <a:endParaRPr lang="ru-RU"/>
            </a:p>
          </p:txBody>
        </p:sp>
        <p:sp>
          <p:nvSpPr>
            <p:cNvPr id="15380" name="Прямоугольник 34"/>
            <p:cNvSpPr>
              <a:spLocks noChangeArrowheads="1"/>
            </p:cNvSpPr>
            <p:nvPr/>
          </p:nvSpPr>
          <p:spPr bwMode="auto">
            <a:xfrm>
              <a:off x="2214562" y="5145088"/>
              <a:ext cx="357187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 i="1">
                  <a:solidFill>
                    <a:srgbClr val="000066"/>
                  </a:solidFill>
                  <a:latin typeface="Century Gothic" pitchFamily="34" charset="0"/>
                </a:rPr>
                <a:t>0</a:t>
              </a:r>
              <a:endParaRPr lang="ru-RU"/>
            </a:p>
          </p:txBody>
        </p:sp>
        <p:sp>
          <p:nvSpPr>
            <p:cNvPr id="15381" name="Полилиния 35"/>
            <p:cNvSpPr>
              <a:spLocks noChangeArrowheads="1"/>
            </p:cNvSpPr>
            <p:nvPr/>
          </p:nvSpPr>
          <p:spPr bwMode="auto">
            <a:xfrm flipH="1">
              <a:off x="601665" y="2289175"/>
              <a:ext cx="2846388" cy="2833988"/>
            </a:xfrm>
            <a:custGeom>
              <a:avLst/>
              <a:gdLst>
                <a:gd name="T0" fmla="*/ 0 w 3270422"/>
                <a:gd name="T1" fmla="*/ 0 h 3056238"/>
                <a:gd name="T2" fmla="*/ 171664 w 3270422"/>
                <a:gd name="T3" fmla="*/ 1073503 h 3056238"/>
                <a:gd name="T4" fmla="*/ 709900 w 3270422"/>
                <a:gd name="T5" fmla="*/ 1332005 h 3056238"/>
                <a:gd name="T6" fmla="*/ 0 60000 65536"/>
                <a:gd name="T7" fmla="*/ 0 60000 65536"/>
                <a:gd name="T8" fmla="*/ 0 60000 65536"/>
                <a:gd name="T9" fmla="*/ 0 w 3270422"/>
                <a:gd name="T10" fmla="*/ 0 h 3056238"/>
                <a:gd name="T11" fmla="*/ 3270422 w 3270422"/>
                <a:gd name="T12" fmla="*/ 3056238 h 30562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70422" h="3056238">
                  <a:moveTo>
                    <a:pt x="0" y="0"/>
                  </a:moveTo>
                  <a:cubicBezTo>
                    <a:pt x="122881" y="976870"/>
                    <a:pt x="245763" y="1953740"/>
                    <a:pt x="790833" y="2463113"/>
                  </a:cubicBezTo>
                  <a:cubicBezTo>
                    <a:pt x="1335903" y="2972486"/>
                    <a:pt x="2303162" y="3014362"/>
                    <a:pt x="3270422" y="3056238"/>
                  </a:cubicBezTo>
                </a:path>
              </a:pathLst>
            </a:custGeom>
            <a:noFill/>
            <a:ln w="38100" algn="ctr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82" name="Прямоугольник 36"/>
            <p:cNvSpPr>
              <a:spLocks noChangeArrowheads="1"/>
            </p:cNvSpPr>
            <p:nvPr/>
          </p:nvSpPr>
          <p:spPr bwMode="auto">
            <a:xfrm>
              <a:off x="0" y="2402183"/>
              <a:ext cx="246538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 i="1">
                  <a:solidFill>
                    <a:srgbClr val="0000FF"/>
                  </a:solidFill>
                  <a:latin typeface="Century Gothic" pitchFamily="34" charset="0"/>
                </a:rPr>
                <a:t>y</a:t>
              </a:r>
              <a:r>
                <a:rPr lang="ru-RU" sz="2800" b="1" i="1">
                  <a:solidFill>
                    <a:srgbClr val="0000FF"/>
                  </a:solidFill>
                  <a:latin typeface="Century Gothic" pitchFamily="34" charset="0"/>
                </a:rPr>
                <a:t> </a:t>
              </a:r>
              <a:r>
                <a:rPr lang="en-US" sz="2800" b="1" i="1">
                  <a:solidFill>
                    <a:srgbClr val="0000FF"/>
                  </a:solidFill>
                  <a:latin typeface="Century Gothic" pitchFamily="34" charset="0"/>
                </a:rPr>
                <a:t>=</a:t>
              </a:r>
              <a:r>
                <a:rPr lang="ru-RU" sz="2800" b="1" i="1">
                  <a:solidFill>
                    <a:srgbClr val="0000FF"/>
                  </a:solidFill>
                  <a:latin typeface="Century Gothic" pitchFamily="34" charset="0"/>
                </a:rPr>
                <a:t> а</a:t>
              </a:r>
              <a:r>
                <a:rPr lang="ru-RU" sz="2800" b="1" i="1" baseline="30000">
                  <a:solidFill>
                    <a:srgbClr val="0000FF"/>
                  </a:solidFill>
                  <a:latin typeface="Century Gothic" pitchFamily="34" charset="0"/>
                </a:rPr>
                <a:t>х</a:t>
              </a:r>
              <a:r>
                <a:rPr lang="ru-RU" sz="2800" b="1" i="1">
                  <a:solidFill>
                    <a:srgbClr val="0000FF"/>
                  </a:solidFill>
                  <a:latin typeface="Century Gothic" pitchFamily="34" charset="0"/>
                </a:rPr>
                <a:t>, а </a:t>
              </a:r>
              <a:r>
                <a:rPr lang="en-US" sz="2800" b="1" i="1">
                  <a:solidFill>
                    <a:srgbClr val="0000FF"/>
                  </a:solidFill>
                  <a:latin typeface="Century Gothic" pitchFamily="34" charset="0"/>
                </a:rPr>
                <a:t>&gt; 1</a:t>
              </a:r>
              <a:endParaRPr lang="ru-RU" sz="2800">
                <a:solidFill>
                  <a:srgbClr val="0000FF"/>
                </a:solidFill>
              </a:endParaRPr>
            </a:p>
          </p:txBody>
        </p:sp>
        <p:sp>
          <p:nvSpPr>
            <p:cNvPr id="15383" name="Овал 39"/>
            <p:cNvSpPr>
              <a:spLocks noChangeArrowheads="1"/>
            </p:cNvSpPr>
            <p:nvPr/>
          </p:nvSpPr>
          <p:spPr bwMode="auto">
            <a:xfrm>
              <a:off x="2526279" y="4688046"/>
              <a:ext cx="80565" cy="80644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84" name="Прямоугольник 40"/>
            <p:cNvSpPr>
              <a:spLocks noChangeArrowheads="1"/>
            </p:cNvSpPr>
            <p:nvPr/>
          </p:nvSpPr>
          <p:spPr bwMode="auto">
            <a:xfrm>
              <a:off x="2565370" y="4555616"/>
              <a:ext cx="357187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 i="1">
                  <a:solidFill>
                    <a:srgbClr val="000066"/>
                  </a:solidFill>
                  <a:latin typeface="Century Gothic" pitchFamily="34" charset="0"/>
                </a:rPr>
                <a:t>1</a:t>
              </a:r>
              <a:endParaRPr lang="ru-RU"/>
            </a:p>
          </p:txBody>
        </p:sp>
      </p:grpSp>
      <p:grpSp>
        <p:nvGrpSpPr>
          <p:cNvPr id="3" name="Группа 42"/>
          <p:cNvGrpSpPr>
            <a:grpSpLocks/>
          </p:cNvGrpSpPr>
          <p:nvPr/>
        </p:nvGrpSpPr>
        <p:grpSpPr bwMode="auto">
          <a:xfrm>
            <a:off x="5072063" y="1828800"/>
            <a:ext cx="4071937" cy="3903663"/>
            <a:chOff x="5072063" y="1828800"/>
            <a:chExt cx="4071937" cy="3903663"/>
          </a:xfrm>
        </p:grpSpPr>
        <p:cxnSp>
          <p:nvCxnSpPr>
            <p:cNvPr id="15367" name="Прямая со стрелкой 24"/>
            <p:cNvCxnSpPr>
              <a:cxnSpLocks noChangeShapeType="1"/>
            </p:cNvCxnSpPr>
            <p:nvPr/>
          </p:nvCxnSpPr>
          <p:spPr bwMode="auto">
            <a:xfrm>
              <a:off x="5072063" y="5195890"/>
              <a:ext cx="3057525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stealth" w="med" len="lg"/>
            </a:ln>
          </p:spPr>
        </p:cxnSp>
        <p:cxnSp>
          <p:nvCxnSpPr>
            <p:cNvPr id="15368" name="Прямая со стрелкой 5"/>
            <p:cNvCxnSpPr>
              <a:cxnSpLocks noChangeShapeType="1"/>
            </p:cNvCxnSpPr>
            <p:nvPr/>
          </p:nvCxnSpPr>
          <p:spPr bwMode="auto">
            <a:xfrm rot="16200000" flipV="1">
              <a:off x="4243388" y="3846513"/>
              <a:ext cx="3770313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stealth" w="med" len="lg"/>
            </a:ln>
          </p:spPr>
        </p:cxnSp>
        <p:sp>
          <p:nvSpPr>
            <p:cNvPr id="15369" name="Прямоугольник 6"/>
            <p:cNvSpPr>
              <a:spLocks noChangeArrowheads="1"/>
            </p:cNvSpPr>
            <p:nvPr/>
          </p:nvSpPr>
          <p:spPr bwMode="auto">
            <a:xfrm rot="10800000">
              <a:off x="7996238" y="5145088"/>
              <a:ext cx="357187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 i="1">
                  <a:solidFill>
                    <a:srgbClr val="000066"/>
                  </a:solidFill>
                  <a:latin typeface="Century Gothic" pitchFamily="34" charset="0"/>
                </a:rPr>
                <a:t>х</a:t>
              </a:r>
              <a:endParaRPr lang="ru-RU"/>
            </a:p>
          </p:txBody>
        </p:sp>
        <p:sp>
          <p:nvSpPr>
            <p:cNvPr id="15370" name="Прямоугольник 7"/>
            <p:cNvSpPr>
              <a:spLocks noChangeArrowheads="1"/>
            </p:cNvSpPr>
            <p:nvPr/>
          </p:nvSpPr>
          <p:spPr bwMode="auto">
            <a:xfrm>
              <a:off x="5772152" y="1828800"/>
              <a:ext cx="3571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 i="1">
                  <a:solidFill>
                    <a:srgbClr val="000066"/>
                  </a:solidFill>
                  <a:latin typeface="Century Gothic" pitchFamily="34" charset="0"/>
                </a:rPr>
                <a:t>у</a:t>
              </a:r>
              <a:endParaRPr lang="ru-RU"/>
            </a:p>
          </p:txBody>
        </p:sp>
        <p:sp>
          <p:nvSpPr>
            <p:cNvPr id="15371" name="Прямоугольник 8"/>
            <p:cNvSpPr>
              <a:spLocks noChangeArrowheads="1"/>
            </p:cNvSpPr>
            <p:nvPr/>
          </p:nvSpPr>
          <p:spPr bwMode="auto">
            <a:xfrm>
              <a:off x="5772152" y="5145089"/>
              <a:ext cx="357187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 i="1">
                  <a:solidFill>
                    <a:srgbClr val="000066"/>
                  </a:solidFill>
                  <a:latin typeface="Century Gothic" pitchFamily="34" charset="0"/>
                </a:rPr>
                <a:t>0</a:t>
              </a:r>
              <a:endParaRPr lang="ru-RU"/>
            </a:p>
          </p:txBody>
        </p:sp>
        <p:sp>
          <p:nvSpPr>
            <p:cNvPr id="15372" name="Полилиния 27"/>
            <p:cNvSpPr>
              <a:spLocks noChangeArrowheads="1"/>
            </p:cNvSpPr>
            <p:nvPr/>
          </p:nvSpPr>
          <p:spPr bwMode="auto">
            <a:xfrm>
              <a:off x="5283200" y="2289175"/>
              <a:ext cx="2846388" cy="2833988"/>
            </a:xfrm>
            <a:custGeom>
              <a:avLst/>
              <a:gdLst>
                <a:gd name="T0" fmla="*/ 0 w 3270422"/>
                <a:gd name="T1" fmla="*/ 0 h 3056238"/>
                <a:gd name="T2" fmla="*/ 171664 w 3270422"/>
                <a:gd name="T3" fmla="*/ 1073503 h 3056238"/>
                <a:gd name="T4" fmla="*/ 709900 w 3270422"/>
                <a:gd name="T5" fmla="*/ 1332005 h 3056238"/>
                <a:gd name="T6" fmla="*/ 0 60000 65536"/>
                <a:gd name="T7" fmla="*/ 0 60000 65536"/>
                <a:gd name="T8" fmla="*/ 0 60000 65536"/>
                <a:gd name="T9" fmla="*/ 0 w 3270422"/>
                <a:gd name="T10" fmla="*/ 0 h 3056238"/>
                <a:gd name="T11" fmla="*/ 3270422 w 3270422"/>
                <a:gd name="T12" fmla="*/ 3056238 h 30562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70422" h="3056238">
                  <a:moveTo>
                    <a:pt x="0" y="0"/>
                  </a:moveTo>
                  <a:cubicBezTo>
                    <a:pt x="122881" y="976870"/>
                    <a:pt x="245763" y="1953740"/>
                    <a:pt x="790833" y="2463113"/>
                  </a:cubicBezTo>
                  <a:cubicBezTo>
                    <a:pt x="1335903" y="2972486"/>
                    <a:pt x="2303162" y="3014362"/>
                    <a:pt x="3270422" y="3056238"/>
                  </a:cubicBezTo>
                </a:path>
              </a:pathLst>
            </a:custGeom>
            <a:noFill/>
            <a:ln w="38100" algn="ctr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3" name="Овал 37"/>
            <p:cNvSpPr>
              <a:spLocks noChangeArrowheads="1"/>
            </p:cNvSpPr>
            <p:nvPr/>
          </p:nvSpPr>
          <p:spPr bwMode="auto">
            <a:xfrm>
              <a:off x="6084136" y="4670389"/>
              <a:ext cx="80565" cy="80644"/>
            </a:xfrm>
            <a:prstGeom prst="ellipse">
              <a:avLst/>
            </a:prstGeom>
            <a:solidFill>
              <a:srgbClr val="00B050"/>
            </a:solidFill>
            <a:ln w="9525" algn="ctr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4" name="Прямоугольник 38"/>
            <p:cNvSpPr>
              <a:spLocks noChangeArrowheads="1"/>
            </p:cNvSpPr>
            <p:nvPr/>
          </p:nvSpPr>
          <p:spPr bwMode="auto">
            <a:xfrm>
              <a:off x="6271403" y="2407933"/>
              <a:ext cx="287259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2800" b="1" i="1">
                  <a:solidFill>
                    <a:srgbClr val="00B050"/>
                  </a:solidFill>
                  <a:latin typeface="Century Gothic" pitchFamily="34" charset="0"/>
                </a:rPr>
                <a:t>y</a:t>
              </a:r>
              <a:r>
                <a:rPr lang="ru-RU" sz="2800" b="1" i="1">
                  <a:solidFill>
                    <a:srgbClr val="00B050"/>
                  </a:solidFill>
                  <a:latin typeface="Century Gothic" pitchFamily="34" charset="0"/>
                </a:rPr>
                <a:t> </a:t>
              </a:r>
              <a:r>
                <a:rPr lang="en-US" sz="2800" b="1" i="1">
                  <a:solidFill>
                    <a:srgbClr val="00B050"/>
                  </a:solidFill>
                  <a:latin typeface="Century Gothic" pitchFamily="34" charset="0"/>
                </a:rPr>
                <a:t>=</a:t>
              </a:r>
              <a:r>
                <a:rPr lang="ru-RU" sz="2800" b="1" i="1">
                  <a:solidFill>
                    <a:srgbClr val="00B050"/>
                  </a:solidFill>
                  <a:latin typeface="Century Gothic" pitchFamily="34" charset="0"/>
                </a:rPr>
                <a:t> а</a:t>
              </a:r>
              <a:r>
                <a:rPr lang="ru-RU" sz="2800" b="1" i="1" baseline="30000">
                  <a:solidFill>
                    <a:srgbClr val="00B050"/>
                  </a:solidFill>
                  <a:latin typeface="Century Gothic" pitchFamily="34" charset="0"/>
                </a:rPr>
                <a:t>х</a:t>
              </a:r>
              <a:r>
                <a:rPr lang="ru-RU" sz="2800" b="1" i="1">
                  <a:solidFill>
                    <a:srgbClr val="00B050"/>
                  </a:solidFill>
                  <a:latin typeface="Century Gothic" pitchFamily="34" charset="0"/>
                </a:rPr>
                <a:t>, 0 </a:t>
              </a:r>
              <a:r>
                <a:rPr lang="en-US" sz="2800" b="1" i="1">
                  <a:solidFill>
                    <a:srgbClr val="00B050"/>
                  </a:solidFill>
                  <a:latin typeface="Century Gothic" pitchFamily="34" charset="0"/>
                </a:rPr>
                <a:t>&lt; </a:t>
              </a:r>
              <a:r>
                <a:rPr lang="ru-RU" sz="2800" b="1" i="1">
                  <a:solidFill>
                    <a:srgbClr val="00B050"/>
                  </a:solidFill>
                  <a:latin typeface="Century Gothic" pitchFamily="34" charset="0"/>
                </a:rPr>
                <a:t>а </a:t>
              </a:r>
              <a:r>
                <a:rPr lang="en-US" sz="2800" b="1" i="1">
                  <a:solidFill>
                    <a:srgbClr val="00B050"/>
                  </a:solidFill>
                  <a:latin typeface="Century Gothic" pitchFamily="34" charset="0"/>
                </a:rPr>
                <a:t>&lt; 1</a:t>
              </a:r>
              <a:endParaRPr lang="ru-RU" sz="2800">
                <a:solidFill>
                  <a:srgbClr val="00B050"/>
                </a:solidFill>
              </a:endParaRPr>
            </a:p>
          </p:txBody>
        </p:sp>
        <p:sp>
          <p:nvSpPr>
            <p:cNvPr id="15375" name="Прямоугольник 41"/>
            <p:cNvSpPr>
              <a:spLocks noChangeArrowheads="1"/>
            </p:cNvSpPr>
            <p:nvPr/>
          </p:nvSpPr>
          <p:spPr bwMode="auto">
            <a:xfrm>
              <a:off x="5788774" y="4569994"/>
              <a:ext cx="357187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 i="1">
                  <a:solidFill>
                    <a:srgbClr val="000066"/>
                  </a:solidFill>
                  <a:latin typeface="Century Gothic" pitchFamily="34" charset="0"/>
                </a:rPr>
                <a:t>1</a:t>
              </a: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Уравнение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это гармония 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двух функций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КАК   РЕШИТЬ УРАВНЕНИЕ ВИДА: </a:t>
            </a:r>
          </a:p>
          <a:p>
            <a:endParaRPr lang="uk-UA" i="1" dirty="0" smtClean="0"/>
          </a:p>
          <a:p>
            <a:pPr>
              <a:buNone/>
            </a:pPr>
            <a:r>
              <a:rPr lang="uk-UA" sz="8000" i="1" dirty="0" smtClean="0"/>
              <a:t>        </a:t>
            </a:r>
            <a:r>
              <a:rPr lang="ru-RU" sz="8000" i="1" dirty="0" err="1" smtClean="0"/>
              <a:t>f</a:t>
            </a:r>
            <a:r>
              <a:rPr lang="ru-RU" sz="8000" i="1" dirty="0" smtClean="0"/>
              <a:t>(</a:t>
            </a:r>
            <a:r>
              <a:rPr lang="ru-RU" sz="8000" i="1" dirty="0" err="1" smtClean="0"/>
              <a:t>x</a:t>
            </a:r>
            <a:r>
              <a:rPr lang="ru-RU" sz="8000" i="1" dirty="0" smtClean="0"/>
              <a:t>)= </a:t>
            </a:r>
            <a:r>
              <a:rPr lang="ru-RU" sz="8000" i="1" dirty="0" err="1" smtClean="0"/>
              <a:t>g</a:t>
            </a:r>
            <a:r>
              <a:rPr lang="ru-RU" sz="8000" i="1" dirty="0" smtClean="0"/>
              <a:t>(</a:t>
            </a:r>
            <a:r>
              <a:rPr lang="ru-RU" sz="8000" i="1" dirty="0" err="1" smtClean="0"/>
              <a:t>x</a:t>
            </a:r>
            <a:r>
              <a:rPr lang="ru-RU" sz="8000" i="1" dirty="0" smtClean="0"/>
              <a:t>)?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</a:t>
            </a:r>
            <a:r>
              <a:rPr lang="ru-RU" dirty="0" err="1" smtClean="0"/>
              <a:t>уранение</a:t>
            </a:r>
            <a:endParaRPr lang="ru-RU" dirty="0"/>
          </a:p>
        </p:txBody>
      </p:sp>
      <p:pic>
        <p:nvPicPr>
          <p:cNvPr id="4" name="Picture 5" descr="Image366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143116"/>
            <a:ext cx="5947808" cy="152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Счетчик населения мира</a:t>
            </a:r>
            <a:br>
              <a:rPr lang="ru-RU" b="1" dirty="0" smtClean="0"/>
            </a:br>
            <a:r>
              <a:rPr lang="ru-RU" dirty="0" smtClean="0"/>
              <a:t>26-11-2014 08:50:30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b="1" dirty="0" smtClean="0"/>
          </a:p>
          <a:p>
            <a:r>
              <a:rPr lang="ru-RU" dirty="0" smtClean="0"/>
              <a:t>Численность населения7</a:t>
            </a:r>
            <a:r>
              <a:rPr lang="ru-RU" b="1" dirty="0" smtClean="0"/>
              <a:t>211 311 827</a:t>
            </a:r>
          </a:p>
          <a:p>
            <a:r>
              <a:rPr lang="ru-RU" dirty="0" smtClean="0"/>
              <a:t>Численность мужского населения(50.4%)</a:t>
            </a:r>
            <a:r>
              <a:rPr lang="ru-RU" b="1" dirty="0" smtClean="0"/>
              <a:t> 3 636 860 110</a:t>
            </a:r>
          </a:p>
          <a:p>
            <a:r>
              <a:rPr lang="ru-RU" dirty="0" smtClean="0"/>
              <a:t>Численность женского населения(49.6%)</a:t>
            </a:r>
            <a:r>
              <a:rPr lang="ru-RU" b="1" dirty="0" smtClean="0"/>
              <a:t> 3 574 451 717</a:t>
            </a:r>
          </a:p>
          <a:p>
            <a:r>
              <a:rPr lang="ru-RU" dirty="0" smtClean="0"/>
              <a:t>Рождено в этом году</a:t>
            </a:r>
            <a:r>
              <a:rPr lang="ru-RU" b="1" dirty="0" smtClean="0"/>
              <a:t>122 103 295</a:t>
            </a:r>
          </a:p>
          <a:p>
            <a:r>
              <a:rPr lang="ru-RU" dirty="0" smtClean="0"/>
              <a:t>Рождено сегодня</a:t>
            </a:r>
            <a:r>
              <a:rPr lang="ru-RU" b="1" dirty="0" smtClean="0"/>
              <a:t>136 575</a:t>
            </a:r>
          </a:p>
          <a:p>
            <a:r>
              <a:rPr lang="ru-RU" dirty="0" smtClean="0"/>
              <a:t>Умерло в этом году</a:t>
            </a:r>
            <a:r>
              <a:rPr lang="ru-RU" b="1" dirty="0" smtClean="0"/>
              <a:t>51 708 854</a:t>
            </a:r>
          </a:p>
          <a:p>
            <a:r>
              <a:rPr lang="ru-RU" dirty="0" smtClean="0"/>
              <a:t>Умерло сегодня   </a:t>
            </a:r>
            <a:r>
              <a:rPr lang="ru-RU" b="1" dirty="0" smtClean="0"/>
              <a:t>57 837</a:t>
            </a:r>
          </a:p>
          <a:p>
            <a:r>
              <a:rPr lang="ru-RU" dirty="0" smtClean="0"/>
              <a:t>Рост численности населения в этом году </a:t>
            </a:r>
            <a:r>
              <a:rPr lang="ru-RU" b="1" dirty="0" smtClean="0"/>
              <a:t>70 394 441</a:t>
            </a:r>
          </a:p>
          <a:p>
            <a:r>
              <a:rPr lang="ru-RU" dirty="0" smtClean="0"/>
              <a:t>Рост численности населения сегодня  </a:t>
            </a:r>
            <a:r>
              <a:rPr lang="ru-RU" b="1" dirty="0" smtClean="0"/>
              <a:t>78 737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Рисунок 14" descr="C:\Users\User\Desktop\новое\Новая папка\800px-Fig_3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51638" cy="635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</TotalTime>
  <Words>235</Words>
  <Application>Microsoft Office PowerPoint</Application>
  <PresentationFormat>Экран (4:3)</PresentationFormat>
  <Paragraphs>52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Формула</vt:lpstr>
      <vt:lpstr>Слайд 1</vt:lpstr>
      <vt:lpstr>Выше меры конь не скачет   Чем дальше в лес,  тем больше дров</vt:lpstr>
      <vt:lpstr>Выше меры конь не скачет.</vt:lpstr>
      <vt:lpstr>Чем дальше в лес тем больше дров.</vt:lpstr>
      <vt:lpstr>Слайд 5</vt:lpstr>
      <vt:lpstr>Уравнение -  это гармония  двух функций</vt:lpstr>
      <vt:lpstr>Решите уранение</vt:lpstr>
      <vt:lpstr> Счетчик населения мира 26-11-2014 08:50:30 </vt:lpstr>
      <vt:lpstr>Слайд 9</vt:lpstr>
      <vt:lpstr>Логарифмическая спираль</vt:lpstr>
      <vt:lpstr>Домашнее задание.  </vt:lpstr>
      <vt:lpstr> Домашнее задание: </vt:lpstr>
      <vt:lpstr>Фалес(625 г до н.э.-528г до н.э.)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Выше меры конь не скачет  Пересев хуже  недосева  Не круто начинай, а круто заканчивай</dc:title>
  <dc:creator>User</dc:creator>
  <cp:lastModifiedBy>RWT</cp:lastModifiedBy>
  <cp:revision>41</cp:revision>
  <dcterms:created xsi:type="dcterms:W3CDTF">2014-11-21T22:53:37Z</dcterms:created>
  <dcterms:modified xsi:type="dcterms:W3CDTF">2014-11-26T21:01:08Z</dcterms:modified>
</cp:coreProperties>
</file>