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7" r:id="rId5"/>
    <p:sldId id="259" r:id="rId6"/>
    <p:sldId id="280" r:id="rId7"/>
    <p:sldId id="282" r:id="rId8"/>
    <p:sldId id="260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6" r:id="rId22"/>
    <p:sldId id="298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6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83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2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86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7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6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51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9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9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38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50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6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17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66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02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86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00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52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398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1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09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1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6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206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1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97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58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3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92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0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45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8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08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238-DEB8-405C-9EB1-583F80301F4E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FC7D-9DEA-4A53-BF62-3CC8C74D9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0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91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238-DEB8-405C-9EB1-583F80301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FC7D-9DEA-4A53-BF62-3CC8C74D985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18" Type="http://schemas.openxmlformats.org/officeDocument/2006/relationships/slide" Target="slide11.xml"/><Relationship Id="rId26" Type="http://schemas.openxmlformats.org/officeDocument/2006/relationships/slide" Target="slide6.xml"/><Relationship Id="rId3" Type="http://schemas.openxmlformats.org/officeDocument/2006/relationships/image" Target="../media/image3.png"/><Relationship Id="rId21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28.xml"/><Relationship Id="rId17" Type="http://schemas.openxmlformats.org/officeDocument/2006/relationships/slide" Target="slide10.xml"/><Relationship Id="rId25" Type="http://schemas.openxmlformats.org/officeDocument/2006/relationships/slide" Target="slide5.xml"/><Relationship Id="rId2" Type="http://schemas.openxmlformats.org/officeDocument/2006/relationships/image" Target="../media/image2.jpeg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27.xml"/><Relationship Id="rId24" Type="http://schemas.openxmlformats.org/officeDocument/2006/relationships/slide" Target="slide4.xml"/><Relationship Id="rId5" Type="http://schemas.openxmlformats.org/officeDocument/2006/relationships/slide" Target="slide18.xml"/><Relationship Id="rId15" Type="http://schemas.openxmlformats.org/officeDocument/2006/relationships/slide" Target="slide21.xml"/><Relationship Id="rId23" Type="http://schemas.openxmlformats.org/officeDocument/2006/relationships/slide" Target="slide16.xml"/><Relationship Id="rId10" Type="http://schemas.openxmlformats.org/officeDocument/2006/relationships/slide" Target="slide26.xml"/><Relationship Id="rId19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25.xml"/><Relationship Id="rId14" Type="http://schemas.openxmlformats.org/officeDocument/2006/relationships/slide" Target="slide20.xml"/><Relationship Id="rId22" Type="http://schemas.openxmlformats.org/officeDocument/2006/relationships/slide" Target="slide17.xml"/><Relationship Id="rId27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5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19345" y="2367171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указ Павла I немного облегчил жизнь крепостных крестьян? </a:t>
            </a:r>
          </a:p>
        </p:txBody>
      </p:sp>
    </p:spTree>
    <p:extLst>
      <p:ext uri="{BB962C8B-B14F-4D97-AF65-F5344CB8AC3E}">
        <p14:creationId xmlns:p14="http://schemas.microsoft.com/office/powerpoint/2010/main" xmlns="" val="2913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19345" y="2367171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участвовал в организации убийства </a:t>
            </a:r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Павла I? </a:t>
            </a:r>
          </a:p>
        </p:txBody>
      </p:sp>
    </p:spTree>
    <p:extLst>
      <p:ext uri="{BB962C8B-B14F-4D97-AF65-F5344CB8AC3E}">
        <p14:creationId xmlns:p14="http://schemas.microsoft.com/office/powerpoint/2010/main" xmlns="" val="328189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19345" y="2367171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Король, кумир </a:t>
            </a:r>
            <a:endParaRPr lang="ru-RU" sz="6600" dirty="0" smtClean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6600" dirty="0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Павла </a:t>
            </a:r>
            <a:r>
              <a:rPr lang="ru-RU" sz="66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I? </a:t>
            </a:r>
          </a:p>
        </p:txBody>
      </p:sp>
    </p:spTree>
    <p:extLst>
      <p:ext uri="{BB962C8B-B14F-4D97-AF65-F5344CB8AC3E}">
        <p14:creationId xmlns:p14="http://schemas.microsoft.com/office/powerpoint/2010/main" xmlns="" val="123271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72084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указ Павла I регулировал вопрос о том, кто должен становиться царем?</a:t>
            </a:r>
          </a:p>
        </p:txBody>
      </p:sp>
    </p:spTree>
    <p:extLst>
      <p:ext uri="{BB962C8B-B14F-4D97-AF65-F5344CB8AC3E}">
        <p14:creationId xmlns:p14="http://schemas.microsoft.com/office/powerpoint/2010/main" xmlns="" val="29439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28800"/>
            <a:ext cx="4320480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2917" y="537099"/>
            <a:ext cx="6423638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-аукцион</a:t>
            </a:r>
          </a:p>
        </p:txBody>
      </p:sp>
    </p:spTree>
    <p:extLst>
      <p:ext uri="{BB962C8B-B14F-4D97-AF65-F5344CB8AC3E}">
        <p14:creationId xmlns:p14="http://schemas.microsoft.com/office/powerpoint/2010/main" xmlns="" val="23655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21115" y="1182231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n>
                  <a:solidFill>
                    <a:srgbClr val="C00000"/>
                  </a:solidFill>
                </a:ln>
              </a:rPr>
              <a:t>Что из перечисленного характеризует внутреннюю политику Екатерины II? </a:t>
            </a:r>
            <a:endParaRPr lang="ru-RU" sz="3200" dirty="0">
              <a:ln>
                <a:solidFill>
                  <a:srgbClr val="C00000"/>
                </a:solidFill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672" y="2259449"/>
            <a:ext cx="57368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созыв Уложенной комиссии     б) принятие Табели о рангах</a:t>
            </a:r>
          </a:p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созыв первого в истории Земского собора     </a:t>
            </a:r>
            <a:endParaRPr lang="ru-RU" sz="3200" dirty="0" smtClean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принятие Указа о единонаследии</a:t>
            </a:r>
          </a:p>
        </p:txBody>
      </p:sp>
    </p:spTree>
    <p:extLst>
      <p:ext uri="{BB962C8B-B14F-4D97-AF65-F5344CB8AC3E}">
        <p14:creationId xmlns:p14="http://schemas.microsoft.com/office/powerpoint/2010/main" xmlns="" val="30535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72084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что была направлена «Жалованная грамота городам» ?</a:t>
            </a:r>
          </a:p>
        </p:txBody>
      </p:sp>
    </p:spTree>
    <p:extLst>
      <p:ext uri="{BB962C8B-B14F-4D97-AF65-F5344CB8AC3E}">
        <p14:creationId xmlns:p14="http://schemas.microsoft.com/office/powerpoint/2010/main" xmlns="" val="214635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916832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Наиболее </a:t>
            </a:r>
            <a:r>
              <a:rPr lang="ru-RU" sz="5400" dirty="0" smtClean="0"/>
              <a:t>привилегированное </a:t>
            </a:r>
            <a:r>
              <a:rPr lang="ru-RU" sz="5400" dirty="0"/>
              <a:t>сословие в XVIII?</a:t>
            </a:r>
            <a:endParaRPr lang="ru-RU" sz="5400" dirty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1004" y="2368554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Кто выдавал себя за Петра </a:t>
            </a: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III?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0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72084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результате какого события Россия завоевала выход в Черное море?</a:t>
            </a:r>
          </a:p>
        </p:txBody>
      </p:sp>
    </p:spTree>
    <p:extLst>
      <p:ext uri="{BB962C8B-B14F-4D97-AF65-F5344CB8AC3E}">
        <p14:creationId xmlns:p14="http://schemas.microsoft.com/office/powerpoint/2010/main" xmlns="" val="308095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79711"/>
            <a:ext cx="1128642" cy="1210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6067"/>
            <a:ext cx="1128642" cy="1210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283" y="155253"/>
            <a:ext cx="1128642" cy="12101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148" y="155254"/>
            <a:ext cx="1128642" cy="12101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34017"/>
            <a:ext cx="1128642" cy="12101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542232"/>
            <a:ext cx="1128642" cy="12101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528588"/>
            <a:ext cx="1128642" cy="12101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283" y="1517774"/>
            <a:ext cx="1128642" cy="12101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148" y="1517775"/>
            <a:ext cx="1128642" cy="121012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496538"/>
            <a:ext cx="1128642" cy="121012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763668"/>
            <a:ext cx="1128642" cy="1210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750024"/>
            <a:ext cx="1128642" cy="12101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283" y="2739210"/>
            <a:ext cx="1128642" cy="121012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148" y="2739211"/>
            <a:ext cx="1128642" cy="121012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2717974"/>
            <a:ext cx="1128642" cy="121012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237" y="4144364"/>
            <a:ext cx="1128642" cy="12101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381" y="4130720"/>
            <a:ext cx="1128642" cy="121012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712" y="4119906"/>
            <a:ext cx="1128642" cy="121012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577" y="4119907"/>
            <a:ext cx="1128642" cy="12101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3781" y="4098670"/>
            <a:ext cx="1128642" cy="121012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5519088"/>
            <a:ext cx="1128642" cy="121012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5505444"/>
            <a:ext cx="1128642" cy="121012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283" y="5494630"/>
            <a:ext cx="1128642" cy="12101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148" y="5494631"/>
            <a:ext cx="1128642" cy="121012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473394"/>
            <a:ext cx="1128642" cy="1210121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207418" y="5548085"/>
            <a:ext cx="2496197" cy="1152128"/>
            <a:chOff x="207418" y="5548085"/>
            <a:chExt cx="2496197" cy="115212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7134" y="5548085"/>
              <a:ext cx="2393354" cy="1152128"/>
            </a:xfrm>
            <a:prstGeom prst="roundRect">
              <a:avLst>
                <a:gd name="adj" fmla="val 9452"/>
              </a:avLst>
            </a:prstGeom>
            <a:solidFill>
              <a:srgbClr val="FFFF00">
                <a:alpha val="93000"/>
              </a:srgbClr>
            </a:solidFill>
            <a:ln>
              <a:noFill/>
            </a:ln>
            <a:effectLst>
              <a:softEdge rad="31750"/>
            </a:effectLst>
            <a:scene3d>
              <a:camera prst="perspectiveRelaxedModerately"/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hlinkClick r:id="rId4" action="ppaction://hlinksldjump"/>
            </p:cNvPr>
            <p:cNvSpPr/>
            <p:nvPr/>
          </p:nvSpPr>
          <p:spPr>
            <a:xfrm>
              <a:off x="207418" y="5760185"/>
              <a:ext cx="24961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Ва-банк</a:t>
              </a:r>
              <a:endParaRPr lang="ru-RU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07418" y="0"/>
            <a:ext cx="2393354" cy="1152128"/>
            <a:chOff x="207418" y="0"/>
            <a:chExt cx="2393354" cy="115212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07418" y="0"/>
              <a:ext cx="2393354" cy="1152128"/>
            </a:xfrm>
            <a:prstGeom prst="roundRect">
              <a:avLst>
                <a:gd name="adj" fmla="val 9452"/>
              </a:avLst>
            </a:prstGeom>
            <a:solidFill>
              <a:srgbClr val="FFFF00">
                <a:alpha val="93000"/>
              </a:srgbClr>
            </a:solidFill>
            <a:ln>
              <a:noFill/>
            </a:ln>
            <a:effectLst>
              <a:softEdge rad="31750"/>
            </a:effectLst>
            <a:scene3d>
              <a:camera prst="perspectiveRelaxedModerately"/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07418" y="197173"/>
              <a:ext cx="23246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Эпопея</a:t>
              </a:r>
              <a:endParaRPr lang="ru-RU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07418" y="1418754"/>
            <a:ext cx="2393354" cy="1152128"/>
            <a:chOff x="207418" y="1418754"/>
            <a:chExt cx="2393354" cy="11521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07418" y="1418754"/>
              <a:ext cx="2393354" cy="1152128"/>
            </a:xfrm>
            <a:prstGeom prst="roundRect">
              <a:avLst>
                <a:gd name="adj" fmla="val 9452"/>
              </a:avLst>
            </a:prstGeom>
            <a:solidFill>
              <a:srgbClr val="FFFF00">
                <a:alpha val="93000"/>
              </a:srgbClr>
            </a:solidFill>
            <a:ln>
              <a:noFill/>
            </a:ln>
            <a:effectLst>
              <a:softEdge rad="31750"/>
            </a:effectLst>
            <a:scene3d>
              <a:camera prst="perspectiveRelaxedModerately"/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54407" y="1533153"/>
              <a:ext cx="16993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err="1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Фике</a:t>
              </a:r>
              <a:endParaRPr lang="ru-RU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37134" y="2735234"/>
            <a:ext cx="2393354" cy="1152128"/>
            <a:chOff x="237134" y="2735234"/>
            <a:chExt cx="2393354" cy="115212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37134" y="2735234"/>
              <a:ext cx="2393354" cy="1152128"/>
            </a:xfrm>
            <a:prstGeom prst="roundRect">
              <a:avLst>
                <a:gd name="adj" fmla="val 9452"/>
              </a:avLst>
            </a:prstGeom>
            <a:solidFill>
              <a:srgbClr val="FFFF00">
                <a:alpha val="93000"/>
              </a:srgbClr>
            </a:solidFill>
            <a:ln>
              <a:noFill/>
            </a:ln>
            <a:effectLst>
              <a:softEdge rad="31750"/>
            </a:effectLst>
            <a:scene3d>
              <a:camera prst="perspectiveRelaxedModerately"/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41053" y="3076340"/>
              <a:ext cx="238552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Его трагедия</a:t>
              </a:r>
              <a:endParaRPr lang="ru-RU" sz="32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07418" y="4086469"/>
            <a:ext cx="2393354" cy="1152128"/>
            <a:chOff x="207418" y="4086469"/>
            <a:chExt cx="2393354" cy="115212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7418" y="4086469"/>
              <a:ext cx="2393354" cy="1152128"/>
            </a:xfrm>
            <a:prstGeom prst="roundRect">
              <a:avLst>
                <a:gd name="adj" fmla="val 9452"/>
              </a:avLst>
            </a:prstGeom>
            <a:solidFill>
              <a:srgbClr val="FFFF00">
                <a:alpha val="93000"/>
              </a:srgbClr>
            </a:solidFill>
            <a:ln>
              <a:noFill/>
            </a:ln>
            <a:effectLst>
              <a:softEdge rad="31750"/>
            </a:effectLst>
            <a:scene3d>
              <a:camera prst="perspectiveRelaxedModerately"/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1030" y="4247912"/>
              <a:ext cx="1697452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 огне </a:t>
              </a:r>
            </a:p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сражений</a:t>
              </a:r>
              <a:endParaRPr lang="ru-RU" sz="28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69" name="Прямоугольник 68">
            <a:hlinkClick r:id="rId4" action="ppaction://hlinksldjump"/>
          </p:cNvPr>
          <p:cNvSpPr/>
          <p:nvPr/>
        </p:nvSpPr>
        <p:spPr>
          <a:xfrm>
            <a:off x="2964738" y="2774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2964738" y="16856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6" action="ppaction://hlinksldjump"/>
          </p:cNvPr>
          <p:cNvSpPr/>
          <p:nvPr/>
        </p:nvSpPr>
        <p:spPr>
          <a:xfrm>
            <a:off x="2997806" y="29640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7" action="ppaction://hlinksldjump"/>
          </p:cNvPr>
          <p:cNvSpPr/>
          <p:nvPr/>
        </p:nvSpPr>
        <p:spPr>
          <a:xfrm>
            <a:off x="3044357" y="42420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8" action="ppaction://hlinksldjump"/>
          </p:cNvPr>
          <p:cNvSpPr/>
          <p:nvPr/>
        </p:nvSpPr>
        <p:spPr>
          <a:xfrm>
            <a:off x="2944075" y="564883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9" action="ppaction://hlinksldjump"/>
          </p:cNvPr>
          <p:cNvSpPr/>
          <p:nvPr/>
        </p:nvSpPr>
        <p:spPr>
          <a:xfrm>
            <a:off x="4260882" y="56840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10" action="ppaction://hlinksldjump"/>
          </p:cNvPr>
          <p:cNvSpPr/>
          <p:nvPr/>
        </p:nvSpPr>
        <p:spPr>
          <a:xfrm>
            <a:off x="5501213" y="56840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Прямоугольник 75">
            <a:hlinkClick r:id="rId11" action="ppaction://hlinksldjump"/>
          </p:cNvPr>
          <p:cNvSpPr/>
          <p:nvPr/>
        </p:nvSpPr>
        <p:spPr>
          <a:xfrm>
            <a:off x="6715078" y="56840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7" name="Прямоугольник 76">
            <a:hlinkClick r:id="rId12" action="ppaction://hlinksldjump"/>
          </p:cNvPr>
          <p:cNvSpPr/>
          <p:nvPr/>
        </p:nvSpPr>
        <p:spPr>
          <a:xfrm>
            <a:off x="7893328" y="56840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13" action="ppaction://hlinksldjump"/>
          </p:cNvPr>
          <p:cNvSpPr/>
          <p:nvPr/>
        </p:nvSpPr>
        <p:spPr>
          <a:xfrm>
            <a:off x="4294694" y="42301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14" action="ppaction://hlinksldjump"/>
          </p:cNvPr>
          <p:cNvSpPr/>
          <p:nvPr/>
        </p:nvSpPr>
        <p:spPr>
          <a:xfrm>
            <a:off x="5535025" y="42301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15" action="ppaction://hlinksldjump"/>
          </p:cNvPr>
          <p:cNvSpPr/>
          <p:nvPr/>
        </p:nvSpPr>
        <p:spPr>
          <a:xfrm>
            <a:off x="6748890" y="42301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16" action="ppaction://hlinksldjump"/>
          </p:cNvPr>
          <p:cNvSpPr/>
          <p:nvPr/>
        </p:nvSpPr>
        <p:spPr>
          <a:xfrm>
            <a:off x="7927140" y="42301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17" action="ppaction://hlinksldjump"/>
          </p:cNvPr>
          <p:cNvSpPr/>
          <p:nvPr/>
        </p:nvSpPr>
        <p:spPr>
          <a:xfrm>
            <a:off x="4260881" y="28826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18" action="ppaction://hlinksldjump"/>
          </p:cNvPr>
          <p:cNvSpPr/>
          <p:nvPr/>
        </p:nvSpPr>
        <p:spPr>
          <a:xfrm>
            <a:off x="5501212" y="28826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19" action="ppaction://hlinksldjump"/>
          </p:cNvPr>
          <p:cNvSpPr/>
          <p:nvPr/>
        </p:nvSpPr>
        <p:spPr>
          <a:xfrm>
            <a:off x="6715077" y="28826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5" name="Прямоугольник 84">
            <a:hlinkClick r:id="rId20" action="ppaction://hlinksldjump"/>
          </p:cNvPr>
          <p:cNvSpPr/>
          <p:nvPr/>
        </p:nvSpPr>
        <p:spPr>
          <a:xfrm>
            <a:off x="7893327" y="28826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Прямоугольник 85">
            <a:hlinkClick r:id="rId21" action="ppaction://hlinksldjump"/>
          </p:cNvPr>
          <p:cNvSpPr/>
          <p:nvPr/>
        </p:nvSpPr>
        <p:spPr>
          <a:xfrm>
            <a:off x="4260881" y="1661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Прямоугольник 86">
            <a:hlinkClick r:id="rId22" action="ppaction://hlinksldjump"/>
          </p:cNvPr>
          <p:cNvSpPr/>
          <p:nvPr/>
        </p:nvSpPr>
        <p:spPr>
          <a:xfrm>
            <a:off x="5501212" y="1661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Прямоугольник 87">
            <a:hlinkClick r:id="rId23" action="ppaction://hlinksldjump"/>
          </p:cNvPr>
          <p:cNvSpPr/>
          <p:nvPr/>
        </p:nvSpPr>
        <p:spPr>
          <a:xfrm>
            <a:off x="6715077" y="1661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5" action="ppaction://hlinksldjump"/>
          </p:cNvPr>
          <p:cNvSpPr/>
          <p:nvPr/>
        </p:nvSpPr>
        <p:spPr>
          <a:xfrm>
            <a:off x="7893327" y="1661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24" action="ppaction://hlinksldjump"/>
          </p:cNvPr>
          <p:cNvSpPr/>
          <p:nvPr/>
        </p:nvSpPr>
        <p:spPr>
          <a:xfrm>
            <a:off x="4233381" y="298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4" action="ppaction://hlinksldjump"/>
              </a:rPr>
              <a:t>10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25" action="ppaction://hlinksldjump"/>
          </p:cNvPr>
          <p:cNvSpPr/>
          <p:nvPr/>
        </p:nvSpPr>
        <p:spPr>
          <a:xfrm>
            <a:off x="5473712" y="298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26" action="ppaction://hlinksldjump"/>
          </p:cNvPr>
          <p:cNvSpPr/>
          <p:nvPr/>
        </p:nvSpPr>
        <p:spPr>
          <a:xfrm>
            <a:off x="6687577" y="298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27" action="ppaction://hlinksldjump"/>
          </p:cNvPr>
          <p:cNvSpPr/>
          <p:nvPr/>
        </p:nvSpPr>
        <p:spPr>
          <a:xfrm>
            <a:off x="7865827" y="2986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68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C 0.00296 -0.21505 0.00261 -0.12848 0.00261 -0.2595 " pathEditMode="relative" ptsTypes="f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32656" y="889843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Как называется отказ от присоединения к одной из сторон в войне или в дипломатическом конфликте</a:t>
            </a: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?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6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72084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</a:t>
            </a: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руководил</a:t>
            </a:r>
          </a:p>
          <a:p>
            <a:pPr lvl="0"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Черноморским </a:t>
            </a: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флотом в Средиземном море?</a:t>
            </a:r>
          </a:p>
        </p:txBody>
      </p:sp>
    </p:spTree>
    <p:extLst>
      <p:ext uri="{BB962C8B-B14F-4D97-AF65-F5344CB8AC3E}">
        <p14:creationId xmlns:p14="http://schemas.microsoft.com/office/powerpoint/2010/main" xmlns="" val="40616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67245" y="1536174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каком году состоялся знаменитый переход русской армии под командованием А. В. Суворова через Альпы?</a:t>
            </a:r>
          </a:p>
        </p:txBody>
      </p:sp>
    </p:spTree>
    <p:extLst>
      <p:ext uri="{BB962C8B-B14F-4D97-AF65-F5344CB8AC3E}">
        <p14:creationId xmlns:p14="http://schemas.microsoft.com/office/powerpoint/2010/main" xmlns="" val="279304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997839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Назовите год первого раздела Польши</a:t>
            </a:r>
          </a:p>
        </p:txBody>
      </p:sp>
    </p:spTree>
    <p:extLst>
      <p:ext uri="{BB962C8B-B14F-4D97-AF65-F5344CB8AC3E}">
        <p14:creationId xmlns:p14="http://schemas.microsoft.com/office/powerpoint/2010/main" xmlns="" val="32982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536174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из российских полководцев носил титул «Граф Рымникский»?</a:t>
            </a:r>
          </a:p>
        </p:txBody>
      </p:sp>
    </p:spTree>
    <p:extLst>
      <p:ext uri="{BB962C8B-B14F-4D97-AF65-F5344CB8AC3E}">
        <p14:creationId xmlns:p14="http://schemas.microsoft.com/office/powerpoint/2010/main" xmlns="" val="314627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0"/>
            <a:ext cx="89662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37556" y="46837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изображен на данном портрете?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946" y="1728857"/>
            <a:ext cx="3474107" cy="42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5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844824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Кого в Европе называют «русским Гамлетом»? </a:t>
            </a:r>
          </a:p>
        </p:txBody>
      </p:sp>
    </p:spTree>
    <p:extLst>
      <p:ext uri="{BB962C8B-B14F-4D97-AF65-F5344CB8AC3E}">
        <p14:creationId xmlns:p14="http://schemas.microsoft.com/office/powerpoint/2010/main" xmlns="" val="227415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30478" y="1491608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Какому событию посвящен роман </a:t>
            </a:r>
            <a:endParaRPr lang="ru-RU" sz="5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А.С</a:t>
            </a: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Пушкина «Капитанская дочка»?</a:t>
            </a:r>
          </a:p>
        </p:txBody>
      </p:sp>
    </p:spTree>
    <p:extLst>
      <p:ext uri="{BB962C8B-B14F-4D97-AF65-F5344CB8AC3E}">
        <p14:creationId xmlns:p14="http://schemas.microsoft.com/office/powerpoint/2010/main" xmlns="" val="129837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02059" y="2136338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главного героя романа </a:t>
            </a:r>
            <a:r>
              <a:rPr lang="ru-RU" sz="54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В.Пикуля</a:t>
            </a: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«Фаворит»? </a:t>
            </a:r>
          </a:p>
        </p:txBody>
      </p:sp>
    </p:spTree>
    <p:extLst>
      <p:ext uri="{BB962C8B-B14F-4D97-AF65-F5344CB8AC3E}">
        <p14:creationId xmlns:p14="http://schemas.microsoft.com/office/powerpoint/2010/main" xmlns="" val="106309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23156" y="249289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Сражение, в котором погиб адмирал Нельсон? </a:t>
            </a:r>
          </a:p>
        </p:txBody>
      </p:sp>
    </p:spTree>
    <p:extLst>
      <p:ext uri="{BB962C8B-B14F-4D97-AF65-F5344CB8AC3E}">
        <p14:creationId xmlns:p14="http://schemas.microsoft.com/office/powerpoint/2010/main" xmlns="" val="10582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23156" y="2492896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сражение произошло 26 августа 1812 года? </a:t>
            </a:r>
          </a:p>
        </p:txBody>
      </p:sp>
    </p:spTree>
    <p:extLst>
      <p:ext uri="{BB962C8B-B14F-4D97-AF65-F5344CB8AC3E}">
        <p14:creationId xmlns:p14="http://schemas.microsoft.com/office/powerpoint/2010/main" xmlns="" val="19006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143590" y="1012954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Сражение под этим бельгийским городом завершило разгром наполеоновской армии и стало нарицательным выражением последнего </a:t>
            </a:r>
            <a:r>
              <a:rPr lang="ru-RU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поражения</a:t>
            </a:r>
            <a:endParaRPr lang="ru-RU" sz="4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83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28800"/>
            <a:ext cx="4320480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2917" y="537099"/>
            <a:ext cx="6423638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-аукцион</a:t>
            </a:r>
            <a:endParaRPr lang="ru-RU" sz="66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23156" y="2492896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По какой дороге Кутузов заставил Наполеона отступить из Москвы? 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19345" y="2028616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мир был заключен после поражения русско-австрийских войск под Аустерлицем? </a:t>
            </a:r>
          </a:p>
        </p:txBody>
      </p:sp>
    </p:spTree>
    <p:extLst>
      <p:ext uri="{BB962C8B-B14F-4D97-AF65-F5344CB8AC3E}">
        <p14:creationId xmlns:p14="http://schemas.microsoft.com/office/powerpoint/2010/main" xmlns="" val="18197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68"/>
            <a:ext cx="7920880" cy="605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2459504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лет правил Павел I? </a:t>
            </a:r>
          </a:p>
        </p:txBody>
      </p:sp>
    </p:spTree>
    <p:extLst>
      <p:ext uri="{BB962C8B-B14F-4D97-AF65-F5344CB8AC3E}">
        <p14:creationId xmlns:p14="http://schemas.microsoft.com/office/powerpoint/2010/main" xmlns="" val="42858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294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Ваккасова Марина</dc:creator>
  <cp:lastModifiedBy>Marina</cp:lastModifiedBy>
  <cp:revision>13</cp:revision>
  <dcterms:created xsi:type="dcterms:W3CDTF">2015-05-11T18:57:27Z</dcterms:created>
  <dcterms:modified xsi:type="dcterms:W3CDTF">2021-01-17T09:51:41Z</dcterms:modified>
</cp:coreProperties>
</file>