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26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9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1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5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97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3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D33F-77B6-44CA-9D66-302228475285}" type="datetimeFigureOut">
              <a:rPr lang="ru-RU" smtClean="0"/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3BB5-0681-4C59-BC16-811A4753E4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69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55" y="535709"/>
            <a:ext cx="10584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Раннее</a:t>
            </a:r>
            <a:r>
              <a:rPr lang="ru-RU" sz="2400" b="1" dirty="0">
                <a:solidFill>
                  <a:srgbClr val="00B050"/>
                </a:solidFill>
              </a:rPr>
              <a:t> детство</a:t>
            </a:r>
            <a:r>
              <a:rPr lang="ru-RU" sz="2400" dirty="0"/>
              <a:t> – </a:t>
            </a:r>
            <a:r>
              <a:rPr lang="ru-RU" sz="2400" b="1" dirty="0">
                <a:solidFill>
                  <a:srgbClr val="00B0F0"/>
                </a:solidFill>
              </a:rPr>
              <a:t>основа</a:t>
            </a:r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sz="2400" b="1" dirty="0">
                <a:solidFill>
                  <a:srgbClr val="00B0F0"/>
                </a:solidFill>
              </a:rPr>
              <a:t>общего</a:t>
            </a:r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sz="2400" b="1" dirty="0">
                <a:solidFill>
                  <a:srgbClr val="00B0F0"/>
                </a:solidFill>
              </a:rPr>
              <a:t>развития</a:t>
            </a:r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sz="2400" b="1" dirty="0">
                <a:solidFill>
                  <a:srgbClr val="00B0F0"/>
                </a:solidFill>
              </a:rPr>
              <a:t>ребенка</a:t>
            </a:r>
            <a:r>
              <a:rPr lang="ru-RU" sz="2400" dirty="0"/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стартовый </a:t>
            </a:r>
            <a:r>
              <a:rPr lang="ru-RU" sz="2400" dirty="0">
                <a:solidFill>
                  <a:srgbClr val="002060"/>
                </a:solidFill>
              </a:rPr>
              <a:t>период всех человеческих начинаний.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Неотъемлемым </a:t>
            </a:r>
            <a:r>
              <a:rPr lang="ru-RU" sz="2400" dirty="0">
                <a:solidFill>
                  <a:srgbClr val="002060"/>
                </a:solidFill>
              </a:rPr>
              <a:t>условием успешного </a:t>
            </a:r>
            <a:r>
              <a:rPr lang="ru-RU" sz="2400" b="1" dirty="0">
                <a:solidFill>
                  <a:srgbClr val="002060"/>
                </a:solidFill>
              </a:rPr>
              <a:t>развития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ребенка</a:t>
            </a:r>
            <a:r>
              <a:rPr lang="ru-RU" sz="2400" dirty="0">
                <a:solidFill>
                  <a:srgbClr val="002060"/>
                </a:solidFill>
              </a:rPr>
              <a:t> является </a:t>
            </a:r>
            <a:r>
              <a:rPr lang="ru-RU" sz="24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приобретение </a:t>
            </a:r>
            <a:r>
              <a:rPr lang="ru-RU" sz="2400" dirty="0">
                <a:solidFill>
                  <a:srgbClr val="002060"/>
                </a:solidFill>
              </a:rPr>
              <a:t>им чувственного опыта в первые три года жизни,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</a:rPr>
              <a:t>Ведь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ранний</a:t>
            </a:r>
            <a:r>
              <a:rPr lang="ru-RU" sz="2400" dirty="0">
                <a:solidFill>
                  <a:srgbClr val="002060"/>
                </a:solidFill>
              </a:rPr>
              <a:t> возраст – это период, когда </a:t>
            </a:r>
            <a:r>
              <a:rPr lang="ru-RU" sz="2400" b="1" dirty="0">
                <a:solidFill>
                  <a:srgbClr val="002060"/>
                </a:solidFill>
              </a:rPr>
              <a:t>ребенок</a:t>
            </a:r>
            <a:r>
              <a:rPr lang="ru-RU" sz="2400" dirty="0">
                <a:solidFill>
                  <a:srgbClr val="002060"/>
                </a:solidFill>
              </a:rPr>
              <a:t> интенсивно впитывает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в </a:t>
            </a:r>
            <a:r>
              <a:rPr lang="ru-RU" sz="2400" dirty="0">
                <a:solidFill>
                  <a:srgbClr val="002060"/>
                </a:solidFill>
              </a:rPr>
              <a:t>себя социальный опыт человечества. 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endParaRPr lang="ru-RU" sz="2400" dirty="0"/>
          </a:p>
        </p:txBody>
      </p:sp>
      <p:pic>
        <p:nvPicPr>
          <p:cNvPr id="3" name="Рисунок 2" descr="C:\Users\пк\Documents\фото\20200914_081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4" y="3096940"/>
            <a:ext cx="4793673" cy="2925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4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346" y="295564"/>
            <a:ext cx="9898743" cy="688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00B050"/>
                </a:solidFill>
              </a:rPr>
              <a:t>Значение </a:t>
            </a:r>
            <a:r>
              <a:rPr lang="ru-RU" sz="2400" b="1" dirty="0">
                <a:solidFill>
                  <a:srgbClr val="00B050"/>
                </a:solidFill>
              </a:rPr>
              <a:t>игр со строительными материалами в формировании       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 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          </a:t>
            </a:r>
            <a:r>
              <a:rPr lang="ru-RU" sz="2400" b="1" dirty="0">
                <a:solidFill>
                  <a:srgbClr val="00B050"/>
                </a:solidFill>
              </a:rPr>
              <a:t>личности ребенка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Формируется познавательный интерес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Активизирует физическое развитие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Активное сенсорное развитие (целенаправленным становится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зрительное </a:t>
            </a:r>
            <a:r>
              <a:rPr lang="ru-RU" sz="2400" dirty="0"/>
              <a:t>восприятие)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Развивается практическое экспериментирование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Формируется потребность в общении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Развитие активной речи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Расширение словарного запаса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Развиваются внимание, память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Развивается обобщение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Появляется самостоятельность, инициативность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•</a:t>
            </a:r>
            <a:r>
              <a:rPr lang="ru-RU" sz="2400" dirty="0"/>
              <a:t>Аккуратность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•</a:t>
            </a:r>
            <a:r>
              <a:rPr lang="ru-RU" sz="2400" dirty="0"/>
              <a:t>Бережливость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866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181" y="969818"/>
            <a:ext cx="10039929" cy="787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Значение </a:t>
            </a: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 со строительными </a:t>
            </a: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в </a:t>
            </a: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формировании личности ребенка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Развивается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 цвете,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форме,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величине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улучшается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в пространстве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30" y="1998097"/>
            <a:ext cx="2593219" cy="1944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3" y="2017485"/>
            <a:ext cx="1783723" cy="2027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31" y="4659085"/>
            <a:ext cx="2554514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36" y="378691"/>
            <a:ext cx="9250878" cy="1041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Дети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учатся: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называть предметы строительного материала (кубик, кирпичик),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правильно употреблять слова (большой - маленький, длинный - короткий, высокий - низкий, широкий - узкий);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словесные указания (положи, сними, поставь, убери, разбери, принеси, уложи</a:t>
            </a:r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т.д.).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19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365" y="277091"/>
            <a:ext cx="10834254" cy="308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2-3 лет усваивает следующие технические приемы</a:t>
            </a:r>
            <a:r>
              <a:rPr lang="ru-RU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со строительным материалом:</a:t>
            </a:r>
            <a:r>
              <a:rPr lang="ru-RU" sz="1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размещает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горизонтали кирпичики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пластины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(дорожка, поезд),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накладывает 4-6 кубиков или кирпичиков друг на друга (башенка, лесенка),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замыкает пространство (загородка, забор, домик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делает несложные перекрытия (ворота, горка, мост, домик, гараж).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" y="2901338"/>
            <a:ext cx="4736935" cy="3375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9" y="2901338"/>
            <a:ext cx="4034972" cy="33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971" y="493485"/>
            <a:ext cx="10116458" cy="1193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Правила взаимодействия педагога и детей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доверительность общения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-учёт возможностей каждого ребёнка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содействие формированию детского партнёрства поддержка неуверенных детей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поддержка самостоятельности и инициативности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каждого занятия необходимо побуждать детей к совместному складыванию материала в коробку.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места в ограниченном пространстве для каждой формы детали с учетом других форм способствует развитию сенсорных способностей детей и умения ориентироваться в пространстве.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322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hop.by/images/yug_plast_stroitel_5005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6" y="1298030"/>
            <a:ext cx="2042795" cy="145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main-cdn.goods.ru/big1/hlr-system/162909875/100024223651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0" y="1034142"/>
            <a:ext cx="215011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media.ozone.ru/multimedia/10146080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00" y="3602898"/>
            <a:ext cx="2640965" cy="17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ain-cdn.goods.ru/hlr-system/151089575/100024223612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78" y="3676378"/>
            <a:ext cx="2431415" cy="18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xn--80ahlh7aeh.xn--p1ai/image/cache/import_files/c9/c9e81df6abcc47328172bee35faf49e4_f104639afe8711e6ab84d850e64ac964-1340x10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66" y="-131083"/>
            <a:ext cx="3958590" cy="19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923085" y="9431729"/>
            <a:ext cx="1565185" cy="549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baseline="30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b="1" baseline="30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b="1" baseline="300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b="1" baseline="30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b="1" baseline="300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b="1" baseline="30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baseline="30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ВИДЫ </a:t>
            </a:r>
            <a:r>
              <a:rPr lang="ru-RU" sz="44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КОНСТРУКТОРА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tatic.ozone.ru/multimedia/toys/10140167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22" y="2394857"/>
            <a:ext cx="3000478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pstatic.net/products/000/446/656/original_e43n6whpbbw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15" y="4651829"/>
            <a:ext cx="1705429" cy="17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964" y="203201"/>
            <a:ext cx="10760363" cy="595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Применение ЛЕГО-технологий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ориентировано на развитие мелкой моторики и общей координации.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поделками из конструктора ЛЕГО ребенок может играть, ощупывать их, не рискуя испортить.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использовании ЛЕГО у ребенка получаются красочные и привлекательные конструкции вне зависимости от имеющихся у него навыков. Он испытывает психическое состояние успеха.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с конструктором ЛЕГО у ребенка возникает чувство безопасности.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ЛЕГО позволяет раскрыть индивидуальность каждого ребенка, развить способность осознавать свои желания и возможность их реализации.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со строительным материалом – средство всестороннего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развития ребёнка раннего возраста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206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1349829"/>
            <a:ext cx="95358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Благодарю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6699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ocuments\фото\20200914_115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8" y="553043"/>
            <a:ext cx="2270284" cy="229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пк\Documents\фото\20200914_101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62" y="541814"/>
            <a:ext cx="2428105" cy="229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к\Documents\фото\20200914_1011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95" y="4001770"/>
            <a:ext cx="3305810" cy="2512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9527" y="2967335"/>
            <a:ext cx="10954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</a:t>
            </a:r>
            <a:r>
              <a:rPr lang="ru-RU" sz="2400" b="1" dirty="0" smtClean="0">
                <a:solidFill>
                  <a:srgbClr val="00B050"/>
                </a:solidFill>
              </a:rPr>
              <a:t>Происходит </a:t>
            </a:r>
            <a:r>
              <a:rPr lang="ru-RU" sz="2400" b="1" dirty="0">
                <a:solidFill>
                  <a:srgbClr val="00B050"/>
                </a:solidFill>
              </a:rPr>
              <a:t>совершенствования деятельности органов чувств, 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представлений </a:t>
            </a:r>
            <a:r>
              <a:rPr lang="ru-RU" sz="2400" b="1" dirty="0">
                <a:solidFill>
                  <a:srgbClr val="00B050"/>
                </a:solidFill>
              </a:rPr>
              <a:t>об окружающем мире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2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182" y="2207491"/>
            <a:ext cx="86729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Каждая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стадия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возрастного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развития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ребенка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имеет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огромный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     </a:t>
            </a:r>
            <a:r>
              <a:rPr lang="ru-RU" sz="2400" b="1" dirty="0">
                <a:solidFill>
                  <a:srgbClr val="FF0000"/>
                </a:solidFill>
              </a:rPr>
              <a:t>потенциал</a:t>
            </a:r>
            <a:r>
              <a:rPr lang="ru-RU" sz="2400" dirty="0">
                <a:solidFill>
                  <a:srgbClr val="FF0000"/>
                </a:solidFill>
              </a:rPr>
              <a:t> и вместо того чтобы сокращать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эти </a:t>
            </a:r>
            <a:r>
              <a:rPr lang="ru-RU" sz="2400" b="1" dirty="0">
                <a:solidFill>
                  <a:srgbClr val="FF0000"/>
                </a:solidFill>
              </a:rPr>
              <a:t>возрастные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стадии</a:t>
            </a:r>
            <a:r>
              <a:rPr lang="ru-RU" sz="2400" dirty="0">
                <a:solidFill>
                  <a:srgbClr val="FF0000"/>
                </a:solidFill>
              </a:rPr>
              <a:t> нужно максимально раскрывать    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резервы </a:t>
            </a:r>
            <a:r>
              <a:rPr lang="ru-RU" sz="2400" b="1" dirty="0">
                <a:solidFill>
                  <a:srgbClr val="FF0000"/>
                </a:solidFill>
              </a:rPr>
              <a:t>ребенка</a:t>
            </a:r>
            <a:r>
              <a:rPr lang="ru-RU" sz="2400" dirty="0">
                <a:solidFill>
                  <a:srgbClr val="FF0000"/>
                </a:solidFill>
              </a:rPr>
              <a:t> на </a:t>
            </a:r>
            <a:r>
              <a:rPr lang="ru-RU" sz="2400" b="1" dirty="0">
                <a:solidFill>
                  <a:srgbClr val="FF0000"/>
                </a:solidFill>
              </a:rPr>
              <a:t>каждой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стадии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возрастного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развития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1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1" y="2179782"/>
            <a:ext cx="8977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                            Амплификация </a:t>
            </a:r>
            <a:r>
              <a:rPr lang="ru-RU" sz="2400" b="1" i="1" dirty="0">
                <a:solidFill>
                  <a:srgbClr val="00B050"/>
                </a:solidFill>
              </a:rPr>
              <a:t>детского развития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i="1" dirty="0"/>
              <a:t> </a:t>
            </a:r>
            <a:r>
              <a:rPr lang="ru-RU" sz="2400" i="1" dirty="0" smtClean="0"/>
              <a:t>          </a:t>
            </a:r>
            <a:r>
              <a:rPr lang="ru-RU" sz="2400" i="1" dirty="0" smtClean="0">
                <a:solidFill>
                  <a:srgbClr val="FF0000"/>
                </a:solidFill>
              </a:rPr>
              <a:t>основывается </a:t>
            </a:r>
            <a:r>
              <a:rPr lang="ru-RU" sz="2400" i="1" dirty="0">
                <a:solidFill>
                  <a:srgbClr val="FF0000"/>
                </a:solidFill>
              </a:rPr>
              <a:t>на применении   специфических видов   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          </a:t>
            </a:r>
            <a:r>
              <a:rPr lang="ru-RU" sz="2400" i="1" dirty="0" smtClean="0">
                <a:solidFill>
                  <a:srgbClr val="FF0000"/>
                </a:solidFill>
              </a:rPr>
              <a:t>            детской </a:t>
            </a:r>
            <a:r>
              <a:rPr lang="ru-RU" sz="2400" i="1" dirty="0">
                <a:solidFill>
                  <a:srgbClr val="FF0000"/>
                </a:solidFill>
              </a:rPr>
              <a:t>деятельности согласно возрасту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39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4" y="674255"/>
            <a:ext cx="9993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В </a:t>
            </a:r>
            <a:r>
              <a:rPr lang="ru-RU" sz="2400" b="1" dirty="0">
                <a:solidFill>
                  <a:srgbClr val="00B050"/>
                </a:solidFill>
              </a:rPr>
              <a:t>раннем возрасте у детей 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   Активно развивается восприятие, мышление, память, и другие познавательные способности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Внимание у малышей пока не произвольное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Они быстро утомляются отвлекаются, у них не устойчивое эмоциональное состояние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Малыши легко возбудимы, обидчивы, не усидчивы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В этом возрасте у них развивается интерес к деятельности взрослых и сверстников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Формируется познавательная активность, выражающаяся в постоянном исследовании и познании окружающих предметов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Развивается игра: она ведет к развитию общения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Мышление у малышей наглядно – действенное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Предметная </a:t>
            </a:r>
            <a:r>
              <a:rPr lang="ru-RU" sz="2400" dirty="0">
                <a:solidFill>
                  <a:srgbClr val="FF0000"/>
                </a:solidFill>
              </a:rPr>
              <a:t>деятельность является ведущей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891" y="304800"/>
            <a:ext cx="934720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раннем возрасте ведущей деятельностью является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предметная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она оказывает влияние на все сферы психики детей,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определяя во многом их специфику общения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с окружающим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пк\Documents\фото\20200914_1105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2975549"/>
            <a:ext cx="4521200" cy="33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2" y="2975549"/>
            <a:ext cx="4822197" cy="33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854" y="1117600"/>
            <a:ext cx="10714181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Конструирование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 </a:t>
            </a:r>
            <a:r>
              <a:rPr lang="ru-RU" sz="2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конструирования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Термин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« 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произошел от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латинского слова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«construe», что означает создание модели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построение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приведение в определенный порядок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взаимоотношение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отдельных предметов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частей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элементов.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продуктивный вид деятельности, поскольку направлено на получение определенного продукта и отвечает интересам и потребностям дете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09" y="960582"/>
            <a:ext cx="112129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Конструктивная </a:t>
            </a:r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проходит путь </a:t>
            </a:r>
            <a:r>
              <a:rPr lang="ru-RU" sz="24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игрового </a:t>
            </a:r>
            <a:r>
              <a:rPr lang="ru-RU" sz="24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манипулирования и  условного </a:t>
            </a:r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</a:t>
            </a:r>
            <a:r>
              <a:rPr lang="ru-RU" sz="24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</a:t>
            </a:r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функциональному его применению </a:t>
            </a:r>
            <a:endParaRPr lang="ru-RU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пк\Documents\фото\20200914_0813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20302" r="11517" b="6845"/>
          <a:stretch/>
        </p:blipFill>
        <p:spPr bwMode="auto">
          <a:xfrm>
            <a:off x="2632364" y="2447636"/>
            <a:ext cx="7019636" cy="3880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77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091" y="674255"/>
            <a:ext cx="1036188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Игра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строительными материалами   является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специфических видов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деятельности детей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раннего возраста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69" y="2041237"/>
            <a:ext cx="6322383" cy="45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5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407</Words>
  <Application>Microsoft Office PowerPoint</Application>
  <PresentationFormat>Широкоэкранный</PresentationFormat>
  <Paragraphs>137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 детство – основа общего развития ребенка,                   стартовый период всех человеческих начинаний. Неотъемлемым условием успешного развития ребенка является приобретение им чувственного опыта в первые три года жизни,            ведь ранний возраст – это период, когда ребенок интенсивно впитывает в себя социальный опыт человечества.</dc:title>
  <dc:creator>пк</dc:creator>
  <cp:lastModifiedBy>пк</cp:lastModifiedBy>
  <cp:revision>14</cp:revision>
  <dcterms:created xsi:type="dcterms:W3CDTF">2020-09-15T16:30:33Z</dcterms:created>
  <dcterms:modified xsi:type="dcterms:W3CDTF">2020-09-15T18:12:47Z</dcterms:modified>
</cp:coreProperties>
</file>