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8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062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06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645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124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6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0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26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8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3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3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45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2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49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D115-25F5-4674-A33A-627CB1443B6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04E284-C474-4FBC-8C6D-5B27E4B4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01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538" y="87922"/>
            <a:ext cx="9478108" cy="501161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Дифференцированный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подход на уроках в начальной  школе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Из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опыта работы учителя начальных классов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Таскаевой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А.А.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5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этап мотивации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22131"/>
            <a:ext cx="8596668" cy="4819231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на уроках чтения</a:t>
            </a:r>
            <a:r>
              <a:rPr lang="ru-RU" sz="2000" dirty="0">
                <a:solidFill>
                  <a:schemeClr val="tx1"/>
                </a:solidFill>
              </a:rPr>
              <a:t> использую следующие приёмы: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Чтение </a:t>
            </a:r>
            <a:r>
              <a:rPr lang="ru-RU" sz="2000" dirty="0">
                <a:solidFill>
                  <a:schemeClr val="tx1"/>
                </a:solidFill>
              </a:rPr>
              <a:t>слов </a:t>
            </a:r>
            <a:r>
              <a:rPr lang="ru-RU" sz="2000" i="1" dirty="0">
                <a:solidFill>
                  <a:schemeClr val="tx1"/>
                </a:solidFill>
              </a:rPr>
              <a:t>обычное и наоборот</a:t>
            </a:r>
            <a:r>
              <a:rPr lang="ru-RU" sz="2000" dirty="0" smtClean="0">
                <a:solidFill>
                  <a:schemeClr val="tx1"/>
                </a:solidFill>
              </a:rPr>
              <a:t>; </a:t>
            </a:r>
            <a:r>
              <a:rPr lang="ru-RU" sz="2000" dirty="0">
                <a:solidFill>
                  <a:schemeClr val="tx1"/>
                </a:solidFill>
              </a:rPr>
              <a:t>записанных </a:t>
            </a:r>
            <a:r>
              <a:rPr lang="ru-RU" sz="2000" i="1" dirty="0">
                <a:solidFill>
                  <a:schemeClr val="tx1"/>
                </a:solidFill>
              </a:rPr>
              <a:t>разновеликим шрифтом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r>
              <a:rPr lang="ru-RU" sz="2000" dirty="0" err="1">
                <a:solidFill>
                  <a:schemeClr val="tx1"/>
                </a:solidFill>
              </a:rPr>
              <a:t>ПАроХОД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уЧеНик</a:t>
            </a:r>
            <a:r>
              <a:rPr lang="ru-RU" sz="2000" dirty="0">
                <a:solidFill>
                  <a:schemeClr val="tx1"/>
                </a:solidFill>
              </a:rPr>
              <a:t>; чтение </a:t>
            </a:r>
            <a:r>
              <a:rPr lang="ru-RU" sz="2000" i="1" dirty="0">
                <a:solidFill>
                  <a:schemeClr val="tx1"/>
                </a:solidFill>
              </a:rPr>
              <a:t>с постепенным наращиванием букв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i="1" dirty="0">
                <a:solidFill>
                  <a:schemeClr val="tx1"/>
                </a:solidFill>
              </a:rPr>
              <a:t>слов</a:t>
            </a:r>
            <a:r>
              <a:rPr lang="ru-RU" sz="2000" dirty="0">
                <a:solidFill>
                  <a:schemeClr val="tx1"/>
                </a:solidFill>
              </a:rPr>
              <a:t>: верх – вверх, лес – лесочек, </a:t>
            </a:r>
            <a:r>
              <a:rPr lang="ru-RU" sz="2000" dirty="0" smtClean="0">
                <a:solidFill>
                  <a:schemeClr val="tx1"/>
                </a:solidFill>
              </a:rPr>
              <a:t>низ </a:t>
            </a:r>
            <a:r>
              <a:rPr lang="ru-RU" sz="2000" dirty="0">
                <a:solidFill>
                  <a:schemeClr val="tx1"/>
                </a:solidFill>
              </a:rPr>
              <a:t>– вниз, дом – домик.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Чтение </a:t>
            </a:r>
            <a:r>
              <a:rPr lang="ru-RU" sz="2000" i="1" dirty="0">
                <a:solidFill>
                  <a:schemeClr val="tx1"/>
                </a:solidFill>
              </a:rPr>
              <a:t>с закладкой, </a:t>
            </a:r>
            <a:r>
              <a:rPr lang="ru-RU" sz="2000" dirty="0">
                <a:solidFill>
                  <a:schemeClr val="tx1"/>
                </a:solidFill>
              </a:rPr>
              <a:t>прочитанные слова закрываются, это помогает избежать </a:t>
            </a:r>
            <a:r>
              <a:rPr lang="ru-RU" sz="2000" dirty="0" smtClean="0">
                <a:solidFill>
                  <a:schemeClr val="tx1"/>
                </a:solidFill>
              </a:rPr>
              <a:t>путаницы</a:t>
            </a:r>
            <a:r>
              <a:rPr lang="ru-RU" sz="2000" i="1" dirty="0" smtClean="0">
                <a:solidFill>
                  <a:schemeClr val="tx1"/>
                </a:solidFill>
              </a:rPr>
              <a:t>;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i="1" dirty="0">
                <a:solidFill>
                  <a:schemeClr val="tx1"/>
                </a:solidFill>
              </a:rPr>
              <a:t>учимся </a:t>
            </a:r>
            <a:r>
              <a:rPr lang="ru-RU" sz="2000" i="1" dirty="0" err="1">
                <a:solidFill>
                  <a:schemeClr val="tx1"/>
                </a:solidFill>
              </a:rPr>
              <a:t>скороговорить</a:t>
            </a:r>
            <a:r>
              <a:rPr lang="ru-RU" sz="2000" i="1" dirty="0">
                <a:solidFill>
                  <a:schemeClr val="tx1"/>
                </a:solidFill>
              </a:rPr>
              <a:t>; приём жужжащего чтения; читай шепотом и медленно;  </a:t>
            </a:r>
            <a:r>
              <a:rPr lang="ru-RU" sz="2000" i="1" dirty="0" err="1">
                <a:solidFill>
                  <a:schemeClr val="tx1"/>
                </a:solidFill>
              </a:rPr>
              <a:t>ежеурочные</a:t>
            </a:r>
            <a:r>
              <a:rPr lang="ru-RU" sz="2000" i="1" dirty="0">
                <a:solidFill>
                  <a:schemeClr val="tx1"/>
                </a:solidFill>
              </a:rPr>
              <a:t> пятиминутки чтения; дикторское чтение;  чтение по ролям </a:t>
            </a:r>
            <a:r>
              <a:rPr lang="ru-RU" sz="2000" dirty="0">
                <a:solidFill>
                  <a:schemeClr val="tx1"/>
                </a:solidFill>
              </a:rPr>
              <a:t> и т.д.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Задания</a:t>
            </a:r>
            <a:r>
              <a:rPr lang="ru-RU" sz="2000" dirty="0">
                <a:solidFill>
                  <a:schemeClr val="tx1"/>
                </a:solidFill>
              </a:rPr>
              <a:t>, которые способствуют увеличению объёма общения каждого ученика на уроке: 1) работа в парах; 2) работа в группах; 3) инсценировки; 4) ролевое чтение; 5) совместное творчество. </a:t>
            </a:r>
          </a:p>
        </p:txBody>
      </p:sp>
    </p:spTree>
    <p:extLst>
      <p:ext uri="{BB962C8B-B14F-4D97-AF65-F5344CB8AC3E}">
        <p14:creationId xmlns:p14="http://schemas.microsoft.com/office/powerpoint/2010/main" val="6740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992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Дифференцированный подход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977" y="1318846"/>
            <a:ext cx="10779369" cy="514349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Задания для развития устного счёта.</a:t>
            </a:r>
          </a:p>
          <a:p>
            <a:pPr marL="0" lv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Работа с числовым рядом</a:t>
            </a:r>
            <a:r>
              <a:rPr lang="ru-RU" sz="2400" dirty="0" smtClean="0">
                <a:solidFill>
                  <a:schemeClr val="tx1"/>
                </a:solidFill>
              </a:rPr>
              <a:t>. На </a:t>
            </a:r>
            <a:r>
              <a:rPr lang="ru-RU" sz="2400" dirty="0">
                <a:solidFill>
                  <a:schemeClr val="tx1"/>
                </a:solidFill>
              </a:rPr>
              <a:t>доске 3 числовых ряда, для каждой группы, в зависимости от трудности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I </a:t>
            </a:r>
            <a:r>
              <a:rPr lang="ru-RU" sz="2400" b="1" dirty="0">
                <a:solidFill>
                  <a:schemeClr val="tx1"/>
                </a:solidFill>
              </a:rPr>
              <a:t>гр</a:t>
            </a:r>
            <a:r>
              <a:rPr lang="ru-RU" sz="2400" dirty="0">
                <a:solidFill>
                  <a:schemeClr val="tx1"/>
                </a:solidFill>
              </a:rPr>
              <a:t>. 2123, 2233, 2343, …, …., …..      (+110).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II </a:t>
            </a:r>
            <a:r>
              <a:rPr lang="ru-RU" sz="2400" b="1" dirty="0">
                <a:solidFill>
                  <a:schemeClr val="tx1"/>
                </a:solidFill>
              </a:rPr>
              <a:t>гр</a:t>
            </a:r>
            <a:r>
              <a:rPr lang="ru-RU" sz="2400" dirty="0">
                <a:solidFill>
                  <a:schemeClr val="tx1"/>
                </a:solidFill>
              </a:rPr>
              <a:t>. 2123, 2153, 2183, …, ….., …..    (+30)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III </a:t>
            </a:r>
            <a:r>
              <a:rPr lang="ru-RU" sz="2400" b="1" dirty="0">
                <a:solidFill>
                  <a:schemeClr val="tx1"/>
                </a:solidFill>
              </a:rPr>
              <a:t>гр</a:t>
            </a:r>
            <a:r>
              <a:rPr lang="ru-RU" sz="2400" dirty="0">
                <a:solidFill>
                  <a:schemeClr val="tx1"/>
                </a:solidFill>
              </a:rPr>
              <a:t>. 2123, 2135, 2147, ….., ……,…..  ( +12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ru-RU" sz="2400" dirty="0"/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Найди значения выражений: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36:4*3            9*4-28          (73-45):7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27:(12:4)        12+4*7         (61-29) : 8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32:8*9            51- 28:7        (80 – 56):6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 </a:t>
            </a:r>
            <a:r>
              <a:rPr lang="ru-RU" sz="2400" dirty="0">
                <a:solidFill>
                  <a:schemeClr val="tx1"/>
                </a:solidFill>
              </a:rPr>
              <a:t>гр. Найди сумму ответов первого и второго столбиков отдельно и найди разность получившихся сумм.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II </a:t>
            </a:r>
            <a:r>
              <a:rPr lang="ru-RU" sz="2400" b="1" dirty="0">
                <a:solidFill>
                  <a:schemeClr val="tx1"/>
                </a:solidFill>
              </a:rPr>
              <a:t>гр. </a:t>
            </a:r>
            <a:r>
              <a:rPr lang="ru-RU" sz="2400" dirty="0">
                <a:solidFill>
                  <a:schemeClr val="tx1"/>
                </a:solidFill>
              </a:rPr>
              <a:t>Выпиши ответы, которые делятся на 4 и расположи их в порядке возрастания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III </a:t>
            </a:r>
            <a:r>
              <a:rPr lang="ru-RU" sz="2400" b="1" dirty="0">
                <a:solidFill>
                  <a:schemeClr val="tx1"/>
                </a:solidFill>
              </a:rPr>
              <a:t>гр. </a:t>
            </a:r>
            <a:r>
              <a:rPr lang="ru-RU" sz="2400" dirty="0">
                <a:solidFill>
                  <a:schemeClr val="tx1"/>
                </a:solidFill>
              </a:rPr>
              <a:t>Реши примеры.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0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59422"/>
            <a:ext cx="8596668" cy="127097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Дифференцированный подход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домашнему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заданию по математике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1383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 </a:t>
            </a:r>
            <a:r>
              <a:rPr lang="ru-RU" sz="2000" b="1" i="1" dirty="0">
                <a:solidFill>
                  <a:schemeClr val="tx1"/>
                </a:solidFill>
              </a:rPr>
              <a:t>1 группа  </a:t>
            </a:r>
            <a:r>
              <a:rPr lang="ru-RU" sz="2000" dirty="0" smtClean="0">
                <a:solidFill>
                  <a:schemeClr val="tx1"/>
                </a:solidFill>
              </a:rPr>
              <a:t>- задания вида: начертить ломаную линию как в учебнике, узнать её </a:t>
            </a:r>
            <a:r>
              <a:rPr lang="ru-RU" sz="2000" dirty="0">
                <a:solidFill>
                  <a:schemeClr val="tx1"/>
                </a:solidFill>
              </a:rPr>
              <a:t>длину. </a:t>
            </a:r>
            <a:r>
              <a:rPr lang="ru-RU" sz="2000" dirty="0" smtClean="0">
                <a:solidFill>
                  <a:schemeClr val="tx1"/>
                </a:solidFill>
              </a:rPr>
              <a:t>Затем начертить </a:t>
            </a:r>
            <a:r>
              <a:rPr lang="ru-RU" sz="2000" dirty="0">
                <a:solidFill>
                  <a:schemeClr val="tx1"/>
                </a:solidFill>
              </a:rPr>
              <a:t>ломаную такой же длины, но с большим  количеством звеньев. (Оценивается на  «5»)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2 группа  </a:t>
            </a:r>
            <a:r>
              <a:rPr lang="ru-RU" sz="2000" dirty="0" smtClean="0">
                <a:solidFill>
                  <a:schemeClr val="tx1"/>
                </a:solidFill>
              </a:rPr>
              <a:t> - предложено начертить ломаную, узнать её длину и выразить её в миллиметрах и если можно в дециметрах.(Задание оценивается на «4» или «5», в зависимости от выполнения)</a:t>
            </a:r>
          </a:p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3 </a:t>
            </a:r>
            <a:r>
              <a:rPr lang="ru-RU" sz="2000" b="1" i="1" dirty="0">
                <a:solidFill>
                  <a:schemeClr val="tx1"/>
                </a:solidFill>
              </a:rPr>
              <a:t>группа  </a:t>
            </a:r>
            <a:r>
              <a:rPr lang="ru-RU" sz="2000" dirty="0" smtClean="0">
                <a:solidFill>
                  <a:schemeClr val="tx1"/>
                </a:solidFill>
              </a:rPr>
              <a:t>- начертить </a:t>
            </a:r>
            <a:r>
              <a:rPr lang="ru-RU" sz="2000" dirty="0">
                <a:solidFill>
                  <a:schemeClr val="tx1"/>
                </a:solidFill>
              </a:rPr>
              <a:t>ломаную линию как в учебнике, узнать её длину. (Это домашнее задание связано с повторением и закреплением правила, оценивается на «3» или «4», в зависимости от выполнения и индивидуальности ребёнка)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81475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Разноуровневые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карточки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538" y="1424355"/>
            <a:ext cx="9821008" cy="5108330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dirty="0">
                <a:solidFill>
                  <a:schemeClr val="tx1"/>
                </a:solidFill>
              </a:rPr>
              <a:t>Окружающий мир.</a:t>
            </a:r>
          </a:p>
          <a:p>
            <a:pPr marL="0" indent="0">
              <a:buNone/>
            </a:pPr>
            <a:r>
              <a:rPr lang="ru-RU" sz="2300" b="1" dirty="0" smtClean="0">
                <a:solidFill>
                  <a:schemeClr val="tx1"/>
                </a:solidFill>
              </a:rPr>
              <a:t>Тема</a:t>
            </a:r>
            <a:r>
              <a:rPr lang="ru-RU" sz="2300" b="1" dirty="0">
                <a:solidFill>
                  <a:schemeClr val="tx1"/>
                </a:solidFill>
              </a:rPr>
              <a:t>: Перелётные и зимующие </a:t>
            </a:r>
            <a:r>
              <a:rPr lang="ru-RU" sz="2300" b="1" dirty="0" smtClean="0">
                <a:solidFill>
                  <a:schemeClr val="tx1"/>
                </a:solidFill>
              </a:rPr>
              <a:t>птицы.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</a:rPr>
              <a:t>I </a:t>
            </a:r>
            <a:r>
              <a:rPr lang="ru-RU" sz="2300" b="1" dirty="0" smtClean="0">
                <a:solidFill>
                  <a:schemeClr val="tx1"/>
                </a:solidFill>
              </a:rPr>
              <a:t>гр. </a:t>
            </a:r>
            <a:r>
              <a:rPr lang="ru-RU" sz="2300" dirty="0" smtClean="0">
                <a:solidFill>
                  <a:schemeClr val="tx1"/>
                </a:solidFill>
              </a:rPr>
              <a:t>Разгадывают кроссворд по теме.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</a:rPr>
              <a:t>II </a:t>
            </a:r>
            <a:r>
              <a:rPr lang="ru-RU" sz="2300" b="1" dirty="0">
                <a:solidFill>
                  <a:schemeClr val="tx1"/>
                </a:solidFill>
              </a:rPr>
              <a:t>гр. </a:t>
            </a:r>
            <a:r>
              <a:rPr lang="ru-RU" sz="2300" dirty="0">
                <a:solidFill>
                  <a:schemeClr val="tx1"/>
                </a:solidFill>
              </a:rPr>
              <a:t>Получают названия птиц на карточках и записывают эти слова в 2 столбика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en-US" sz="2300" b="1" dirty="0">
                <a:solidFill>
                  <a:schemeClr val="tx1"/>
                </a:solidFill>
              </a:rPr>
              <a:t>III </a:t>
            </a:r>
            <a:r>
              <a:rPr lang="ru-RU" sz="2300" b="1" dirty="0">
                <a:solidFill>
                  <a:schemeClr val="tx1"/>
                </a:solidFill>
              </a:rPr>
              <a:t>гр</a:t>
            </a:r>
            <a:r>
              <a:rPr lang="ru-RU" sz="2300" dirty="0">
                <a:solidFill>
                  <a:schemeClr val="tx1"/>
                </a:solidFill>
              </a:rPr>
              <a:t>. Соединяют названия птицы с подходящим названием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300" b="1" dirty="0" smtClean="0">
                <a:solidFill>
                  <a:schemeClr val="tx1"/>
                </a:solidFill>
              </a:rPr>
              <a:t>  </a:t>
            </a:r>
            <a:r>
              <a:rPr lang="ru-RU" sz="2300" b="1" dirty="0">
                <a:solidFill>
                  <a:schemeClr val="tx1"/>
                </a:solidFill>
              </a:rPr>
              <a:t>Русский язык</a:t>
            </a:r>
            <a:r>
              <a:rPr lang="ru-RU" sz="23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300" b="1" dirty="0">
                <a:solidFill>
                  <a:schemeClr val="tx1"/>
                </a:solidFill>
              </a:rPr>
              <a:t>Тема: Склонение имён существительных.</a:t>
            </a:r>
          </a:p>
          <a:p>
            <a:pPr marL="0" indent="0">
              <a:buNone/>
            </a:pPr>
            <a:r>
              <a:rPr lang="ru-RU" sz="2300" b="1" dirty="0">
                <a:solidFill>
                  <a:schemeClr val="tx1"/>
                </a:solidFill>
              </a:rPr>
              <a:t>1 уровень</a:t>
            </a:r>
            <a:r>
              <a:rPr lang="ru-RU" sz="2300" b="1" dirty="0" smtClean="0">
                <a:solidFill>
                  <a:schemeClr val="tx1"/>
                </a:solidFill>
              </a:rPr>
              <a:t>.</a:t>
            </a:r>
            <a:r>
              <a:rPr lang="ru-RU" sz="2300" i="1" dirty="0">
                <a:solidFill>
                  <a:schemeClr val="tx1"/>
                </a:solidFill>
              </a:rPr>
              <a:t> Запишите имена существительные в три столбика по склонениям.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i="1" dirty="0">
                <a:solidFill>
                  <a:schemeClr val="tx1"/>
                </a:solidFill>
              </a:rPr>
              <a:t>В каждый столбик допишите по одному своему слову, составьте с ними предложения.</a:t>
            </a:r>
            <a:endParaRPr lang="ru-RU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Темнота, лисёнок, радость, море, смелость, звезда, свист.</a:t>
            </a:r>
          </a:p>
          <a:p>
            <a:pPr marL="0" indent="0">
              <a:buNone/>
            </a:pPr>
            <a:r>
              <a:rPr lang="ru-RU" sz="2300" b="1" dirty="0" smtClean="0">
                <a:solidFill>
                  <a:schemeClr val="tx1"/>
                </a:solidFill>
              </a:rPr>
              <a:t> 2 </a:t>
            </a:r>
            <a:r>
              <a:rPr lang="ru-RU" sz="2300" b="1" dirty="0">
                <a:solidFill>
                  <a:schemeClr val="tx1"/>
                </a:solidFill>
              </a:rPr>
              <a:t>уровень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i="1" dirty="0">
                <a:solidFill>
                  <a:schemeClr val="tx1"/>
                </a:solidFill>
              </a:rPr>
              <a:t>Запишите имена существительные в три столбика по склонениям.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i="1" dirty="0">
                <a:solidFill>
                  <a:schemeClr val="tx1"/>
                </a:solidFill>
              </a:rPr>
              <a:t>В каждый столбик допишите по два своих слова.</a:t>
            </a:r>
            <a:endParaRPr lang="ru-RU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Багаж, сосна, радость, весть, сердце, печь, </a:t>
            </a:r>
            <a:r>
              <a:rPr lang="ru-RU" sz="2300" dirty="0" smtClean="0">
                <a:solidFill>
                  <a:schemeClr val="tx1"/>
                </a:solidFill>
              </a:rPr>
              <a:t>скрипка. </a:t>
            </a:r>
            <a:endParaRPr lang="ru-RU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300" b="1" dirty="0">
                <a:solidFill>
                  <a:schemeClr val="tx1"/>
                </a:solidFill>
              </a:rPr>
              <a:t>3 уровень. </a:t>
            </a:r>
            <a:r>
              <a:rPr lang="ru-RU" sz="2300" i="1" dirty="0">
                <a:solidFill>
                  <a:schemeClr val="tx1"/>
                </a:solidFill>
              </a:rPr>
              <a:t>Запишите имена существительные в три столбика по склонениям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Рыбка, мыло, месяц, синица, помидор, любовь.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Дифференцированный подход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домашнему заданию по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русскому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400" b="1" i="1" dirty="0" smtClean="0">
                <a:solidFill>
                  <a:schemeClr val="tx1"/>
                </a:solidFill>
              </a:rPr>
              <a:t>1 группа учащихся</a:t>
            </a:r>
            <a:r>
              <a:rPr lang="ru-RU" sz="2400" dirty="0">
                <a:solidFill>
                  <a:schemeClr val="tx1"/>
                </a:solidFill>
              </a:rPr>
              <a:t> - </a:t>
            </a:r>
            <a:r>
              <a:rPr lang="ru-RU" sz="2400" dirty="0" smtClean="0">
                <a:solidFill>
                  <a:schemeClr val="tx1"/>
                </a:solidFill>
              </a:rPr>
              <a:t>задания вида ЗВ_НОК,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СТ_РОНА, ЦВ_ТОК, СН_ ЖИНКА вставить пропущенную </a:t>
            </a:r>
            <a:r>
              <a:rPr lang="ru-RU" sz="2400" dirty="0">
                <a:solidFill>
                  <a:schemeClr val="tx1"/>
                </a:solidFill>
              </a:rPr>
              <a:t>букву, найти проверочное слово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П</a:t>
            </a:r>
            <a:r>
              <a:rPr lang="ru-RU" sz="2400" dirty="0" smtClean="0">
                <a:solidFill>
                  <a:schemeClr val="tx1"/>
                </a:solidFill>
              </a:rPr>
              <a:t>ридумать </a:t>
            </a:r>
            <a:r>
              <a:rPr lang="ru-RU" sz="2400" dirty="0">
                <a:solidFill>
                  <a:schemeClr val="tx1"/>
                </a:solidFill>
              </a:rPr>
              <a:t>несколько слов на это </a:t>
            </a:r>
            <a:r>
              <a:rPr lang="ru-RU" sz="2400" dirty="0" smtClean="0">
                <a:solidFill>
                  <a:schemeClr val="tx1"/>
                </a:solidFill>
              </a:rPr>
              <a:t>правило и составить с ним предложение.(Оценивается на«5»)</a:t>
            </a:r>
          </a:p>
          <a:p>
            <a:pPr algn="just"/>
            <a:r>
              <a:rPr lang="ru-RU" sz="2400" b="1" i="1" dirty="0" smtClean="0">
                <a:solidFill>
                  <a:schemeClr val="tx1"/>
                </a:solidFill>
              </a:rPr>
              <a:t>2 группа  учащихся</a:t>
            </a:r>
            <a:r>
              <a:rPr lang="ru-RU" sz="2400" dirty="0" smtClean="0">
                <a:solidFill>
                  <a:schemeClr val="tx1"/>
                </a:solidFill>
              </a:rPr>
              <a:t> - предложено вставить пропущенную букву и найти проверочное слово. (Это задание направлено на больший объём и умение правильно и самостоятельно подобрать проверочное слово, оценивается на «4» или «5», в зависимости от выполнения)</a:t>
            </a:r>
          </a:p>
          <a:p>
            <a:pPr algn="just"/>
            <a:r>
              <a:rPr lang="ru-RU" sz="2400" b="1" i="1" dirty="0" smtClean="0">
                <a:solidFill>
                  <a:schemeClr val="tx1"/>
                </a:solidFill>
              </a:rPr>
              <a:t>3 группа учащихся</a:t>
            </a:r>
            <a:r>
              <a:rPr lang="ru-RU" sz="2400" i="1" dirty="0" smtClean="0">
                <a:solidFill>
                  <a:schemeClr val="tx1"/>
                </a:solidFill>
              </a:rPr>
              <a:t> </a:t>
            </a:r>
            <a:r>
              <a:rPr lang="ru-RU" sz="2400" dirty="0" smtClean="0">
                <a:solidFill>
                  <a:schemeClr val="tx1"/>
                </a:solidFill>
              </a:rPr>
              <a:t>- задания вида ЗВ_НОК,  СТ_РОНА, ЦВ_ТОК, СН_ ЖИНКА   вставить пропущенную гласную букву. (Это домашнее задание связано с повторением и закреплением правила, оценивается на «3» или «4», в зависимости от выполнения и индивидуальности ребёнка)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1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Спасибо 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34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</TotalTime>
  <Words>434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        Дифференцированный подход на уроках в начальной  школе  Из опыта работы учителя начальных классов  Таскаевой А.А.  </vt:lpstr>
      <vt:lpstr>этап мотивации </vt:lpstr>
      <vt:lpstr>Дифференцированный подход</vt:lpstr>
      <vt:lpstr>Дифференцированный подход  к домашнему заданию по математике</vt:lpstr>
      <vt:lpstr>Разноуровневые карточки</vt:lpstr>
      <vt:lpstr>Дифференцированный подход  к домашнему заданию по русскому языку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Из опыта работы учителя начальных классов  Таскаевой А.А.  </dc:title>
  <dc:creator>Александра</dc:creator>
  <cp:lastModifiedBy>Александра</cp:lastModifiedBy>
  <cp:revision>13</cp:revision>
  <dcterms:created xsi:type="dcterms:W3CDTF">2021-01-08T08:37:40Z</dcterms:created>
  <dcterms:modified xsi:type="dcterms:W3CDTF">2021-02-01T08:12:59Z</dcterms:modified>
</cp:coreProperties>
</file>