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4"/>
  </p:notesMasterIdLst>
  <p:sldIdLst>
    <p:sldId id="260" r:id="rId4"/>
    <p:sldId id="261" r:id="rId5"/>
    <p:sldId id="256" r:id="rId6"/>
    <p:sldId id="263" r:id="rId7"/>
    <p:sldId id="262" r:id="rId8"/>
    <p:sldId id="265" r:id="rId9"/>
    <p:sldId id="270" r:id="rId10"/>
    <p:sldId id="293" r:id="rId11"/>
    <p:sldId id="269" r:id="rId12"/>
    <p:sldId id="268" r:id="rId13"/>
    <p:sldId id="264" r:id="rId14"/>
    <p:sldId id="274" r:id="rId15"/>
    <p:sldId id="275" r:id="rId16"/>
    <p:sldId id="273" r:id="rId17"/>
    <p:sldId id="271" r:id="rId18"/>
    <p:sldId id="276" r:id="rId19"/>
    <p:sldId id="277" r:id="rId20"/>
    <p:sldId id="321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323" r:id="rId30"/>
    <p:sldId id="324" r:id="rId31"/>
    <p:sldId id="289" r:id="rId32"/>
    <p:sldId id="327" r:id="rId33"/>
    <p:sldId id="325" r:id="rId34"/>
    <p:sldId id="291" r:id="rId35"/>
    <p:sldId id="294" r:id="rId36"/>
    <p:sldId id="295" r:id="rId37"/>
    <p:sldId id="296" r:id="rId38"/>
    <p:sldId id="298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07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7" r:id="rId58"/>
    <p:sldId id="316" r:id="rId59"/>
    <p:sldId id="318" r:id="rId60"/>
    <p:sldId id="288" r:id="rId61"/>
    <p:sldId id="328" r:id="rId62"/>
    <p:sldId id="329" r:id="rId63"/>
  </p:sldIdLst>
  <p:sldSz cx="9144000" cy="6858000" type="screen4x3"/>
  <p:notesSz cx="6858000" cy="9144000"/>
  <p:custDataLst>
    <p:tags r:id="rId6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600"/>
    <a:srgbClr val="990000"/>
    <a:srgbClr val="2C4917"/>
    <a:srgbClr val="51862A"/>
    <a:srgbClr val="92B97D"/>
    <a:srgbClr val="375A1C"/>
    <a:srgbClr val="426C22"/>
    <a:srgbClr val="6AAF37"/>
    <a:srgbClr val="E3F2D6"/>
    <a:srgbClr val="C6E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1B53C-F6E6-4DDF-85DF-CA1D7D15FD76}" type="doc">
      <dgm:prSet loTypeId="urn:microsoft.com/office/officeart/2008/layout/PictureAccentList" loCatId="pictur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F91496D-8248-4DF5-9662-B29E96E117A3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19050">
          <a:solidFill>
            <a:srgbClr val="3B4A1E"/>
          </a:solidFill>
        </a:ln>
      </dgm:spPr>
      <dgm:t>
        <a:bodyPr/>
        <a:lstStyle/>
        <a:p>
          <a:r>
            <a:rPr lang="ru-RU" sz="4000" b="1" dirty="0" smtClean="0">
              <a:solidFill>
                <a:srgbClr val="3B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Особенности проблемного обучения</a:t>
          </a:r>
          <a:endParaRPr lang="ru-RU" sz="4000" b="1" dirty="0">
            <a:solidFill>
              <a:srgbClr val="3B4A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89FA5091-86F6-495A-8AAD-3837579993AA}" type="parTrans" cxnId="{B6AFAB5D-8420-4C8F-A416-277E17E27A73}">
      <dgm:prSet/>
      <dgm:spPr/>
      <dgm:t>
        <a:bodyPr/>
        <a:lstStyle/>
        <a:p>
          <a:endParaRPr lang="ru-RU"/>
        </a:p>
      </dgm:t>
    </dgm:pt>
    <dgm:pt modelId="{67309505-406E-4D49-ACB3-C6238A12E72E}" type="sibTrans" cxnId="{B6AFAB5D-8420-4C8F-A416-277E17E27A73}">
      <dgm:prSet/>
      <dgm:spPr/>
      <dgm:t>
        <a:bodyPr/>
        <a:lstStyle/>
        <a:p>
          <a:endParaRPr lang="ru-RU"/>
        </a:p>
      </dgm:t>
    </dgm:pt>
    <dgm:pt modelId="{E03B2C89-A7C9-40BE-A49E-C805EFAE7CA1}" type="pres">
      <dgm:prSet presAssocID="{1EC1B53C-F6E6-4DDF-85DF-CA1D7D15FD7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5643DF-B534-4C94-8372-EB22D28BCA22}" type="pres">
      <dgm:prSet presAssocID="{3F91496D-8248-4DF5-9662-B29E96E117A3}" presName="root" presStyleCnt="0">
        <dgm:presLayoutVars>
          <dgm:chMax/>
          <dgm:chPref val="4"/>
        </dgm:presLayoutVars>
      </dgm:prSet>
      <dgm:spPr/>
    </dgm:pt>
    <dgm:pt modelId="{DDE79C96-25B8-4986-9E66-9C0C282BAD9E}" type="pres">
      <dgm:prSet presAssocID="{3F91496D-8248-4DF5-9662-B29E96E117A3}" presName="rootComposite" presStyleCnt="0">
        <dgm:presLayoutVars/>
      </dgm:prSet>
      <dgm:spPr/>
    </dgm:pt>
    <dgm:pt modelId="{AC671263-AC73-472C-8B87-8C03272DBC0E}" type="pres">
      <dgm:prSet presAssocID="{3F91496D-8248-4DF5-9662-B29E96E117A3}" presName="rootText" presStyleLbl="node0" presStyleIdx="0" presStyleCnt="1" custScaleX="89254" custScaleY="74103" custLinFactNeighborX="-1125" custLinFactNeighborY="-71735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DCE8FB3-86DD-4488-9F17-7F6CE03C0A11}" type="pres">
      <dgm:prSet presAssocID="{3F91496D-8248-4DF5-9662-B29E96E117A3}" presName="childShape" presStyleCnt="0">
        <dgm:presLayoutVars>
          <dgm:chMax val="0"/>
          <dgm:chPref val="0"/>
        </dgm:presLayoutVars>
      </dgm:prSet>
      <dgm:spPr/>
    </dgm:pt>
  </dgm:ptLst>
  <dgm:cxnLst>
    <dgm:cxn modelId="{B6AFAB5D-8420-4C8F-A416-277E17E27A73}" srcId="{1EC1B53C-F6E6-4DDF-85DF-CA1D7D15FD76}" destId="{3F91496D-8248-4DF5-9662-B29E96E117A3}" srcOrd="0" destOrd="0" parTransId="{89FA5091-86F6-495A-8AAD-3837579993AA}" sibTransId="{67309505-406E-4D49-ACB3-C6238A12E72E}"/>
    <dgm:cxn modelId="{1DE45F34-6A71-4B68-B729-91825CA4D101}" type="presOf" srcId="{3F91496D-8248-4DF5-9662-B29E96E117A3}" destId="{AC671263-AC73-472C-8B87-8C03272DBC0E}" srcOrd="0" destOrd="0" presId="urn:microsoft.com/office/officeart/2008/layout/PictureAccentList"/>
    <dgm:cxn modelId="{BF055CE6-51C6-48B8-B375-0EE6102825B0}" type="presOf" srcId="{1EC1B53C-F6E6-4DDF-85DF-CA1D7D15FD76}" destId="{E03B2C89-A7C9-40BE-A49E-C805EFAE7CA1}" srcOrd="0" destOrd="0" presId="urn:microsoft.com/office/officeart/2008/layout/PictureAccentList"/>
    <dgm:cxn modelId="{5CFD41AC-0285-45F4-A21E-E4083D21350C}" type="presParOf" srcId="{E03B2C89-A7C9-40BE-A49E-C805EFAE7CA1}" destId="{AA5643DF-B534-4C94-8372-EB22D28BCA22}" srcOrd="0" destOrd="0" presId="urn:microsoft.com/office/officeart/2008/layout/PictureAccentList"/>
    <dgm:cxn modelId="{475600F3-239F-48C6-9DB3-E503CBCB96A0}" type="presParOf" srcId="{AA5643DF-B534-4C94-8372-EB22D28BCA22}" destId="{DDE79C96-25B8-4986-9E66-9C0C282BAD9E}" srcOrd="0" destOrd="0" presId="urn:microsoft.com/office/officeart/2008/layout/PictureAccentList"/>
    <dgm:cxn modelId="{73DFFAF4-80B2-41A3-8668-142CC7EA8DBF}" type="presParOf" srcId="{DDE79C96-25B8-4986-9E66-9C0C282BAD9E}" destId="{AC671263-AC73-472C-8B87-8C03272DBC0E}" srcOrd="0" destOrd="0" presId="urn:microsoft.com/office/officeart/2008/layout/PictureAccentList"/>
    <dgm:cxn modelId="{AD7C800A-BAD4-4511-B2C8-46B176705346}" type="presParOf" srcId="{AA5643DF-B534-4C94-8372-EB22D28BCA22}" destId="{DDCE8FB3-86DD-4488-9F17-7F6CE03C0A1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DF861-58E1-4F8D-BB4B-5B92F8A4F6BD}" type="doc">
      <dgm:prSet loTypeId="urn:microsoft.com/office/officeart/2005/8/layout/list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5132E6D-76EA-4A60-881D-B2257A7DF5E4}">
      <dgm:prSet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tile tx="0" ty="0" sx="100000" sy="100000" flip="none" algn="tl"/>
        </a:blipFill>
        <a:ln w="19050">
          <a:solidFill>
            <a:srgbClr val="3B4A1E"/>
          </a:solidFill>
        </a:ln>
      </dgm:spPr>
      <dgm:t>
        <a:bodyPr/>
        <a:lstStyle/>
        <a:p>
          <a:r>
            <a:rPr lang="ru-RU" b="1" dirty="0" smtClean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rPr>
            <a:t>знания и способы деятельности не преподносятся в готовом виде;</a:t>
          </a:r>
          <a:endParaRPr lang="ru-RU" b="1" dirty="0">
            <a:solidFill>
              <a:srgbClr val="3B4A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E8086C-6BA1-4390-81D8-FD4DD2AE6A77}" type="parTrans" cxnId="{7EBE4FF0-8A25-4632-98F5-7339F4FBA427}">
      <dgm:prSet/>
      <dgm:spPr/>
      <dgm:t>
        <a:bodyPr/>
        <a:lstStyle/>
        <a:p>
          <a:endParaRPr lang="ru-RU"/>
        </a:p>
      </dgm:t>
    </dgm:pt>
    <dgm:pt modelId="{0F3A78DD-F240-4EB8-9323-FA7772D362C3}" type="sibTrans" cxnId="{7EBE4FF0-8A25-4632-98F5-7339F4FBA427}">
      <dgm:prSet/>
      <dgm:spPr/>
      <dgm:t>
        <a:bodyPr/>
        <a:lstStyle/>
        <a:p>
          <a:endParaRPr lang="ru-RU"/>
        </a:p>
      </dgm:t>
    </dgm:pt>
    <dgm:pt modelId="{51D708E0-09D5-49C8-A402-EA555CF6B1BD}">
      <dgm:prSet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tile tx="0" ty="0" sx="100000" sy="100000" flip="none" algn="tl"/>
        </a:blipFill>
        <a:ln w="19050">
          <a:solidFill>
            <a:srgbClr val="3B4A1E"/>
          </a:solidFill>
        </a:ln>
      </dgm:spPr>
      <dgm:t>
        <a:bodyPr/>
        <a:lstStyle/>
        <a:p>
          <a:r>
            <a:rPr lang="ru-RU" b="1" dirty="0" smtClean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rPr>
            <a:t>поисковая деятельность детей стимулируется вопросами педагога;</a:t>
          </a:r>
          <a:endParaRPr lang="ru-RU" b="1" dirty="0">
            <a:solidFill>
              <a:srgbClr val="3B4A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2C70CC-91FD-4BB9-A17A-CCE4E7227C83}" type="parTrans" cxnId="{6623A825-FAB1-4A3C-84B3-A47D325DD372}">
      <dgm:prSet/>
      <dgm:spPr/>
      <dgm:t>
        <a:bodyPr/>
        <a:lstStyle/>
        <a:p>
          <a:endParaRPr lang="ru-RU"/>
        </a:p>
      </dgm:t>
    </dgm:pt>
    <dgm:pt modelId="{667F6ABD-34C1-4963-BECE-E481D7EF80DB}" type="sibTrans" cxnId="{6623A825-FAB1-4A3C-84B3-A47D325DD372}">
      <dgm:prSet/>
      <dgm:spPr/>
      <dgm:t>
        <a:bodyPr/>
        <a:lstStyle/>
        <a:p>
          <a:endParaRPr lang="ru-RU"/>
        </a:p>
      </dgm:t>
    </dgm:pt>
    <dgm:pt modelId="{4BCF5287-2B63-4EA1-A5AD-84CA31F1847E}">
      <dgm:prSet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tile tx="0" ty="0" sx="100000" sy="100000" flip="none" algn="tl"/>
        </a:blipFill>
        <a:ln w="19050">
          <a:solidFill>
            <a:srgbClr val="3B4A1E"/>
          </a:solidFill>
        </a:ln>
      </dgm:spPr>
      <dgm:t>
        <a:bodyPr/>
        <a:lstStyle/>
        <a:p>
          <a:r>
            <a:rPr lang="ru-RU" b="1" dirty="0" smtClean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rPr>
            <a:t>правила или инструкции не предлагаются;</a:t>
          </a:r>
          <a:endParaRPr lang="ru-RU" b="1" dirty="0">
            <a:solidFill>
              <a:srgbClr val="3B4A1E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D0675F-C308-4281-8A01-B9A87E4D41F6}" type="parTrans" cxnId="{7908905D-A919-4425-A51A-8CB55B5EE6EC}">
      <dgm:prSet/>
      <dgm:spPr/>
      <dgm:t>
        <a:bodyPr/>
        <a:lstStyle/>
        <a:p>
          <a:endParaRPr lang="ru-RU"/>
        </a:p>
      </dgm:t>
    </dgm:pt>
    <dgm:pt modelId="{692AA8AF-5C3A-4CEF-B2BC-6D461F032914}" type="sibTrans" cxnId="{7908905D-A919-4425-A51A-8CB55B5EE6EC}">
      <dgm:prSet/>
      <dgm:spPr/>
      <dgm:t>
        <a:bodyPr/>
        <a:lstStyle/>
        <a:p>
          <a:endParaRPr lang="ru-RU"/>
        </a:p>
      </dgm:t>
    </dgm:pt>
    <dgm:pt modelId="{E1C52C4B-97DF-421A-A106-9BDCCB84C34D}">
      <dgm:prSet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tile tx="0" ty="0" sx="100000" sy="100000" flip="none" algn="tl"/>
        </a:blipFill>
        <a:ln w="19050">
          <a:solidFill>
            <a:srgbClr val="3B4A1E"/>
          </a:solidFill>
        </a:ln>
      </dgm:spPr>
      <dgm:t>
        <a:bodyPr/>
        <a:lstStyle/>
        <a:p>
          <a:endParaRPr lang="ru-RU"/>
        </a:p>
      </dgm:t>
    </dgm:pt>
    <dgm:pt modelId="{D9D1A570-2ED9-4324-B231-9A73C1A336B4}" type="parTrans" cxnId="{BD889C85-D9A7-4E2A-9B4B-4038447D14B6}">
      <dgm:prSet/>
      <dgm:spPr/>
      <dgm:t>
        <a:bodyPr/>
        <a:lstStyle/>
        <a:p>
          <a:endParaRPr lang="ru-RU"/>
        </a:p>
      </dgm:t>
    </dgm:pt>
    <dgm:pt modelId="{48DCBA9E-D491-4C11-B61C-BB76A0E245BE}" type="sibTrans" cxnId="{BD889C85-D9A7-4E2A-9B4B-4038447D14B6}">
      <dgm:prSet/>
      <dgm:spPr/>
      <dgm:t>
        <a:bodyPr/>
        <a:lstStyle/>
        <a:p>
          <a:endParaRPr lang="ru-RU"/>
        </a:p>
      </dgm:t>
    </dgm:pt>
    <dgm:pt modelId="{FF138371-A807-41F3-A399-92286BB5E8DE}" type="pres">
      <dgm:prSet presAssocID="{C39DF861-58E1-4F8D-BB4B-5B92F8A4F6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0C576-2C9A-496E-899F-1EF5F1DD8993}" type="pres">
      <dgm:prSet presAssocID="{45132E6D-76EA-4A60-881D-B2257A7DF5E4}" presName="parentLin" presStyleCnt="0"/>
      <dgm:spPr/>
    </dgm:pt>
    <dgm:pt modelId="{FE70C592-79A9-44FE-806D-EFE6A2028A28}" type="pres">
      <dgm:prSet presAssocID="{45132E6D-76EA-4A60-881D-B2257A7DF5E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B0442DD-7B32-4F14-9702-2C199400F263}" type="pres">
      <dgm:prSet presAssocID="{45132E6D-76EA-4A60-881D-B2257A7DF5E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19680-8C83-4500-9850-362B726BD7FC}" type="pres">
      <dgm:prSet presAssocID="{45132E6D-76EA-4A60-881D-B2257A7DF5E4}" presName="negativeSpace" presStyleCnt="0"/>
      <dgm:spPr/>
    </dgm:pt>
    <dgm:pt modelId="{9C5DF3ED-744D-4A70-8822-C73E9DADA5BB}" type="pres">
      <dgm:prSet presAssocID="{45132E6D-76EA-4A60-881D-B2257A7DF5E4}" presName="childText" presStyleLbl="conFgAcc1" presStyleIdx="0" presStyleCnt="4" custScaleX="95434">
        <dgm:presLayoutVars>
          <dgm:bulletEnabled val="1"/>
        </dgm:presLayoutVars>
      </dgm:prSet>
      <dgm:spPr>
        <a:ln>
          <a:solidFill>
            <a:srgbClr val="3B4A1E"/>
          </a:solidFill>
        </a:ln>
      </dgm:spPr>
    </dgm:pt>
    <dgm:pt modelId="{ED9CBC5A-E8AB-46CE-8D33-26CA2203BC81}" type="pres">
      <dgm:prSet presAssocID="{0F3A78DD-F240-4EB8-9323-FA7772D362C3}" presName="spaceBetweenRectangles" presStyleCnt="0"/>
      <dgm:spPr/>
    </dgm:pt>
    <dgm:pt modelId="{9457F443-0D5E-4B9D-994B-ECC0E084F9E4}" type="pres">
      <dgm:prSet presAssocID="{4BCF5287-2B63-4EA1-A5AD-84CA31F1847E}" presName="parentLin" presStyleCnt="0"/>
      <dgm:spPr/>
    </dgm:pt>
    <dgm:pt modelId="{EAEF8381-E03B-406C-8DAE-6839D7853D95}" type="pres">
      <dgm:prSet presAssocID="{4BCF5287-2B63-4EA1-A5AD-84CA31F1847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F3DE69B-6F30-43C5-A4A4-2643337CE5CF}" type="pres">
      <dgm:prSet presAssocID="{4BCF5287-2B63-4EA1-A5AD-84CA31F1847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97C84-A005-4CD0-AE92-BAEB3431E257}" type="pres">
      <dgm:prSet presAssocID="{4BCF5287-2B63-4EA1-A5AD-84CA31F1847E}" presName="negativeSpace" presStyleCnt="0"/>
      <dgm:spPr/>
    </dgm:pt>
    <dgm:pt modelId="{DC59AC6E-E646-4C02-A615-95FD8BDC3438}" type="pres">
      <dgm:prSet presAssocID="{4BCF5287-2B63-4EA1-A5AD-84CA31F1847E}" presName="childText" presStyleLbl="conFgAcc1" presStyleIdx="1" presStyleCnt="4" custScaleX="95433">
        <dgm:presLayoutVars>
          <dgm:bulletEnabled val="1"/>
        </dgm:presLayoutVars>
      </dgm:prSet>
      <dgm:spPr>
        <a:ln>
          <a:solidFill>
            <a:srgbClr val="3B4A1E"/>
          </a:solidFill>
        </a:ln>
      </dgm:spPr>
    </dgm:pt>
    <dgm:pt modelId="{90363800-9494-42F8-B9C2-190DF1877510}" type="pres">
      <dgm:prSet presAssocID="{692AA8AF-5C3A-4CEF-B2BC-6D461F032914}" presName="spaceBetweenRectangles" presStyleCnt="0"/>
      <dgm:spPr/>
    </dgm:pt>
    <dgm:pt modelId="{DA7365BC-F529-4C82-8DD7-F27088786B59}" type="pres">
      <dgm:prSet presAssocID="{51D708E0-09D5-49C8-A402-EA555CF6B1BD}" presName="parentLin" presStyleCnt="0"/>
      <dgm:spPr/>
    </dgm:pt>
    <dgm:pt modelId="{33B95607-C5FE-4B4C-8547-1B48FE13ED04}" type="pres">
      <dgm:prSet presAssocID="{51D708E0-09D5-49C8-A402-EA555CF6B1B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65875AD-C7AF-4E9A-9A52-1B53234A5F46}" type="pres">
      <dgm:prSet presAssocID="{51D708E0-09D5-49C8-A402-EA555CF6B1B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E07AD-DE31-4ABD-81C0-69EFD862B034}" type="pres">
      <dgm:prSet presAssocID="{51D708E0-09D5-49C8-A402-EA555CF6B1BD}" presName="negativeSpace" presStyleCnt="0"/>
      <dgm:spPr/>
    </dgm:pt>
    <dgm:pt modelId="{18C0AA54-90C5-4EBD-8C45-1C1543F21872}" type="pres">
      <dgm:prSet presAssocID="{51D708E0-09D5-49C8-A402-EA555CF6B1BD}" presName="childText" presStyleLbl="conFgAcc1" presStyleIdx="2" presStyleCnt="4" custScaleX="95435">
        <dgm:presLayoutVars>
          <dgm:bulletEnabled val="1"/>
        </dgm:presLayoutVars>
      </dgm:prSet>
      <dgm:spPr>
        <a:ln>
          <a:solidFill>
            <a:srgbClr val="3B4A1E"/>
          </a:solidFill>
        </a:ln>
      </dgm:spPr>
    </dgm:pt>
    <dgm:pt modelId="{A919552F-CC9B-4DF0-80CE-A87B35A07531}" type="pres">
      <dgm:prSet presAssocID="{667F6ABD-34C1-4963-BECE-E481D7EF80DB}" presName="spaceBetweenRectangles" presStyleCnt="0"/>
      <dgm:spPr/>
    </dgm:pt>
    <dgm:pt modelId="{DF39DCD3-6AE5-4BA4-B63A-4282ABE276B7}" type="pres">
      <dgm:prSet presAssocID="{E1C52C4B-97DF-421A-A106-9BDCCB84C34D}" presName="parentLin" presStyleCnt="0"/>
      <dgm:spPr/>
    </dgm:pt>
    <dgm:pt modelId="{17AE57A8-E4ED-47C3-8C38-180F3BA78C5E}" type="pres">
      <dgm:prSet presAssocID="{E1C52C4B-97DF-421A-A106-9BDCCB84C34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DB62AFC-6C84-42FD-B011-A41A12E12387}" type="pres">
      <dgm:prSet presAssocID="{E1C52C4B-97DF-421A-A106-9BDCCB84C34D}" presName="parentText" presStyleLbl="node1" presStyleIdx="3" presStyleCnt="4" custScaleY="255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61600-F8F6-4AD0-9D1B-AE46A8774C77}" type="pres">
      <dgm:prSet presAssocID="{E1C52C4B-97DF-421A-A106-9BDCCB84C34D}" presName="negativeSpace" presStyleCnt="0"/>
      <dgm:spPr/>
    </dgm:pt>
    <dgm:pt modelId="{9D376D57-9419-433C-862B-1A675D0A55E7}" type="pres">
      <dgm:prSet presAssocID="{E1C52C4B-97DF-421A-A106-9BDCCB84C34D}" presName="childText" presStyleLbl="conFgAcc1" presStyleIdx="3" presStyleCnt="4" custScaleX="95434">
        <dgm:presLayoutVars>
          <dgm:bulletEnabled val="1"/>
        </dgm:presLayoutVars>
      </dgm:prSet>
      <dgm:spPr>
        <a:ln>
          <a:solidFill>
            <a:srgbClr val="3B4A1E"/>
          </a:solidFill>
        </a:ln>
      </dgm:spPr>
    </dgm:pt>
  </dgm:ptLst>
  <dgm:cxnLst>
    <dgm:cxn modelId="{B1E79135-B1B3-4E5B-B4D0-1290DBDFEEB5}" type="presOf" srcId="{4BCF5287-2B63-4EA1-A5AD-84CA31F1847E}" destId="{EAEF8381-E03B-406C-8DAE-6839D7853D95}" srcOrd="0" destOrd="0" presId="urn:microsoft.com/office/officeart/2005/8/layout/list1"/>
    <dgm:cxn modelId="{C4245D19-F1C7-4452-86BC-726E2404A444}" type="presOf" srcId="{E1C52C4B-97DF-421A-A106-9BDCCB84C34D}" destId="{4DB62AFC-6C84-42FD-B011-A41A12E12387}" srcOrd="1" destOrd="0" presId="urn:microsoft.com/office/officeart/2005/8/layout/list1"/>
    <dgm:cxn modelId="{7EBE4FF0-8A25-4632-98F5-7339F4FBA427}" srcId="{C39DF861-58E1-4F8D-BB4B-5B92F8A4F6BD}" destId="{45132E6D-76EA-4A60-881D-B2257A7DF5E4}" srcOrd="0" destOrd="0" parTransId="{1BE8086C-6BA1-4390-81D8-FD4DD2AE6A77}" sibTransId="{0F3A78DD-F240-4EB8-9323-FA7772D362C3}"/>
    <dgm:cxn modelId="{BD889C85-D9A7-4E2A-9B4B-4038447D14B6}" srcId="{C39DF861-58E1-4F8D-BB4B-5B92F8A4F6BD}" destId="{E1C52C4B-97DF-421A-A106-9BDCCB84C34D}" srcOrd="3" destOrd="0" parTransId="{D9D1A570-2ED9-4324-B231-9A73C1A336B4}" sibTransId="{48DCBA9E-D491-4C11-B61C-BB76A0E245BE}"/>
    <dgm:cxn modelId="{1FDDFB5F-8C72-4B3A-857E-CCB1920A27EF}" type="presOf" srcId="{51D708E0-09D5-49C8-A402-EA555CF6B1BD}" destId="{F65875AD-C7AF-4E9A-9A52-1B53234A5F46}" srcOrd="1" destOrd="0" presId="urn:microsoft.com/office/officeart/2005/8/layout/list1"/>
    <dgm:cxn modelId="{6623A825-FAB1-4A3C-84B3-A47D325DD372}" srcId="{C39DF861-58E1-4F8D-BB4B-5B92F8A4F6BD}" destId="{51D708E0-09D5-49C8-A402-EA555CF6B1BD}" srcOrd="2" destOrd="0" parTransId="{652C70CC-91FD-4BB9-A17A-CCE4E7227C83}" sibTransId="{667F6ABD-34C1-4963-BECE-E481D7EF80DB}"/>
    <dgm:cxn modelId="{D425A3B0-FDCB-4627-9992-7A8237B85BE8}" type="presOf" srcId="{51D708E0-09D5-49C8-A402-EA555CF6B1BD}" destId="{33B95607-C5FE-4B4C-8547-1B48FE13ED04}" srcOrd="0" destOrd="0" presId="urn:microsoft.com/office/officeart/2005/8/layout/list1"/>
    <dgm:cxn modelId="{1C82CE60-349B-43DA-A405-3936E2986F18}" type="presOf" srcId="{E1C52C4B-97DF-421A-A106-9BDCCB84C34D}" destId="{17AE57A8-E4ED-47C3-8C38-180F3BA78C5E}" srcOrd="0" destOrd="0" presId="urn:microsoft.com/office/officeart/2005/8/layout/list1"/>
    <dgm:cxn modelId="{43F77D4F-540F-4833-B1C8-48B28CD7D78C}" type="presOf" srcId="{45132E6D-76EA-4A60-881D-B2257A7DF5E4}" destId="{8B0442DD-7B32-4F14-9702-2C199400F263}" srcOrd="1" destOrd="0" presId="urn:microsoft.com/office/officeart/2005/8/layout/list1"/>
    <dgm:cxn modelId="{7908905D-A919-4425-A51A-8CB55B5EE6EC}" srcId="{C39DF861-58E1-4F8D-BB4B-5B92F8A4F6BD}" destId="{4BCF5287-2B63-4EA1-A5AD-84CA31F1847E}" srcOrd="1" destOrd="0" parTransId="{CDD0675F-C308-4281-8A01-B9A87E4D41F6}" sibTransId="{692AA8AF-5C3A-4CEF-B2BC-6D461F032914}"/>
    <dgm:cxn modelId="{1498F9AE-C5A2-4FCE-B2E8-17E1BF688E65}" type="presOf" srcId="{4BCF5287-2B63-4EA1-A5AD-84CA31F1847E}" destId="{4F3DE69B-6F30-43C5-A4A4-2643337CE5CF}" srcOrd="1" destOrd="0" presId="urn:microsoft.com/office/officeart/2005/8/layout/list1"/>
    <dgm:cxn modelId="{51E84C54-A737-4759-BC7C-8A1C49C9B9C1}" type="presOf" srcId="{45132E6D-76EA-4A60-881D-B2257A7DF5E4}" destId="{FE70C592-79A9-44FE-806D-EFE6A2028A28}" srcOrd="0" destOrd="0" presId="urn:microsoft.com/office/officeart/2005/8/layout/list1"/>
    <dgm:cxn modelId="{F2BF55B4-DC7B-4412-AC6B-5C4364EA6C00}" type="presOf" srcId="{C39DF861-58E1-4F8D-BB4B-5B92F8A4F6BD}" destId="{FF138371-A807-41F3-A399-92286BB5E8DE}" srcOrd="0" destOrd="0" presId="urn:microsoft.com/office/officeart/2005/8/layout/list1"/>
    <dgm:cxn modelId="{A9A86F04-0BFE-4F28-BAA0-DAF4A2A418CA}" type="presParOf" srcId="{FF138371-A807-41F3-A399-92286BB5E8DE}" destId="{1370C576-2C9A-496E-899F-1EF5F1DD8993}" srcOrd="0" destOrd="0" presId="urn:microsoft.com/office/officeart/2005/8/layout/list1"/>
    <dgm:cxn modelId="{41C5E062-EE56-4DB8-8D92-EE6E9247F1AA}" type="presParOf" srcId="{1370C576-2C9A-496E-899F-1EF5F1DD8993}" destId="{FE70C592-79A9-44FE-806D-EFE6A2028A28}" srcOrd="0" destOrd="0" presId="urn:microsoft.com/office/officeart/2005/8/layout/list1"/>
    <dgm:cxn modelId="{06EF0F03-E200-4AD8-9ADF-B58B8C04AB01}" type="presParOf" srcId="{1370C576-2C9A-496E-899F-1EF5F1DD8993}" destId="{8B0442DD-7B32-4F14-9702-2C199400F263}" srcOrd="1" destOrd="0" presId="urn:microsoft.com/office/officeart/2005/8/layout/list1"/>
    <dgm:cxn modelId="{D1A100EE-2F46-4CC7-9BA5-9F992FA85762}" type="presParOf" srcId="{FF138371-A807-41F3-A399-92286BB5E8DE}" destId="{C0F19680-8C83-4500-9850-362B726BD7FC}" srcOrd="1" destOrd="0" presId="urn:microsoft.com/office/officeart/2005/8/layout/list1"/>
    <dgm:cxn modelId="{6908E296-CEF7-4839-9E81-AA8AB0848C1D}" type="presParOf" srcId="{FF138371-A807-41F3-A399-92286BB5E8DE}" destId="{9C5DF3ED-744D-4A70-8822-C73E9DADA5BB}" srcOrd="2" destOrd="0" presId="urn:microsoft.com/office/officeart/2005/8/layout/list1"/>
    <dgm:cxn modelId="{29923014-D8BD-4346-9442-69C0A47C20FD}" type="presParOf" srcId="{FF138371-A807-41F3-A399-92286BB5E8DE}" destId="{ED9CBC5A-E8AB-46CE-8D33-26CA2203BC81}" srcOrd="3" destOrd="0" presId="urn:microsoft.com/office/officeart/2005/8/layout/list1"/>
    <dgm:cxn modelId="{943D09A3-7EFC-40E8-AEE5-3315F669B3FB}" type="presParOf" srcId="{FF138371-A807-41F3-A399-92286BB5E8DE}" destId="{9457F443-0D5E-4B9D-994B-ECC0E084F9E4}" srcOrd="4" destOrd="0" presId="urn:microsoft.com/office/officeart/2005/8/layout/list1"/>
    <dgm:cxn modelId="{87C60D95-CB85-4504-AA07-E05E95F4B432}" type="presParOf" srcId="{9457F443-0D5E-4B9D-994B-ECC0E084F9E4}" destId="{EAEF8381-E03B-406C-8DAE-6839D7853D95}" srcOrd="0" destOrd="0" presId="urn:microsoft.com/office/officeart/2005/8/layout/list1"/>
    <dgm:cxn modelId="{65A27A9E-6B43-4433-8965-2CC479C80271}" type="presParOf" srcId="{9457F443-0D5E-4B9D-994B-ECC0E084F9E4}" destId="{4F3DE69B-6F30-43C5-A4A4-2643337CE5CF}" srcOrd="1" destOrd="0" presId="urn:microsoft.com/office/officeart/2005/8/layout/list1"/>
    <dgm:cxn modelId="{5E1BAA2A-89E0-4A84-B998-50721284C20F}" type="presParOf" srcId="{FF138371-A807-41F3-A399-92286BB5E8DE}" destId="{B5997C84-A005-4CD0-AE92-BAEB3431E257}" srcOrd="5" destOrd="0" presId="urn:microsoft.com/office/officeart/2005/8/layout/list1"/>
    <dgm:cxn modelId="{CE4C665E-242A-4010-BE13-028F8FC69A66}" type="presParOf" srcId="{FF138371-A807-41F3-A399-92286BB5E8DE}" destId="{DC59AC6E-E646-4C02-A615-95FD8BDC3438}" srcOrd="6" destOrd="0" presId="urn:microsoft.com/office/officeart/2005/8/layout/list1"/>
    <dgm:cxn modelId="{AC34542E-CB9C-48F4-83EA-7F4F016C8BF2}" type="presParOf" srcId="{FF138371-A807-41F3-A399-92286BB5E8DE}" destId="{90363800-9494-42F8-B9C2-190DF1877510}" srcOrd="7" destOrd="0" presId="urn:microsoft.com/office/officeart/2005/8/layout/list1"/>
    <dgm:cxn modelId="{38D64CF2-09BD-4BA4-9274-D43A5FFF94D4}" type="presParOf" srcId="{FF138371-A807-41F3-A399-92286BB5E8DE}" destId="{DA7365BC-F529-4C82-8DD7-F27088786B59}" srcOrd="8" destOrd="0" presId="urn:microsoft.com/office/officeart/2005/8/layout/list1"/>
    <dgm:cxn modelId="{8E98811F-FFBD-4AB2-A24D-5976F1CD227B}" type="presParOf" srcId="{DA7365BC-F529-4C82-8DD7-F27088786B59}" destId="{33B95607-C5FE-4B4C-8547-1B48FE13ED04}" srcOrd="0" destOrd="0" presId="urn:microsoft.com/office/officeart/2005/8/layout/list1"/>
    <dgm:cxn modelId="{736B5EC3-A236-443F-BB09-8CAEF969F3E1}" type="presParOf" srcId="{DA7365BC-F529-4C82-8DD7-F27088786B59}" destId="{F65875AD-C7AF-4E9A-9A52-1B53234A5F46}" srcOrd="1" destOrd="0" presId="urn:microsoft.com/office/officeart/2005/8/layout/list1"/>
    <dgm:cxn modelId="{481045AF-E1D0-441C-95C8-96C232F69831}" type="presParOf" srcId="{FF138371-A807-41F3-A399-92286BB5E8DE}" destId="{9FEE07AD-DE31-4ABD-81C0-69EFD862B034}" srcOrd="9" destOrd="0" presId="urn:microsoft.com/office/officeart/2005/8/layout/list1"/>
    <dgm:cxn modelId="{8B72949D-9F03-4B93-BABA-46CDCDF570D9}" type="presParOf" srcId="{FF138371-A807-41F3-A399-92286BB5E8DE}" destId="{18C0AA54-90C5-4EBD-8C45-1C1543F21872}" srcOrd="10" destOrd="0" presId="urn:microsoft.com/office/officeart/2005/8/layout/list1"/>
    <dgm:cxn modelId="{1E3C1AE3-7F50-4D24-8BA4-A71740F2F5CE}" type="presParOf" srcId="{FF138371-A807-41F3-A399-92286BB5E8DE}" destId="{A919552F-CC9B-4DF0-80CE-A87B35A07531}" srcOrd="11" destOrd="0" presId="urn:microsoft.com/office/officeart/2005/8/layout/list1"/>
    <dgm:cxn modelId="{9FBD4B66-FCD4-428D-9FFD-8101DBD40615}" type="presParOf" srcId="{FF138371-A807-41F3-A399-92286BB5E8DE}" destId="{DF39DCD3-6AE5-4BA4-B63A-4282ABE276B7}" srcOrd="12" destOrd="0" presId="urn:microsoft.com/office/officeart/2005/8/layout/list1"/>
    <dgm:cxn modelId="{6D9259DE-78F5-4E81-8F9A-4F8D505E7D5E}" type="presParOf" srcId="{DF39DCD3-6AE5-4BA4-B63A-4282ABE276B7}" destId="{17AE57A8-E4ED-47C3-8C38-180F3BA78C5E}" srcOrd="0" destOrd="0" presId="urn:microsoft.com/office/officeart/2005/8/layout/list1"/>
    <dgm:cxn modelId="{600ABC88-2563-46B5-BB8E-035B0412B882}" type="presParOf" srcId="{DF39DCD3-6AE5-4BA4-B63A-4282ABE276B7}" destId="{4DB62AFC-6C84-42FD-B011-A41A12E12387}" srcOrd="1" destOrd="0" presId="urn:microsoft.com/office/officeart/2005/8/layout/list1"/>
    <dgm:cxn modelId="{1EAFEF35-597F-4780-A12F-CDA1EB9BFFD1}" type="presParOf" srcId="{FF138371-A807-41F3-A399-92286BB5E8DE}" destId="{19461600-F8F6-4AD0-9D1B-AE46A8774C77}" srcOrd="13" destOrd="0" presId="urn:microsoft.com/office/officeart/2005/8/layout/list1"/>
    <dgm:cxn modelId="{6D902C59-5F42-400E-A8FA-14177D982CF7}" type="presParOf" srcId="{FF138371-A807-41F3-A399-92286BB5E8DE}" destId="{9D376D57-9419-433C-862B-1A675D0A55E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135AD-5BCC-43F9-8021-4444DED04B1A}" type="doc">
      <dgm:prSet loTypeId="urn:microsoft.com/office/officeart/2005/8/layout/orgChart1" loCatId="hierarchy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FEDB99C8-443F-46A9-AAB0-76DEC050E2F8}">
      <dgm:prSet phldrT="[Текст]"/>
      <dgm:spPr>
        <a:gradFill rotWithShape="0">
          <a:gsLst>
            <a:gs pos="42000">
              <a:srgbClr val="7EAC64"/>
            </a:gs>
            <a:gs pos="100000">
              <a:schemeClr val="bg1"/>
            </a:gs>
          </a:gsLst>
          <a:lin ang="5400000" scaled="0"/>
        </a:gradFill>
        <a:ln w="19050">
          <a:solidFill>
            <a:srgbClr val="293315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Способы создания проблемной ситуации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C541E0-0F86-406D-AB25-090EEFEC498B}" type="parTrans" cxnId="{28E79C82-4CC4-4333-852A-50389192269F}">
      <dgm:prSet/>
      <dgm:spPr/>
      <dgm:t>
        <a:bodyPr/>
        <a:lstStyle/>
        <a:p>
          <a:endParaRPr lang="ru-RU"/>
        </a:p>
      </dgm:t>
    </dgm:pt>
    <dgm:pt modelId="{F6339E77-FF4A-48C3-99B6-9C60164E3F11}" type="sibTrans" cxnId="{28E79C82-4CC4-4333-852A-50389192269F}">
      <dgm:prSet/>
      <dgm:spPr/>
      <dgm:t>
        <a:bodyPr/>
        <a:lstStyle/>
        <a:p>
          <a:endParaRPr lang="ru-RU"/>
        </a:p>
      </dgm:t>
    </dgm:pt>
    <dgm:pt modelId="{0CC2F796-A672-4A02-843B-86CA507676AF}">
      <dgm:prSet phldrT="[Текст]"/>
      <dgm:spPr>
        <a:gradFill rotWithShape="0">
          <a:gsLst>
            <a:gs pos="42000">
              <a:srgbClr val="7EAC64"/>
            </a:gs>
            <a:gs pos="100000">
              <a:schemeClr val="bg1"/>
            </a:gs>
          </a:gsLst>
          <a:lin ang="5400000" scaled="0"/>
        </a:gradFill>
        <a:ln>
          <a:solidFill>
            <a:srgbClr val="293315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Постановка проблемного вопроса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5DA0D-1569-4F09-A10C-7C618B26E97D}" type="parTrans" cxnId="{049DFDBC-7B7F-4206-AC21-7CB20BFFD373}">
      <dgm:prSet/>
      <dgm:spPr>
        <a:solidFill>
          <a:srgbClr val="293315"/>
        </a:solidFill>
        <a:ln>
          <a:solidFill>
            <a:srgbClr val="293315"/>
          </a:solidFill>
        </a:ln>
      </dgm:spPr>
      <dgm:t>
        <a:bodyPr/>
        <a:lstStyle/>
        <a:p>
          <a:endParaRPr lang="ru-RU"/>
        </a:p>
      </dgm:t>
    </dgm:pt>
    <dgm:pt modelId="{A9852DD5-BE6F-496E-B124-1228915FCCC4}" type="sibTrans" cxnId="{049DFDBC-7B7F-4206-AC21-7CB20BFFD373}">
      <dgm:prSet/>
      <dgm:spPr/>
      <dgm:t>
        <a:bodyPr/>
        <a:lstStyle/>
        <a:p>
          <a:endParaRPr lang="ru-RU"/>
        </a:p>
      </dgm:t>
    </dgm:pt>
    <dgm:pt modelId="{C76A9CA2-54CE-40D6-A73B-5D3EE52485DD}">
      <dgm:prSet phldrT="[Текст]"/>
      <dgm:spPr>
        <a:gradFill rotWithShape="0">
          <a:gsLst>
            <a:gs pos="42000">
              <a:srgbClr val="7EAC64"/>
            </a:gs>
            <a:gs pos="100000">
              <a:schemeClr val="bg1"/>
            </a:gs>
          </a:gsLst>
          <a:lin ang="5400000" scaled="0"/>
        </a:gradFill>
        <a:ln>
          <a:solidFill>
            <a:srgbClr val="293315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Проблемная задача или задание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0DCFA5-EAEA-4001-B6A9-FCEA39D5211F}" type="parTrans" cxnId="{9726141E-E54B-49D7-96AB-766929488436}">
      <dgm:prSet/>
      <dgm:spPr>
        <a:ln>
          <a:solidFill>
            <a:srgbClr val="293315"/>
          </a:solidFill>
        </a:ln>
      </dgm:spPr>
      <dgm:t>
        <a:bodyPr/>
        <a:lstStyle/>
        <a:p>
          <a:endParaRPr lang="ru-RU"/>
        </a:p>
      </dgm:t>
    </dgm:pt>
    <dgm:pt modelId="{C881C1E0-CF9E-4617-817B-B44E11A6CF1E}" type="sibTrans" cxnId="{9726141E-E54B-49D7-96AB-766929488436}">
      <dgm:prSet/>
      <dgm:spPr/>
      <dgm:t>
        <a:bodyPr/>
        <a:lstStyle/>
        <a:p>
          <a:endParaRPr lang="ru-RU"/>
        </a:p>
      </dgm:t>
    </dgm:pt>
    <dgm:pt modelId="{23DAFB15-D61A-465D-AB0D-AA50ABD466DD}">
      <dgm:prSet phldrT="[Текст]"/>
      <dgm:spPr>
        <a:gradFill rotWithShape="0">
          <a:gsLst>
            <a:gs pos="42000">
              <a:srgbClr val="7EAC64"/>
            </a:gs>
            <a:gs pos="100000">
              <a:schemeClr val="bg1"/>
            </a:gs>
          </a:gsLst>
          <a:lin ang="5400000" scaled="0"/>
        </a:gradFill>
        <a:ln>
          <a:solidFill>
            <a:srgbClr val="293315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Демонстрация опыта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8D62B6-E8B1-49DC-BD77-4982FC845A4A}" type="parTrans" cxnId="{807F366F-8E64-43A8-B264-67A6AF055460}">
      <dgm:prSet/>
      <dgm:spPr>
        <a:ln>
          <a:solidFill>
            <a:srgbClr val="293315"/>
          </a:solidFill>
        </a:ln>
      </dgm:spPr>
      <dgm:t>
        <a:bodyPr/>
        <a:lstStyle/>
        <a:p>
          <a:endParaRPr lang="ru-RU"/>
        </a:p>
      </dgm:t>
    </dgm:pt>
    <dgm:pt modelId="{F21FE2AC-4E37-40E3-8F7F-C0A1E66BA924}" type="sibTrans" cxnId="{807F366F-8E64-43A8-B264-67A6AF055460}">
      <dgm:prSet/>
      <dgm:spPr/>
      <dgm:t>
        <a:bodyPr/>
        <a:lstStyle/>
        <a:p>
          <a:endParaRPr lang="ru-RU"/>
        </a:p>
      </dgm:t>
    </dgm:pt>
    <dgm:pt modelId="{2616F49D-AB6D-4D45-BD50-A1DA1D683648}">
      <dgm:prSet/>
      <dgm:spPr>
        <a:gradFill rotWithShape="0">
          <a:gsLst>
            <a:gs pos="42000">
              <a:srgbClr val="7EAC64"/>
            </a:gs>
            <a:gs pos="100000">
              <a:schemeClr val="bg1"/>
            </a:gs>
          </a:gsLst>
          <a:lin ang="5400000" scaled="0"/>
        </a:gradFill>
        <a:ln>
          <a:solidFill>
            <a:srgbClr val="293315"/>
          </a:solidFill>
        </a:ln>
      </dgm:spPr>
      <dgm:t>
        <a:bodyPr/>
        <a:lstStyle/>
        <a:p>
          <a:endParaRPr lang="ru-RU"/>
        </a:p>
      </dgm:t>
    </dgm:pt>
    <dgm:pt modelId="{2C8FD1DB-B00F-4BD8-9D30-FB2126D2A5D5}" type="parTrans" cxnId="{EAF848BE-A479-4B70-B6B9-59E61BFE6BC8}">
      <dgm:prSet/>
      <dgm:spPr>
        <a:ln>
          <a:solidFill>
            <a:srgbClr val="293315"/>
          </a:solidFill>
        </a:ln>
      </dgm:spPr>
      <dgm:t>
        <a:bodyPr/>
        <a:lstStyle/>
        <a:p>
          <a:endParaRPr lang="ru-RU"/>
        </a:p>
      </dgm:t>
    </dgm:pt>
    <dgm:pt modelId="{1350CBD4-3DFE-48AA-B6C6-68300FA7B221}" type="sibTrans" cxnId="{EAF848BE-A479-4B70-B6B9-59E61BFE6BC8}">
      <dgm:prSet/>
      <dgm:spPr/>
      <dgm:t>
        <a:bodyPr/>
        <a:lstStyle/>
        <a:p>
          <a:endParaRPr lang="ru-RU"/>
        </a:p>
      </dgm:t>
    </dgm:pt>
    <dgm:pt modelId="{5A546045-BFF9-4EC7-9329-72773CC1A7E3}" type="pres">
      <dgm:prSet presAssocID="{86B135AD-5BCC-43F9-8021-4444DED04B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89D65D-EBE4-47AA-BDA8-4A7B058D45C2}" type="pres">
      <dgm:prSet presAssocID="{FEDB99C8-443F-46A9-AAB0-76DEC050E2F8}" presName="hierRoot1" presStyleCnt="0">
        <dgm:presLayoutVars>
          <dgm:hierBranch val="init"/>
        </dgm:presLayoutVars>
      </dgm:prSet>
      <dgm:spPr/>
    </dgm:pt>
    <dgm:pt modelId="{83C82C29-24CD-4D70-84CF-A1D98C92BFF5}" type="pres">
      <dgm:prSet presAssocID="{FEDB99C8-443F-46A9-AAB0-76DEC050E2F8}" presName="rootComposite1" presStyleCnt="0"/>
      <dgm:spPr/>
    </dgm:pt>
    <dgm:pt modelId="{2980FB37-0555-49B5-938F-D040555DB4A7}" type="pres">
      <dgm:prSet presAssocID="{FEDB99C8-443F-46A9-AAB0-76DEC050E2F8}" presName="rootText1" presStyleLbl="node0" presStyleIdx="0" presStyleCnt="1" custScaleX="215187" custLinFactNeighborX="-1551" custLinFactNeighborY="-1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7A0991-681E-45A4-A58E-DE5A689DBE56}" type="pres">
      <dgm:prSet presAssocID="{FEDB99C8-443F-46A9-AAB0-76DEC050E2F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A0895E6-D65F-4F4E-937A-9B9A38FFFB6D}" type="pres">
      <dgm:prSet presAssocID="{FEDB99C8-443F-46A9-AAB0-76DEC050E2F8}" presName="hierChild2" presStyleCnt="0"/>
      <dgm:spPr/>
    </dgm:pt>
    <dgm:pt modelId="{74B1120B-F338-42CE-AB1D-9B97C27C5EA8}" type="pres">
      <dgm:prSet presAssocID="{7A35DA0D-1569-4F09-A10C-7C618B26E97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020C93E-95AE-44EE-8522-E18F6507A50F}" type="pres">
      <dgm:prSet presAssocID="{0CC2F796-A672-4A02-843B-86CA507676AF}" presName="hierRoot2" presStyleCnt="0">
        <dgm:presLayoutVars>
          <dgm:hierBranch val="init"/>
        </dgm:presLayoutVars>
      </dgm:prSet>
      <dgm:spPr/>
    </dgm:pt>
    <dgm:pt modelId="{07993A9E-E3D5-4C49-9C0E-06AEA0EC174B}" type="pres">
      <dgm:prSet presAssocID="{0CC2F796-A672-4A02-843B-86CA507676AF}" presName="rootComposite" presStyleCnt="0"/>
      <dgm:spPr/>
    </dgm:pt>
    <dgm:pt modelId="{106DF7D9-7BF1-4E11-80A5-FB900AC2DEA6}" type="pres">
      <dgm:prSet presAssocID="{0CC2F796-A672-4A02-843B-86CA507676A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B8FC1-EE88-47CA-980F-0CC0EEFF67DD}" type="pres">
      <dgm:prSet presAssocID="{0CC2F796-A672-4A02-843B-86CA507676AF}" presName="rootConnector" presStyleLbl="node2" presStyleIdx="0" presStyleCnt="4"/>
      <dgm:spPr/>
      <dgm:t>
        <a:bodyPr/>
        <a:lstStyle/>
        <a:p>
          <a:endParaRPr lang="ru-RU"/>
        </a:p>
      </dgm:t>
    </dgm:pt>
    <dgm:pt modelId="{C86AF3CC-996F-4F36-BB8A-6D5C1E9C7C70}" type="pres">
      <dgm:prSet presAssocID="{0CC2F796-A672-4A02-843B-86CA507676AF}" presName="hierChild4" presStyleCnt="0"/>
      <dgm:spPr/>
    </dgm:pt>
    <dgm:pt modelId="{0324289D-6F8F-4346-8196-C9446E145214}" type="pres">
      <dgm:prSet presAssocID="{0CC2F796-A672-4A02-843B-86CA507676AF}" presName="hierChild5" presStyleCnt="0"/>
      <dgm:spPr/>
    </dgm:pt>
    <dgm:pt modelId="{BEB9A42F-3377-4ADC-8348-D63EB00FA660}" type="pres">
      <dgm:prSet presAssocID="{740DCFA5-EAEA-4001-B6A9-FCEA39D5211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78B9808-8865-4990-95C0-964E128F6477}" type="pres">
      <dgm:prSet presAssocID="{C76A9CA2-54CE-40D6-A73B-5D3EE52485DD}" presName="hierRoot2" presStyleCnt="0">
        <dgm:presLayoutVars>
          <dgm:hierBranch val="init"/>
        </dgm:presLayoutVars>
      </dgm:prSet>
      <dgm:spPr/>
    </dgm:pt>
    <dgm:pt modelId="{09527A82-D813-4AC1-A259-52BE7CCC974C}" type="pres">
      <dgm:prSet presAssocID="{C76A9CA2-54CE-40D6-A73B-5D3EE52485DD}" presName="rootComposite" presStyleCnt="0"/>
      <dgm:spPr/>
    </dgm:pt>
    <dgm:pt modelId="{A53E0B88-2BC2-4D22-A041-B322A8C34D12}" type="pres">
      <dgm:prSet presAssocID="{C76A9CA2-54CE-40D6-A73B-5D3EE52485D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3AF814-CA95-4E11-B4CF-FB70C15F2DCF}" type="pres">
      <dgm:prSet presAssocID="{C76A9CA2-54CE-40D6-A73B-5D3EE52485DD}" presName="rootConnector" presStyleLbl="node2" presStyleIdx="1" presStyleCnt="4"/>
      <dgm:spPr/>
      <dgm:t>
        <a:bodyPr/>
        <a:lstStyle/>
        <a:p>
          <a:endParaRPr lang="ru-RU"/>
        </a:p>
      </dgm:t>
    </dgm:pt>
    <dgm:pt modelId="{455D2F61-8214-4423-AD12-754E552D9960}" type="pres">
      <dgm:prSet presAssocID="{C76A9CA2-54CE-40D6-A73B-5D3EE52485DD}" presName="hierChild4" presStyleCnt="0"/>
      <dgm:spPr/>
    </dgm:pt>
    <dgm:pt modelId="{9C086BD0-3915-458E-BB7B-A34ECE85D068}" type="pres">
      <dgm:prSet presAssocID="{C76A9CA2-54CE-40D6-A73B-5D3EE52485DD}" presName="hierChild5" presStyleCnt="0"/>
      <dgm:spPr/>
    </dgm:pt>
    <dgm:pt modelId="{9A3369B2-3311-4983-9313-C1991D3488DF}" type="pres">
      <dgm:prSet presAssocID="{318D62B6-E8B1-49DC-BD77-4982FC845A4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F6CCE73-9C8A-433A-A7AA-D2B3D74614BF}" type="pres">
      <dgm:prSet presAssocID="{23DAFB15-D61A-465D-AB0D-AA50ABD466DD}" presName="hierRoot2" presStyleCnt="0">
        <dgm:presLayoutVars>
          <dgm:hierBranch val="init"/>
        </dgm:presLayoutVars>
      </dgm:prSet>
      <dgm:spPr/>
    </dgm:pt>
    <dgm:pt modelId="{91619B56-3580-45AB-A259-C0057ED2BDBA}" type="pres">
      <dgm:prSet presAssocID="{23DAFB15-D61A-465D-AB0D-AA50ABD466DD}" presName="rootComposite" presStyleCnt="0"/>
      <dgm:spPr/>
    </dgm:pt>
    <dgm:pt modelId="{0811483B-99D0-44A3-BD32-45E88C350E4C}" type="pres">
      <dgm:prSet presAssocID="{23DAFB15-D61A-465D-AB0D-AA50ABD466D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08E95-7952-4EDD-A692-34DB58A2507D}" type="pres">
      <dgm:prSet presAssocID="{23DAFB15-D61A-465D-AB0D-AA50ABD466DD}" presName="rootConnector" presStyleLbl="node2" presStyleIdx="2" presStyleCnt="4"/>
      <dgm:spPr/>
      <dgm:t>
        <a:bodyPr/>
        <a:lstStyle/>
        <a:p>
          <a:endParaRPr lang="ru-RU"/>
        </a:p>
      </dgm:t>
    </dgm:pt>
    <dgm:pt modelId="{A496C883-1C2F-47EF-A47D-15599F67E95C}" type="pres">
      <dgm:prSet presAssocID="{23DAFB15-D61A-465D-AB0D-AA50ABD466DD}" presName="hierChild4" presStyleCnt="0"/>
      <dgm:spPr/>
    </dgm:pt>
    <dgm:pt modelId="{06CEE8D0-3829-43EE-BE53-DA8534B6E4CB}" type="pres">
      <dgm:prSet presAssocID="{23DAFB15-D61A-465D-AB0D-AA50ABD466DD}" presName="hierChild5" presStyleCnt="0"/>
      <dgm:spPr/>
    </dgm:pt>
    <dgm:pt modelId="{25EACA37-D49C-4F18-B78B-CDF85406E4A3}" type="pres">
      <dgm:prSet presAssocID="{2C8FD1DB-B00F-4BD8-9D30-FB2126D2A5D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012AFD2-3C66-4BC2-8F0A-0FFE3E9E2593}" type="pres">
      <dgm:prSet presAssocID="{2616F49D-AB6D-4D45-BD50-A1DA1D683648}" presName="hierRoot2" presStyleCnt="0">
        <dgm:presLayoutVars>
          <dgm:hierBranch val="init"/>
        </dgm:presLayoutVars>
      </dgm:prSet>
      <dgm:spPr/>
    </dgm:pt>
    <dgm:pt modelId="{82BE76B8-AC86-4044-A610-C8D752E9A54E}" type="pres">
      <dgm:prSet presAssocID="{2616F49D-AB6D-4D45-BD50-A1DA1D683648}" presName="rootComposite" presStyleCnt="0"/>
      <dgm:spPr/>
    </dgm:pt>
    <dgm:pt modelId="{31A9D56E-5E1D-4FA3-8917-5C0DBAA53D02}" type="pres">
      <dgm:prSet presAssocID="{2616F49D-AB6D-4D45-BD50-A1DA1D6836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083AF2-9A86-406A-A075-A55DB3CFC58F}" type="pres">
      <dgm:prSet presAssocID="{2616F49D-AB6D-4D45-BD50-A1DA1D683648}" presName="rootConnector" presStyleLbl="node2" presStyleIdx="3" presStyleCnt="4"/>
      <dgm:spPr/>
      <dgm:t>
        <a:bodyPr/>
        <a:lstStyle/>
        <a:p>
          <a:endParaRPr lang="ru-RU"/>
        </a:p>
      </dgm:t>
    </dgm:pt>
    <dgm:pt modelId="{FE9A0246-B1C9-4809-A6B9-FBFA46D11247}" type="pres">
      <dgm:prSet presAssocID="{2616F49D-AB6D-4D45-BD50-A1DA1D683648}" presName="hierChild4" presStyleCnt="0"/>
      <dgm:spPr/>
    </dgm:pt>
    <dgm:pt modelId="{D8381823-C60A-4BEE-A96D-84B4324011E2}" type="pres">
      <dgm:prSet presAssocID="{2616F49D-AB6D-4D45-BD50-A1DA1D683648}" presName="hierChild5" presStyleCnt="0"/>
      <dgm:spPr/>
    </dgm:pt>
    <dgm:pt modelId="{AFBC25BD-3C40-48CC-9EBC-18B1369AB41D}" type="pres">
      <dgm:prSet presAssocID="{FEDB99C8-443F-46A9-AAB0-76DEC050E2F8}" presName="hierChild3" presStyleCnt="0"/>
      <dgm:spPr/>
    </dgm:pt>
  </dgm:ptLst>
  <dgm:cxnLst>
    <dgm:cxn modelId="{A7B9BA9A-709F-48DB-8212-9A918EAF306E}" type="presOf" srcId="{318D62B6-E8B1-49DC-BD77-4982FC845A4A}" destId="{9A3369B2-3311-4983-9313-C1991D3488DF}" srcOrd="0" destOrd="0" presId="urn:microsoft.com/office/officeart/2005/8/layout/orgChart1"/>
    <dgm:cxn modelId="{3A6D3BA8-4B52-429F-BABC-848D33AA3986}" type="presOf" srcId="{23DAFB15-D61A-465D-AB0D-AA50ABD466DD}" destId="{3AD08E95-7952-4EDD-A692-34DB58A2507D}" srcOrd="1" destOrd="0" presId="urn:microsoft.com/office/officeart/2005/8/layout/orgChart1"/>
    <dgm:cxn modelId="{807F366F-8E64-43A8-B264-67A6AF055460}" srcId="{FEDB99C8-443F-46A9-AAB0-76DEC050E2F8}" destId="{23DAFB15-D61A-465D-AB0D-AA50ABD466DD}" srcOrd="2" destOrd="0" parTransId="{318D62B6-E8B1-49DC-BD77-4982FC845A4A}" sibTransId="{F21FE2AC-4E37-40E3-8F7F-C0A1E66BA924}"/>
    <dgm:cxn modelId="{4F691716-C4CD-4A7B-BF4C-5FE0A67267CD}" type="presOf" srcId="{23DAFB15-D61A-465D-AB0D-AA50ABD466DD}" destId="{0811483B-99D0-44A3-BD32-45E88C350E4C}" srcOrd="0" destOrd="0" presId="urn:microsoft.com/office/officeart/2005/8/layout/orgChart1"/>
    <dgm:cxn modelId="{77C65483-0C11-46D1-A4B1-93E3795DAB89}" type="presOf" srcId="{0CC2F796-A672-4A02-843B-86CA507676AF}" destId="{C55B8FC1-EE88-47CA-980F-0CC0EEFF67DD}" srcOrd="1" destOrd="0" presId="urn:microsoft.com/office/officeart/2005/8/layout/orgChart1"/>
    <dgm:cxn modelId="{9726141E-E54B-49D7-96AB-766929488436}" srcId="{FEDB99C8-443F-46A9-AAB0-76DEC050E2F8}" destId="{C76A9CA2-54CE-40D6-A73B-5D3EE52485DD}" srcOrd="1" destOrd="0" parTransId="{740DCFA5-EAEA-4001-B6A9-FCEA39D5211F}" sibTransId="{C881C1E0-CF9E-4617-817B-B44E11A6CF1E}"/>
    <dgm:cxn modelId="{C2A6346C-CF96-45C6-B1F0-40E0E1DEC1F8}" type="presOf" srcId="{0CC2F796-A672-4A02-843B-86CA507676AF}" destId="{106DF7D9-7BF1-4E11-80A5-FB900AC2DEA6}" srcOrd="0" destOrd="0" presId="urn:microsoft.com/office/officeart/2005/8/layout/orgChart1"/>
    <dgm:cxn modelId="{D13DA6C3-8C90-45F0-B234-72E5E3005961}" type="presOf" srcId="{C76A9CA2-54CE-40D6-A73B-5D3EE52485DD}" destId="{863AF814-CA95-4E11-B4CF-FB70C15F2DCF}" srcOrd="1" destOrd="0" presId="urn:microsoft.com/office/officeart/2005/8/layout/orgChart1"/>
    <dgm:cxn modelId="{0A95BCEE-0B45-4B34-88B2-317A09BF3FED}" type="presOf" srcId="{C76A9CA2-54CE-40D6-A73B-5D3EE52485DD}" destId="{A53E0B88-2BC2-4D22-A041-B322A8C34D12}" srcOrd="0" destOrd="0" presId="urn:microsoft.com/office/officeart/2005/8/layout/orgChart1"/>
    <dgm:cxn modelId="{8084DCED-E94F-4F9D-9378-9CF1DC545B75}" type="presOf" srcId="{2C8FD1DB-B00F-4BD8-9D30-FB2126D2A5D5}" destId="{25EACA37-D49C-4F18-B78B-CDF85406E4A3}" srcOrd="0" destOrd="0" presId="urn:microsoft.com/office/officeart/2005/8/layout/orgChart1"/>
    <dgm:cxn modelId="{28E79C82-4CC4-4333-852A-50389192269F}" srcId="{86B135AD-5BCC-43F9-8021-4444DED04B1A}" destId="{FEDB99C8-443F-46A9-AAB0-76DEC050E2F8}" srcOrd="0" destOrd="0" parTransId="{2BC541E0-0F86-406D-AB25-090EEFEC498B}" sibTransId="{F6339E77-FF4A-48C3-99B6-9C60164E3F11}"/>
    <dgm:cxn modelId="{049DFDBC-7B7F-4206-AC21-7CB20BFFD373}" srcId="{FEDB99C8-443F-46A9-AAB0-76DEC050E2F8}" destId="{0CC2F796-A672-4A02-843B-86CA507676AF}" srcOrd="0" destOrd="0" parTransId="{7A35DA0D-1569-4F09-A10C-7C618B26E97D}" sibTransId="{A9852DD5-BE6F-496E-B124-1228915FCCC4}"/>
    <dgm:cxn modelId="{545A36BD-D9BE-4688-883D-37C185485775}" type="presOf" srcId="{2616F49D-AB6D-4D45-BD50-A1DA1D683648}" destId="{D0083AF2-9A86-406A-A075-A55DB3CFC58F}" srcOrd="1" destOrd="0" presId="urn:microsoft.com/office/officeart/2005/8/layout/orgChart1"/>
    <dgm:cxn modelId="{DD024C57-723D-43CA-BAD6-08D8CD306603}" type="presOf" srcId="{2616F49D-AB6D-4D45-BD50-A1DA1D683648}" destId="{31A9D56E-5E1D-4FA3-8917-5C0DBAA53D02}" srcOrd="0" destOrd="0" presId="urn:microsoft.com/office/officeart/2005/8/layout/orgChart1"/>
    <dgm:cxn modelId="{A34D68F8-B70C-45FF-9BCF-CA31A7508CEB}" type="presOf" srcId="{FEDB99C8-443F-46A9-AAB0-76DEC050E2F8}" destId="{2980FB37-0555-49B5-938F-D040555DB4A7}" srcOrd="0" destOrd="0" presId="urn:microsoft.com/office/officeart/2005/8/layout/orgChart1"/>
    <dgm:cxn modelId="{2DC8788F-DD0C-4709-BC8A-43F39F347339}" type="presOf" srcId="{FEDB99C8-443F-46A9-AAB0-76DEC050E2F8}" destId="{D57A0991-681E-45A4-A58E-DE5A689DBE56}" srcOrd="1" destOrd="0" presId="urn:microsoft.com/office/officeart/2005/8/layout/orgChart1"/>
    <dgm:cxn modelId="{B745924D-5F0A-449E-9C83-6FC52B070A0F}" type="presOf" srcId="{86B135AD-5BCC-43F9-8021-4444DED04B1A}" destId="{5A546045-BFF9-4EC7-9329-72773CC1A7E3}" srcOrd="0" destOrd="0" presId="urn:microsoft.com/office/officeart/2005/8/layout/orgChart1"/>
    <dgm:cxn modelId="{EAF848BE-A479-4B70-B6B9-59E61BFE6BC8}" srcId="{FEDB99C8-443F-46A9-AAB0-76DEC050E2F8}" destId="{2616F49D-AB6D-4D45-BD50-A1DA1D683648}" srcOrd="3" destOrd="0" parTransId="{2C8FD1DB-B00F-4BD8-9D30-FB2126D2A5D5}" sibTransId="{1350CBD4-3DFE-48AA-B6C6-68300FA7B221}"/>
    <dgm:cxn modelId="{B3F9770B-E654-4548-A12E-9F3DEC38D167}" type="presOf" srcId="{740DCFA5-EAEA-4001-B6A9-FCEA39D5211F}" destId="{BEB9A42F-3377-4ADC-8348-D63EB00FA660}" srcOrd="0" destOrd="0" presId="urn:microsoft.com/office/officeart/2005/8/layout/orgChart1"/>
    <dgm:cxn modelId="{D2FF2293-8290-40EB-A434-8177355537D7}" type="presOf" srcId="{7A35DA0D-1569-4F09-A10C-7C618B26E97D}" destId="{74B1120B-F338-42CE-AB1D-9B97C27C5EA8}" srcOrd="0" destOrd="0" presId="urn:microsoft.com/office/officeart/2005/8/layout/orgChart1"/>
    <dgm:cxn modelId="{E6A65310-72B5-4A96-BE47-2797C9230940}" type="presParOf" srcId="{5A546045-BFF9-4EC7-9329-72773CC1A7E3}" destId="{0D89D65D-EBE4-47AA-BDA8-4A7B058D45C2}" srcOrd="0" destOrd="0" presId="urn:microsoft.com/office/officeart/2005/8/layout/orgChart1"/>
    <dgm:cxn modelId="{DBB5F494-BCBB-45E6-B330-B26660587B2E}" type="presParOf" srcId="{0D89D65D-EBE4-47AA-BDA8-4A7B058D45C2}" destId="{83C82C29-24CD-4D70-84CF-A1D98C92BFF5}" srcOrd="0" destOrd="0" presId="urn:microsoft.com/office/officeart/2005/8/layout/orgChart1"/>
    <dgm:cxn modelId="{848E177F-B6C2-4329-9EFA-828B9268535E}" type="presParOf" srcId="{83C82C29-24CD-4D70-84CF-A1D98C92BFF5}" destId="{2980FB37-0555-49B5-938F-D040555DB4A7}" srcOrd="0" destOrd="0" presId="urn:microsoft.com/office/officeart/2005/8/layout/orgChart1"/>
    <dgm:cxn modelId="{3A8379F3-A5C8-4B28-8AD9-34887D707DE3}" type="presParOf" srcId="{83C82C29-24CD-4D70-84CF-A1D98C92BFF5}" destId="{D57A0991-681E-45A4-A58E-DE5A689DBE56}" srcOrd="1" destOrd="0" presId="urn:microsoft.com/office/officeart/2005/8/layout/orgChart1"/>
    <dgm:cxn modelId="{B08E4C1B-CE9A-4827-BF0A-EBAC08AF0AF1}" type="presParOf" srcId="{0D89D65D-EBE4-47AA-BDA8-4A7B058D45C2}" destId="{1A0895E6-D65F-4F4E-937A-9B9A38FFFB6D}" srcOrd="1" destOrd="0" presId="urn:microsoft.com/office/officeart/2005/8/layout/orgChart1"/>
    <dgm:cxn modelId="{C9B597FF-3CA8-4264-A541-A663A0909FA0}" type="presParOf" srcId="{1A0895E6-D65F-4F4E-937A-9B9A38FFFB6D}" destId="{74B1120B-F338-42CE-AB1D-9B97C27C5EA8}" srcOrd="0" destOrd="0" presId="urn:microsoft.com/office/officeart/2005/8/layout/orgChart1"/>
    <dgm:cxn modelId="{5AE1CDB8-95AD-406E-966D-3561F844EDFC}" type="presParOf" srcId="{1A0895E6-D65F-4F4E-937A-9B9A38FFFB6D}" destId="{7020C93E-95AE-44EE-8522-E18F6507A50F}" srcOrd="1" destOrd="0" presId="urn:microsoft.com/office/officeart/2005/8/layout/orgChart1"/>
    <dgm:cxn modelId="{C7BC60FF-DD8B-46BC-AA4D-596D07C83A98}" type="presParOf" srcId="{7020C93E-95AE-44EE-8522-E18F6507A50F}" destId="{07993A9E-E3D5-4C49-9C0E-06AEA0EC174B}" srcOrd="0" destOrd="0" presId="urn:microsoft.com/office/officeart/2005/8/layout/orgChart1"/>
    <dgm:cxn modelId="{7DBF069F-5598-4B43-A462-D966B778ED06}" type="presParOf" srcId="{07993A9E-E3D5-4C49-9C0E-06AEA0EC174B}" destId="{106DF7D9-7BF1-4E11-80A5-FB900AC2DEA6}" srcOrd="0" destOrd="0" presId="urn:microsoft.com/office/officeart/2005/8/layout/orgChart1"/>
    <dgm:cxn modelId="{40AD88F6-55B4-45CE-902B-EE58FB1F4CD5}" type="presParOf" srcId="{07993A9E-E3D5-4C49-9C0E-06AEA0EC174B}" destId="{C55B8FC1-EE88-47CA-980F-0CC0EEFF67DD}" srcOrd="1" destOrd="0" presId="urn:microsoft.com/office/officeart/2005/8/layout/orgChart1"/>
    <dgm:cxn modelId="{006E83F2-AB01-4542-84C5-37C71B4BDD0D}" type="presParOf" srcId="{7020C93E-95AE-44EE-8522-E18F6507A50F}" destId="{C86AF3CC-996F-4F36-BB8A-6D5C1E9C7C70}" srcOrd="1" destOrd="0" presId="urn:microsoft.com/office/officeart/2005/8/layout/orgChart1"/>
    <dgm:cxn modelId="{26BF7F92-1EFC-4C3D-8E45-226BB84800D6}" type="presParOf" srcId="{7020C93E-95AE-44EE-8522-E18F6507A50F}" destId="{0324289D-6F8F-4346-8196-C9446E145214}" srcOrd="2" destOrd="0" presId="urn:microsoft.com/office/officeart/2005/8/layout/orgChart1"/>
    <dgm:cxn modelId="{84A52666-49B3-4B7B-A95C-458B74592BC9}" type="presParOf" srcId="{1A0895E6-D65F-4F4E-937A-9B9A38FFFB6D}" destId="{BEB9A42F-3377-4ADC-8348-D63EB00FA660}" srcOrd="2" destOrd="0" presId="urn:microsoft.com/office/officeart/2005/8/layout/orgChart1"/>
    <dgm:cxn modelId="{67B560A2-9D66-4673-B440-1D453FF105B6}" type="presParOf" srcId="{1A0895E6-D65F-4F4E-937A-9B9A38FFFB6D}" destId="{178B9808-8865-4990-95C0-964E128F6477}" srcOrd="3" destOrd="0" presId="urn:microsoft.com/office/officeart/2005/8/layout/orgChart1"/>
    <dgm:cxn modelId="{335658DB-00F1-4336-9058-F4E30D8B6657}" type="presParOf" srcId="{178B9808-8865-4990-95C0-964E128F6477}" destId="{09527A82-D813-4AC1-A259-52BE7CCC974C}" srcOrd="0" destOrd="0" presId="urn:microsoft.com/office/officeart/2005/8/layout/orgChart1"/>
    <dgm:cxn modelId="{52B4059C-E2BB-4F03-AFF9-D9EDD59EA656}" type="presParOf" srcId="{09527A82-D813-4AC1-A259-52BE7CCC974C}" destId="{A53E0B88-2BC2-4D22-A041-B322A8C34D12}" srcOrd="0" destOrd="0" presId="urn:microsoft.com/office/officeart/2005/8/layout/orgChart1"/>
    <dgm:cxn modelId="{EFA2A989-56D8-4213-97C6-26C33DA6F6B0}" type="presParOf" srcId="{09527A82-D813-4AC1-A259-52BE7CCC974C}" destId="{863AF814-CA95-4E11-B4CF-FB70C15F2DCF}" srcOrd="1" destOrd="0" presId="urn:microsoft.com/office/officeart/2005/8/layout/orgChart1"/>
    <dgm:cxn modelId="{9DDCD3AF-1DF1-4DBC-ACAD-12D850007C7B}" type="presParOf" srcId="{178B9808-8865-4990-95C0-964E128F6477}" destId="{455D2F61-8214-4423-AD12-754E552D9960}" srcOrd="1" destOrd="0" presId="urn:microsoft.com/office/officeart/2005/8/layout/orgChart1"/>
    <dgm:cxn modelId="{E147DD50-64A1-44A8-B8D3-8C94364B7D7E}" type="presParOf" srcId="{178B9808-8865-4990-95C0-964E128F6477}" destId="{9C086BD0-3915-458E-BB7B-A34ECE85D068}" srcOrd="2" destOrd="0" presId="urn:microsoft.com/office/officeart/2005/8/layout/orgChart1"/>
    <dgm:cxn modelId="{EAD425AA-66AF-4350-A604-67882BA0A298}" type="presParOf" srcId="{1A0895E6-D65F-4F4E-937A-9B9A38FFFB6D}" destId="{9A3369B2-3311-4983-9313-C1991D3488DF}" srcOrd="4" destOrd="0" presId="urn:microsoft.com/office/officeart/2005/8/layout/orgChart1"/>
    <dgm:cxn modelId="{6B899672-0F96-4F75-8FBF-A1556B107865}" type="presParOf" srcId="{1A0895E6-D65F-4F4E-937A-9B9A38FFFB6D}" destId="{4F6CCE73-9C8A-433A-A7AA-D2B3D74614BF}" srcOrd="5" destOrd="0" presId="urn:microsoft.com/office/officeart/2005/8/layout/orgChart1"/>
    <dgm:cxn modelId="{6709C9AB-B5FA-4FAC-91D6-18DCDBDFBE17}" type="presParOf" srcId="{4F6CCE73-9C8A-433A-A7AA-D2B3D74614BF}" destId="{91619B56-3580-45AB-A259-C0057ED2BDBA}" srcOrd="0" destOrd="0" presId="urn:microsoft.com/office/officeart/2005/8/layout/orgChart1"/>
    <dgm:cxn modelId="{6D5E32D3-41AB-4FCD-AF46-CE6B7BC5B407}" type="presParOf" srcId="{91619B56-3580-45AB-A259-C0057ED2BDBA}" destId="{0811483B-99D0-44A3-BD32-45E88C350E4C}" srcOrd="0" destOrd="0" presId="urn:microsoft.com/office/officeart/2005/8/layout/orgChart1"/>
    <dgm:cxn modelId="{E7233637-ADA5-4CDB-B70F-B99B16E87CB8}" type="presParOf" srcId="{91619B56-3580-45AB-A259-C0057ED2BDBA}" destId="{3AD08E95-7952-4EDD-A692-34DB58A2507D}" srcOrd="1" destOrd="0" presId="urn:microsoft.com/office/officeart/2005/8/layout/orgChart1"/>
    <dgm:cxn modelId="{8C641ADC-B4BE-44FF-94C8-6BF044469E9D}" type="presParOf" srcId="{4F6CCE73-9C8A-433A-A7AA-D2B3D74614BF}" destId="{A496C883-1C2F-47EF-A47D-15599F67E95C}" srcOrd="1" destOrd="0" presId="urn:microsoft.com/office/officeart/2005/8/layout/orgChart1"/>
    <dgm:cxn modelId="{B20534B1-D560-4273-8F9E-21D0023C7936}" type="presParOf" srcId="{4F6CCE73-9C8A-433A-A7AA-D2B3D74614BF}" destId="{06CEE8D0-3829-43EE-BE53-DA8534B6E4CB}" srcOrd="2" destOrd="0" presId="urn:microsoft.com/office/officeart/2005/8/layout/orgChart1"/>
    <dgm:cxn modelId="{815E9852-A774-47CD-8ADC-AB23A2DA4A05}" type="presParOf" srcId="{1A0895E6-D65F-4F4E-937A-9B9A38FFFB6D}" destId="{25EACA37-D49C-4F18-B78B-CDF85406E4A3}" srcOrd="6" destOrd="0" presId="urn:microsoft.com/office/officeart/2005/8/layout/orgChart1"/>
    <dgm:cxn modelId="{A37FDA4E-5B4E-4BF3-ABB8-8AA6D58037C5}" type="presParOf" srcId="{1A0895E6-D65F-4F4E-937A-9B9A38FFFB6D}" destId="{8012AFD2-3C66-4BC2-8F0A-0FFE3E9E2593}" srcOrd="7" destOrd="0" presId="urn:microsoft.com/office/officeart/2005/8/layout/orgChart1"/>
    <dgm:cxn modelId="{FE998B5D-6913-41C7-A704-AEEACE3C795E}" type="presParOf" srcId="{8012AFD2-3C66-4BC2-8F0A-0FFE3E9E2593}" destId="{82BE76B8-AC86-4044-A610-C8D752E9A54E}" srcOrd="0" destOrd="0" presId="urn:microsoft.com/office/officeart/2005/8/layout/orgChart1"/>
    <dgm:cxn modelId="{034FE51D-3AAC-40F9-B6B9-68D4847A3986}" type="presParOf" srcId="{82BE76B8-AC86-4044-A610-C8D752E9A54E}" destId="{31A9D56E-5E1D-4FA3-8917-5C0DBAA53D02}" srcOrd="0" destOrd="0" presId="urn:microsoft.com/office/officeart/2005/8/layout/orgChart1"/>
    <dgm:cxn modelId="{E3398FEF-9105-46FC-8861-2E889E5C851F}" type="presParOf" srcId="{82BE76B8-AC86-4044-A610-C8D752E9A54E}" destId="{D0083AF2-9A86-406A-A075-A55DB3CFC58F}" srcOrd="1" destOrd="0" presId="urn:microsoft.com/office/officeart/2005/8/layout/orgChart1"/>
    <dgm:cxn modelId="{A89C2C34-653D-4C87-BBA2-7768AE552F34}" type="presParOf" srcId="{8012AFD2-3C66-4BC2-8F0A-0FFE3E9E2593}" destId="{FE9A0246-B1C9-4809-A6B9-FBFA46D11247}" srcOrd="1" destOrd="0" presId="urn:microsoft.com/office/officeart/2005/8/layout/orgChart1"/>
    <dgm:cxn modelId="{27C77E9D-C7B4-42F2-97BF-56719342BEE0}" type="presParOf" srcId="{8012AFD2-3C66-4BC2-8F0A-0FFE3E9E2593}" destId="{D8381823-C60A-4BEE-A96D-84B4324011E2}" srcOrd="2" destOrd="0" presId="urn:microsoft.com/office/officeart/2005/8/layout/orgChart1"/>
    <dgm:cxn modelId="{17EA2159-A1BE-4423-AF12-15D44B298E8C}" type="presParOf" srcId="{0D89D65D-EBE4-47AA-BDA8-4A7B058D45C2}" destId="{AFBC25BD-3C40-48CC-9EBC-18B1369AB4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D199DC-0FEA-4547-89DE-2EA6DA44DCF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8C7F05-CFD4-4112-8CB6-8A8295E19C8C}">
      <dgm:prSet phldrT="[Текст]" custT="1"/>
      <dgm:spPr>
        <a:solidFill>
          <a:srgbClr val="92B97D">
            <a:alpha val="53000"/>
          </a:srgbClr>
        </a:solidFill>
        <a:ln w="19050">
          <a:solidFill>
            <a:srgbClr val="51862A"/>
          </a:solidFill>
        </a:ln>
      </dgm:spPr>
      <dgm:t>
        <a:bodyPr/>
        <a:lstStyle/>
        <a:p>
          <a:r>
            <a:rPr lang="ru-RU" sz="2400" b="1" i="1" dirty="0" smtClean="0">
              <a:solidFill>
                <a:srgbClr val="2C4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Этапы постановки учебной проблемы</a:t>
          </a:r>
          <a:endParaRPr lang="ru-RU" sz="2400" b="1" i="1" dirty="0">
            <a:solidFill>
              <a:srgbClr val="2C49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9D1A567-3B61-4B1A-9E0B-D9312406B1A4}" type="parTrans" cxnId="{C6E587C7-2DB7-4632-8DB6-93865B661B52}">
      <dgm:prSet/>
      <dgm:spPr/>
      <dgm:t>
        <a:bodyPr/>
        <a:lstStyle/>
        <a:p>
          <a:endParaRPr lang="ru-RU"/>
        </a:p>
      </dgm:t>
    </dgm:pt>
    <dgm:pt modelId="{7D3CFB55-0E93-4BAC-A9C9-BAC9A6E05C0A}" type="sibTrans" cxnId="{C6E587C7-2DB7-4632-8DB6-93865B661B52}">
      <dgm:prSet/>
      <dgm:spPr/>
      <dgm:t>
        <a:bodyPr/>
        <a:lstStyle/>
        <a:p>
          <a:endParaRPr lang="ru-RU"/>
        </a:p>
      </dgm:t>
    </dgm:pt>
    <dgm:pt modelId="{E9B08107-8703-4D2F-AB76-8301FF3F30E7}">
      <dgm:prSet phldrT="[Текст]" custT="1"/>
      <dgm:spPr>
        <a:ln w="19050">
          <a:solidFill>
            <a:srgbClr val="51862A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Анализ проблемной ситуации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0972186-AFB0-4A20-8D82-8B5B82BBD1FE}" type="parTrans" cxnId="{D4738DAC-6746-4476-BC8E-D33CFA0BA091}">
      <dgm:prSet/>
      <dgm:spPr>
        <a:ln w="19050">
          <a:solidFill>
            <a:srgbClr val="51862A"/>
          </a:solidFill>
        </a:ln>
      </dgm:spPr>
      <dgm:t>
        <a:bodyPr/>
        <a:lstStyle/>
        <a:p>
          <a:endParaRPr lang="ru-RU"/>
        </a:p>
      </dgm:t>
    </dgm:pt>
    <dgm:pt modelId="{62E5620F-2EBE-4A04-A736-BB66575620FF}" type="sibTrans" cxnId="{D4738DAC-6746-4476-BC8E-D33CFA0BA091}">
      <dgm:prSet/>
      <dgm:spPr/>
      <dgm:t>
        <a:bodyPr/>
        <a:lstStyle/>
        <a:p>
          <a:endParaRPr lang="ru-RU"/>
        </a:p>
      </dgm:t>
    </dgm:pt>
    <dgm:pt modelId="{BF0062DB-4265-4A14-8165-0B2F55302458}">
      <dgm:prSet phldrT="[Текст]" custT="1"/>
      <dgm:spPr>
        <a:ln w="19050">
          <a:solidFill>
            <a:srgbClr val="51862A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Осознание сущности затруднений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56C301C-23BF-4862-AC03-26205B7F0812}" type="parTrans" cxnId="{5E88AE18-89BF-46ED-96D3-FD1EE269A9E6}">
      <dgm:prSet/>
      <dgm:spPr>
        <a:ln w="19050">
          <a:solidFill>
            <a:srgbClr val="51862A"/>
          </a:solidFill>
        </a:ln>
      </dgm:spPr>
      <dgm:t>
        <a:bodyPr/>
        <a:lstStyle/>
        <a:p>
          <a:endParaRPr lang="ru-RU"/>
        </a:p>
      </dgm:t>
    </dgm:pt>
    <dgm:pt modelId="{C7DCF44B-9F70-45DB-A2EA-861841631BF1}" type="sibTrans" cxnId="{5E88AE18-89BF-46ED-96D3-FD1EE269A9E6}">
      <dgm:prSet/>
      <dgm:spPr/>
      <dgm:t>
        <a:bodyPr/>
        <a:lstStyle/>
        <a:p>
          <a:endParaRPr lang="ru-RU"/>
        </a:p>
      </dgm:t>
    </dgm:pt>
    <dgm:pt modelId="{1AA6F378-0E6F-4B87-AF38-33BCBFB5A326}">
      <dgm:prSet custT="1"/>
      <dgm:spPr>
        <a:ln w="19050">
          <a:solidFill>
            <a:srgbClr val="51862A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Словесная формулировка проблемы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F0D9203-0879-4AD5-AB1F-C923B798B52E}" type="parTrans" cxnId="{501F203B-4204-4A73-B566-F932353BD0A8}">
      <dgm:prSet/>
      <dgm:spPr>
        <a:ln w="19050">
          <a:solidFill>
            <a:srgbClr val="51862A"/>
          </a:solidFill>
        </a:ln>
      </dgm:spPr>
      <dgm:t>
        <a:bodyPr/>
        <a:lstStyle/>
        <a:p>
          <a:endParaRPr lang="ru-RU"/>
        </a:p>
      </dgm:t>
    </dgm:pt>
    <dgm:pt modelId="{957B743B-6410-4F83-A1B3-6F910A07D331}" type="sibTrans" cxnId="{501F203B-4204-4A73-B566-F932353BD0A8}">
      <dgm:prSet/>
      <dgm:spPr/>
      <dgm:t>
        <a:bodyPr/>
        <a:lstStyle/>
        <a:p>
          <a:endParaRPr lang="ru-RU"/>
        </a:p>
      </dgm:t>
    </dgm:pt>
    <dgm:pt modelId="{97C31044-5968-4602-9099-CDD4810EBB3F}" type="pres">
      <dgm:prSet presAssocID="{F6D199DC-0FEA-4547-89DE-2EA6DA44DC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2B5BFD-4346-4CD2-9573-1AD661ED1417}" type="pres">
      <dgm:prSet presAssocID="{258C7F05-CFD4-4112-8CB6-8A8295E19C8C}" presName="root" presStyleCnt="0"/>
      <dgm:spPr/>
    </dgm:pt>
    <dgm:pt modelId="{0FAE82D6-CB21-40D7-9633-557092769036}" type="pres">
      <dgm:prSet presAssocID="{258C7F05-CFD4-4112-8CB6-8A8295E19C8C}" presName="rootComposite" presStyleCnt="0"/>
      <dgm:spPr/>
    </dgm:pt>
    <dgm:pt modelId="{E7B04550-A55F-40A4-BE2A-BED96748C8FC}" type="pres">
      <dgm:prSet presAssocID="{258C7F05-CFD4-4112-8CB6-8A8295E19C8C}" presName="rootText" presStyleLbl="node1" presStyleIdx="0" presStyleCnt="1" custScaleX="289010"/>
      <dgm:spPr/>
      <dgm:t>
        <a:bodyPr/>
        <a:lstStyle/>
        <a:p>
          <a:endParaRPr lang="ru-RU"/>
        </a:p>
      </dgm:t>
    </dgm:pt>
    <dgm:pt modelId="{1EB61082-AAA9-45E9-A9A8-2FA8F517C1EA}" type="pres">
      <dgm:prSet presAssocID="{258C7F05-CFD4-4112-8CB6-8A8295E19C8C}" presName="rootConnector" presStyleLbl="node1" presStyleIdx="0" presStyleCnt="1"/>
      <dgm:spPr/>
      <dgm:t>
        <a:bodyPr/>
        <a:lstStyle/>
        <a:p>
          <a:endParaRPr lang="ru-RU"/>
        </a:p>
      </dgm:t>
    </dgm:pt>
    <dgm:pt modelId="{29D5ED08-FCE7-4010-9157-56CAE51A6396}" type="pres">
      <dgm:prSet presAssocID="{258C7F05-CFD4-4112-8CB6-8A8295E19C8C}" presName="childShape" presStyleCnt="0"/>
      <dgm:spPr/>
    </dgm:pt>
    <dgm:pt modelId="{E0C534D9-7C49-400B-8EE4-92744A773C6D}" type="pres">
      <dgm:prSet presAssocID="{30972186-AFB0-4A20-8D82-8B5B82BBD1F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ABBB0DE-A6D5-4593-B42B-2938A214CD9D}" type="pres">
      <dgm:prSet presAssocID="{E9B08107-8703-4D2F-AB76-8301FF3F30E7}" presName="childText" presStyleLbl="bgAcc1" presStyleIdx="0" presStyleCnt="3" custScaleX="39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C2416-93B4-45BF-B5C6-148B6B5FAF95}" type="pres">
      <dgm:prSet presAssocID="{A56C301C-23BF-4862-AC03-26205B7F081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F68859A-462A-48D2-AACA-23751511FF6F}" type="pres">
      <dgm:prSet presAssocID="{BF0062DB-4265-4A14-8165-0B2F55302458}" presName="childText" presStyleLbl="bgAcc1" presStyleIdx="1" presStyleCnt="3" custScaleX="391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D6B91-E22A-44E2-96A0-D5B5FF570DDE}" type="pres">
      <dgm:prSet presAssocID="{CF0D9203-0879-4AD5-AB1F-C923B798B52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6F3D1DCF-9360-45A8-A3AE-32192FB37C77}" type="pres">
      <dgm:prSet presAssocID="{1AA6F378-0E6F-4B87-AF38-33BCBFB5A326}" presName="childText" presStyleLbl="bgAcc1" presStyleIdx="2" presStyleCnt="3" custScaleX="393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B6A34-26F9-452F-8665-90BD7A3E6132}" type="presOf" srcId="{CF0D9203-0879-4AD5-AB1F-C923B798B52E}" destId="{6C1D6B91-E22A-44E2-96A0-D5B5FF570DDE}" srcOrd="0" destOrd="0" presId="urn:microsoft.com/office/officeart/2005/8/layout/hierarchy3"/>
    <dgm:cxn modelId="{190F8C78-2484-45BC-B58A-08735DB5C6B6}" type="presOf" srcId="{F6D199DC-0FEA-4547-89DE-2EA6DA44DCFA}" destId="{97C31044-5968-4602-9099-CDD4810EBB3F}" srcOrd="0" destOrd="0" presId="urn:microsoft.com/office/officeart/2005/8/layout/hierarchy3"/>
    <dgm:cxn modelId="{C2FB9B00-37D3-439F-8B36-28864EE21F32}" type="presOf" srcId="{E9B08107-8703-4D2F-AB76-8301FF3F30E7}" destId="{6ABBB0DE-A6D5-4593-B42B-2938A214CD9D}" srcOrd="0" destOrd="0" presId="urn:microsoft.com/office/officeart/2005/8/layout/hierarchy3"/>
    <dgm:cxn modelId="{3102AF89-A218-4D2C-819E-1304DCC68C55}" type="presOf" srcId="{A56C301C-23BF-4862-AC03-26205B7F0812}" destId="{EB1C2416-93B4-45BF-B5C6-148B6B5FAF95}" srcOrd="0" destOrd="0" presId="urn:microsoft.com/office/officeart/2005/8/layout/hierarchy3"/>
    <dgm:cxn modelId="{5E88AE18-89BF-46ED-96D3-FD1EE269A9E6}" srcId="{258C7F05-CFD4-4112-8CB6-8A8295E19C8C}" destId="{BF0062DB-4265-4A14-8165-0B2F55302458}" srcOrd="1" destOrd="0" parTransId="{A56C301C-23BF-4862-AC03-26205B7F0812}" sibTransId="{C7DCF44B-9F70-45DB-A2EA-861841631BF1}"/>
    <dgm:cxn modelId="{2A967F67-B7FD-427B-B645-918ECF3C984A}" type="presOf" srcId="{258C7F05-CFD4-4112-8CB6-8A8295E19C8C}" destId="{1EB61082-AAA9-45E9-A9A8-2FA8F517C1EA}" srcOrd="1" destOrd="0" presId="urn:microsoft.com/office/officeart/2005/8/layout/hierarchy3"/>
    <dgm:cxn modelId="{5DFD337A-B292-4E2B-9C36-2752ADA92470}" type="presOf" srcId="{1AA6F378-0E6F-4B87-AF38-33BCBFB5A326}" destId="{6F3D1DCF-9360-45A8-A3AE-32192FB37C77}" srcOrd="0" destOrd="0" presId="urn:microsoft.com/office/officeart/2005/8/layout/hierarchy3"/>
    <dgm:cxn modelId="{D4738DAC-6746-4476-BC8E-D33CFA0BA091}" srcId="{258C7F05-CFD4-4112-8CB6-8A8295E19C8C}" destId="{E9B08107-8703-4D2F-AB76-8301FF3F30E7}" srcOrd="0" destOrd="0" parTransId="{30972186-AFB0-4A20-8D82-8B5B82BBD1FE}" sibTransId="{62E5620F-2EBE-4A04-A736-BB66575620FF}"/>
    <dgm:cxn modelId="{C6E587C7-2DB7-4632-8DB6-93865B661B52}" srcId="{F6D199DC-0FEA-4547-89DE-2EA6DA44DCFA}" destId="{258C7F05-CFD4-4112-8CB6-8A8295E19C8C}" srcOrd="0" destOrd="0" parTransId="{69D1A567-3B61-4B1A-9E0B-D9312406B1A4}" sibTransId="{7D3CFB55-0E93-4BAC-A9C9-BAC9A6E05C0A}"/>
    <dgm:cxn modelId="{5D7E2F45-CF52-439D-B34B-9EF3D22DDDB1}" type="presOf" srcId="{BF0062DB-4265-4A14-8165-0B2F55302458}" destId="{CF68859A-462A-48D2-AACA-23751511FF6F}" srcOrd="0" destOrd="0" presId="urn:microsoft.com/office/officeart/2005/8/layout/hierarchy3"/>
    <dgm:cxn modelId="{501F203B-4204-4A73-B566-F932353BD0A8}" srcId="{258C7F05-CFD4-4112-8CB6-8A8295E19C8C}" destId="{1AA6F378-0E6F-4B87-AF38-33BCBFB5A326}" srcOrd="2" destOrd="0" parTransId="{CF0D9203-0879-4AD5-AB1F-C923B798B52E}" sibTransId="{957B743B-6410-4F83-A1B3-6F910A07D331}"/>
    <dgm:cxn modelId="{FD0D64E9-E0D3-41D0-9F54-FF00DE18D466}" type="presOf" srcId="{258C7F05-CFD4-4112-8CB6-8A8295E19C8C}" destId="{E7B04550-A55F-40A4-BE2A-BED96748C8FC}" srcOrd="0" destOrd="0" presId="urn:microsoft.com/office/officeart/2005/8/layout/hierarchy3"/>
    <dgm:cxn modelId="{15CA8FCC-24F8-4006-BFBC-E904A2AB8569}" type="presOf" srcId="{30972186-AFB0-4A20-8D82-8B5B82BBD1FE}" destId="{E0C534D9-7C49-400B-8EE4-92744A773C6D}" srcOrd="0" destOrd="0" presId="urn:microsoft.com/office/officeart/2005/8/layout/hierarchy3"/>
    <dgm:cxn modelId="{0E8FA05C-59B3-444B-9D6E-0D6ADF803B50}" type="presParOf" srcId="{97C31044-5968-4602-9099-CDD4810EBB3F}" destId="{A72B5BFD-4346-4CD2-9573-1AD661ED1417}" srcOrd="0" destOrd="0" presId="urn:microsoft.com/office/officeart/2005/8/layout/hierarchy3"/>
    <dgm:cxn modelId="{0A7F86E0-CA86-4D4A-96E8-B52B4A23806A}" type="presParOf" srcId="{A72B5BFD-4346-4CD2-9573-1AD661ED1417}" destId="{0FAE82D6-CB21-40D7-9633-557092769036}" srcOrd="0" destOrd="0" presId="urn:microsoft.com/office/officeart/2005/8/layout/hierarchy3"/>
    <dgm:cxn modelId="{2349A3D9-DDBD-49AB-847F-460A17C29215}" type="presParOf" srcId="{0FAE82D6-CB21-40D7-9633-557092769036}" destId="{E7B04550-A55F-40A4-BE2A-BED96748C8FC}" srcOrd="0" destOrd="0" presId="urn:microsoft.com/office/officeart/2005/8/layout/hierarchy3"/>
    <dgm:cxn modelId="{F0E188FF-1C5B-44AA-976B-3E4036ADB81E}" type="presParOf" srcId="{0FAE82D6-CB21-40D7-9633-557092769036}" destId="{1EB61082-AAA9-45E9-A9A8-2FA8F517C1EA}" srcOrd="1" destOrd="0" presId="urn:microsoft.com/office/officeart/2005/8/layout/hierarchy3"/>
    <dgm:cxn modelId="{E3679588-CF2C-4C11-9335-A4FB51D77393}" type="presParOf" srcId="{A72B5BFD-4346-4CD2-9573-1AD661ED1417}" destId="{29D5ED08-FCE7-4010-9157-56CAE51A6396}" srcOrd="1" destOrd="0" presId="urn:microsoft.com/office/officeart/2005/8/layout/hierarchy3"/>
    <dgm:cxn modelId="{3E7275EC-E151-4BB1-9D16-00F4C44EC25E}" type="presParOf" srcId="{29D5ED08-FCE7-4010-9157-56CAE51A6396}" destId="{E0C534D9-7C49-400B-8EE4-92744A773C6D}" srcOrd="0" destOrd="0" presId="urn:microsoft.com/office/officeart/2005/8/layout/hierarchy3"/>
    <dgm:cxn modelId="{BC32C63B-3256-4136-A965-F239331B924D}" type="presParOf" srcId="{29D5ED08-FCE7-4010-9157-56CAE51A6396}" destId="{6ABBB0DE-A6D5-4593-B42B-2938A214CD9D}" srcOrd="1" destOrd="0" presId="urn:microsoft.com/office/officeart/2005/8/layout/hierarchy3"/>
    <dgm:cxn modelId="{7B85999B-ACBE-4B2B-8131-7D849CB3506B}" type="presParOf" srcId="{29D5ED08-FCE7-4010-9157-56CAE51A6396}" destId="{EB1C2416-93B4-45BF-B5C6-148B6B5FAF95}" srcOrd="2" destOrd="0" presId="urn:microsoft.com/office/officeart/2005/8/layout/hierarchy3"/>
    <dgm:cxn modelId="{C18E43A5-77E7-4116-9B23-04EED07FB9CF}" type="presParOf" srcId="{29D5ED08-FCE7-4010-9157-56CAE51A6396}" destId="{CF68859A-462A-48D2-AACA-23751511FF6F}" srcOrd="3" destOrd="0" presId="urn:microsoft.com/office/officeart/2005/8/layout/hierarchy3"/>
    <dgm:cxn modelId="{55D59FCC-C393-4D23-B35C-58C4841DEDD8}" type="presParOf" srcId="{29D5ED08-FCE7-4010-9157-56CAE51A6396}" destId="{6C1D6B91-E22A-44E2-96A0-D5B5FF570DDE}" srcOrd="4" destOrd="0" presId="urn:microsoft.com/office/officeart/2005/8/layout/hierarchy3"/>
    <dgm:cxn modelId="{AD67AA8B-A313-480D-BDB4-1A93357591A3}" type="presParOf" srcId="{29D5ED08-FCE7-4010-9157-56CAE51A6396}" destId="{6F3D1DCF-9360-45A8-A3AE-32192FB37C7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687B37-1A4F-426A-B308-D384A77D9E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1C03E-7790-41B0-A536-20492ABC00F5}">
      <dgm:prSet custT="1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19050">
          <a:solidFill>
            <a:srgbClr val="51862A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Воспитатель ставит проблему, дети самостоятельно или под его руководством находят решение. Воспитатель направляет ребенка на самостоятельные поиски путей решения.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0CB949-6968-4E2E-9A7B-09435A3ABF06}" type="parTrans" cxnId="{620C41D9-A3EA-4455-B249-1A6073785947}">
      <dgm:prSet/>
      <dgm:spPr/>
      <dgm:t>
        <a:bodyPr/>
        <a:lstStyle/>
        <a:p>
          <a:endParaRPr lang="ru-RU"/>
        </a:p>
      </dgm:t>
    </dgm:pt>
    <dgm:pt modelId="{847FB237-D620-4C5B-A695-22B4C82BE28D}" type="sibTrans" cxnId="{620C41D9-A3EA-4455-B249-1A6073785947}">
      <dgm:prSet/>
      <dgm:spPr/>
      <dgm:t>
        <a:bodyPr/>
        <a:lstStyle/>
        <a:p>
          <a:endParaRPr lang="ru-RU"/>
        </a:p>
      </dgm:t>
    </dgm:pt>
    <dgm:pt modelId="{6B541483-12A2-4E05-BA2E-8E86E27D6ED6}">
      <dgm:prSet custT="1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19050">
          <a:solidFill>
            <a:srgbClr val="51862A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Ребенок сам ставит проблему и сам ее решает. Воспитатель даже не указывает на проблему: ребенок должен увидеть ее самостоятельно, а увидев, сформулировать и исследовать возможности и способы ее  решения.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F51C9C-1AC8-43DA-AE8D-351EC1C8D6E9}" type="parTrans" cxnId="{FCF9923D-CED6-4406-8A9D-287DAD764486}">
      <dgm:prSet/>
      <dgm:spPr/>
      <dgm:t>
        <a:bodyPr/>
        <a:lstStyle/>
        <a:p>
          <a:endParaRPr lang="ru-RU"/>
        </a:p>
      </dgm:t>
    </dgm:pt>
    <dgm:pt modelId="{F89A8349-D971-46E6-A7C4-94A8C7D5DDF1}" type="sibTrans" cxnId="{FCF9923D-CED6-4406-8A9D-287DAD764486}">
      <dgm:prSet/>
      <dgm:spPr/>
      <dgm:t>
        <a:bodyPr/>
        <a:lstStyle/>
        <a:p>
          <a:endParaRPr lang="ru-RU"/>
        </a:p>
      </dgm:t>
    </dgm:pt>
    <dgm:pt modelId="{F37ADC9E-CBC7-41B4-8B13-AB8A67CABD77}">
      <dgm:prSet custT="1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19050">
          <a:solidFill>
            <a:srgbClr val="51862A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Воспитатель сам ставит проблему (задачу) и сам решает её при активном слушании и обсуждении детьми.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B283F9-3F4D-43FD-8F4B-1751B35FA133}" type="sibTrans" cxnId="{C5092439-7E7B-40B6-9EDE-F321D26E3D0D}">
      <dgm:prSet/>
      <dgm:spPr/>
      <dgm:t>
        <a:bodyPr/>
        <a:lstStyle/>
        <a:p>
          <a:endParaRPr lang="ru-RU"/>
        </a:p>
      </dgm:t>
    </dgm:pt>
    <dgm:pt modelId="{498535CE-22C6-44AA-B6BA-3C371BACF68C}" type="parTrans" cxnId="{C5092439-7E7B-40B6-9EDE-F321D26E3D0D}">
      <dgm:prSet/>
      <dgm:spPr/>
      <dgm:t>
        <a:bodyPr/>
        <a:lstStyle/>
        <a:p>
          <a:endParaRPr lang="ru-RU"/>
        </a:p>
      </dgm:t>
    </dgm:pt>
    <dgm:pt modelId="{C8F0817A-EE5C-45AA-923D-B203562FA7B9}">
      <dgm:prSet custT="1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19050">
          <a:solidFill>
            <a:srgbClr val="51862A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Ребенок ставит проблему, воспитатель помогает ее решить. У ребенка воспитывается способность самостоятельно формулировать проблему.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89F643-003A-4691-A085-5FC7C87FF3FA}" type="sibTrans" cxnId="{942E6EA9-8489-488F-9CF9-20E40D900284}">
      <dgm:prSet/>
      <dgm:spPr/>
      <dgm:t>
        <a:bodyPr/>
        <a:lstStyle/>
        <a:p>
          <a:endParaRPr lang="ru-RU"/>
        </a:p>
      </dgm:t>
    </dgm:pt>
    <dgm:pt modelId="{918D089B-B287-41BB-BE2B-320D77E0937D}" type="parTrans" cxnId="{942E6EA9-8489-488F-9CF9-20E40D900284}">
      <dgm:prSet/>
      <dgm:spPr/>
      <dgm:t>
        <a:bodyPr/>
        <a:lstStyle/>
        <a:p>
          <a:endParaRPr lang="ru-RU"/>
        </a:p>
      </dgm:t>
    </dgm:pt>
    <dgm:pt modelId="{32F3B11B-7BB9-4920-8039-70236C1E0E63}" type="pres">
      <dgm:prSet presAssocID="{B4687B37-1A4F-426A-B308-D384A77D9E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D8B50A-2B15-4CF9-B8A7-F48EF6103D3E}" type="pres">
      <dgm:prSet presAssocID="{F37ADC9E-CBC7-41B4-8B13-AB8A67CABD77}" presName="parentLin" presStyleCnt="0"/>
      <dgm:spPr/>
    </dgm:pt>
    <dgm:pt modelId="{E000192D-2B66-4399-B9EF-60817642CF83}" type="pres">
      <dgm:prSet presAssocID="{F37ADC9E-CBC7-41B4-8B13-AB8A67CABD7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258F7BB-6898-4F58-99A4-DD7564507794}" type="pres">
      <dgm:prSet presAssocID="{F37ADC9E-CBC7-41B4-8B13-AB8A67CABD77}" presName="parentText" presStyleLbl="node1" presStyleIdx="0" presStyleCnt="4" custScaleX="105727" custScaleY="423727" custLinFactNeighborX="-12195" custLinFactNeighborY="80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8163C-478E-4B70-A0FF-EFDA4C61D902}" type="pres">
      <dgm:prSet presAssocID="{F37ADC9E-CBC7-41B4-8B13-AB8A67CABD77}" presName="negativeSpace" presStyleCnt="0"/>
      <dgm:spPr/>
    </dgm:pt>
    <dgm:pt modelId="{B383D9AD-2260-4FF0-82CD-325217E5E84F}" type="pres">
      <dgm:prSet presAssocID="{F37ADC9E-CBC7-41B4-8B13-AB8A67CABD77}" presName="childText" presStyleLbl="conFgAcc1" presStyleIdx="0" presStyleCnt="4" custScaleX="82456" custScaleY="246584" custLinFactY="2236" custLinFactNeighborX="0" custLinFactNeighborY="100000">
        <dgm:presLayoutVars>
          <dgm:bulletEnabled val="1"/>
        </dgm:presLayoutVars>
      </dgm:prSet>
      <dgm:spPr>
        <a:ln w="19050">
          <a:solidFill>
            <a:srgbClr val="51862A"/>
          </a:solidFill>
        </a:ln>
      </dgm:spPr>
    </dgm:pt>
    <dgm:pt modelId="{22984412-1603-41D5-8E12-1B13E8A5C4E1}" type="pres">
      <dgm:prSet presAssocID="{0FB283F9-3F4D-43FD-8F4B-1751B35FA133}" presName="spaceBetweenRectangles" presStyleCnt="0"/>
      <dgm:spPr/>
    </dgm:pt>
    <dgm:pt modelId="{38BE886B-13E5-4CC4-8800-3D54124E18C0}" type="pres">
      <dgm:prSet presAssocID="{0B01C03E-7790-41B0-A536-20492ABC00F5}" presName="parentLin" presStyleCnt="0"/>
      <dgm:spPr/>
    </dgm:pt>
    <dgm:pt modelId="{8D03FE5F-521E-4B5B-A7FA-A7CE5DB537F9}" type="pres">
      <dgm:prSet presAssocID="{0B01C03E-7790-41B0-A536-20492ABC00F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3C31C4C-E8D9-4298-B874-DCA434F6D2AD}" type="pres">
      <dgm:prSet presAssocID="{0B01C03E-7790-41B0-A536-20492ABC00F5}" presName="parentText" presStyleLbl="node1" presStyleIdx="1" presStyleCnt="4" custScaleX="105017" custScaleY="461017" custLinFactY="5034" custLinFactNeighborX="-121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8E37A-2085-4CD0-9D7E-8326947D5030}" type="pres">
      <dgm:prSet presAssocID="{0B01C03E-7790-41B0-A536-20492ABC00F5}" presName="negativeSpace" presStyleCnt="0"/>
      <dgm:spPr/>
    </dgm:pt>
    <dgm:pt modelId="{B59867A3-23E9-4634-A114-6FC4568D6A2A}" type="pres">
      <dgm:prSet presAssocID="{0B01C03E-7790-41B0-A536-20492ABC00F5}" presName="childText" presStyleLbl="conFgAcc1" presStyleIdx="1" presStyleCnt="4" custScaleX="82456" custScaleY="252882" custLinFactY="28342" custLinFactNeighborX="0" custLinFactNeighborY="100000">
        <dgm:presLayoutVars>
          <dgm:bulletEnabled val="1"/>
        </dgm:presLayoutVars>
      </dgm:prSet>
      <dgm:spPr>
        <a:ln w="19050">
          <a:solidFill>
            <a:srgbClr val="51862A"/>
          </a:solidFill>
        </a:ln>
      </dgm:spPr>
    </dgm:pt>
    <dgm:pt modelId="{A76DB085-16AA-4A27-8028-FC4757C025C8}" type="pres">
      <dgm:prSet presAssocID="{847FB237-D620-4C5B-A695-22B4C82BE28D}" presName="spaceBetweenRectangles" presStyleCnt="0"/>
      <dgm:spPr/>
    </dgm:pt>
    <dgm:pt modelId="{7D657CA4-D499-42F3-B104-31992CA250E2}" type="pres">
      <dgm:prSet presAssocID="{C8F0817A-EE5C-45AA-923D-B203562FA7B9}" presName="parentLin" presStyleCnt="0"/>
      <dgm:spPr/>
    </dgm:pt>
    <dgm:pt modelId="{BACB1D86-F6A6-4F9D-81C9-F7ABB9E5C857}" type="pres">
      <dgm:prSet presAssocID="{C8F0817A-EE5C-45AA-923D-B203562FA7B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2166698-A923-4F6B-9A29-605F8E15A711}" type="pres">
      <dgm:prSet presAssocID="{C8F0817A-EE5C-45AA-923D-B203562FA7B9}" presName="parentText" presStyleLbl="node1" presStyleIdx="2" presStyleCnt="4" custScaleX="103008" custScaleY="440427" custLinFactY="21944" custLinFactNeighborX="-121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A7DA1-01C2-451D-9B92-E1DD8C0A0EA9}" type="pres">
      <dgm:prSet presAssocID="{C8F0817A-EE5C-45AA-923D-B203562FA7B9}" presName="negativeSpace" presStyleCnt="0"/>
      <dgm:spPr/>
    </dgm:pt>
    <dgm:pt modelId="{1808DA09-9D5B-4079-B990-8034E24F3940}" type="pres">
      <dgm:prSet presAssocID="{C8F0817A-EE5C-45AA-923D-B203562FA7B9}" presName="childText" presStyleLbl="conFgAcc1" presStyleIdx="2" presStyleCnt="4" custScaleX="83325" custScaleY="257183" custLinFactY="31450" custLinFactNeighborX="-877" custLinFactNeighborY="100000">
        <dgm:presLayoutVars>
          <dgm:bulletEnabled val="1"/>
        </dgm:presLayoutVars>
      </dgm:prSet>
      <dgm:spPr>
        <a:ln w="19050">
          <a:solidFill>
            <a:srgbClr val="51862A"/>
          </a:solidFill>
        </a:ln>
      </dgm:spPr>
    </dgm:pt>
    <dgm:pt modelId="{D554093B-9B5C-4C0B-99AD-DFC133858554}" type="pres">
      <dgm:prSet presAssocID="{D189F643-003A-4691-A085-5FC7C87FF3FA}" presName="spaceBetweenRectangles" presStyleCnt="0"/>
      <dgm:spPr/>
    </dgm:pt>
    <dgm:pt modelId="{EE8404E0-E318-4529-85BC-D748DB1F5EE6}" type="pres">
      <dgm:prSet presAssocID="{6B541483-12A2-4E05-BA2E-8E86E27D6ED6}" presName="parentLin" presStyleCnt="0"/>
      <dgm:spPr/>
    </dgm:pt>
    <dgm:pt modelId="{56D0AC1C-7D70-4E51-A449-524879856A36}" type="pres">
      <dgm:prSet presAssocID="{6B541483-12A2-4E05-BA2E-8E86E27D6ED6}" presName="parentLeftMargin" presStyleLbl="node1" presStyleIdx="2" presStyleCnt="4" custScaleX="105514" custScaleY="569923" custLinFactY="342531" custLinFactNeighborX="-12195" custLinFactNeighborY="400000"/>
      <dgm:spPr/>
      <dgm:t>
        <a:bodyPr/>
        <a:lstStyle/>
        <a:p>
          <a:endParaRPr lang="ru-RU"/>
        </a:p>
      </dgm:t>
    </dgm:pt>
    <dgm:pt modelId="{0D722F04-873A-4094-A830-C4343BC1B5E8}" type="pres">
      <dgm:prSet presAssocID="{6B541483-12A2-4E05-BA2E-8E86E27D6ED6}" presName="parentText" presStyleLbl="node1" presStyleIdx="3" presStyleCnt="4" custScaleX="103185" custScaleY="627248" custLinFactY="20925" custLinFactNeighborX="-177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AE216-5FD8-4F79-A1E9-D072426954F5}" type="pres">
      <dgm:prSet presAssocID="{6B541483-12A2-4E05-BA2E-8E86E27D6ED6}" presName="negativeSpace" presStyleCnt="0"/>
      <dgm:spPr/>
    </dgm:pt>
    <dgm:pt modelId="{00B208A9-84FD-4468-9AD4-FE1A61AD39F8}" type="pres">
      <dgm:prSet presAssocID="{6B541483-12A2-4E05-BA2E-8E86E27D6ED6}" presName="childText" presStyleLbl="conFgAcc1" presStyleIdx="3" presStyleCnt="4" custScaleX="84211" custScaleY="272968" custLinFactNeighborX="-877" custLinFactNeighborY="63072">
        <dgm:presLayoutVars>
          <dgm:bulletEnabled val="1"/>
        </dgm:presLayoutVars>
      </dgm:prSet>
      <dgm:spPr>
        <a:ln w="22225">
          <a:solidFill>
            <a:srgbClr val="51862A"/>
          </a:solidFill>
        </a:ln>
      </dgm:spPr>
    </dgm:pt>
  </dgm:ptLst>
  <dgm:cxnLst>
    <dgm:cxn modelId="{C5092439-7E7B-40B6-9EDE-F321D26E3D0D}" srcId="{B4687B37-1A4F-426A-B308-D384A77D9ED2}" destId="{F37ADC9E-CBC7-41B4-8B13-AB8A67CABD77}" srcOrd="0" destOrd="0" parTransId="{498535CE-22C6-44AA-B6BA-3C371BACF68C}" sibTransId="{0FB283F9-3F4D-43FD-8F4B-1751B35FA133}"/>
    <dgm:cxn modelId="{B3CFB659-9FE6-444D-8F36-F0C9608EFC75}" type="presOf" srcId="{F37ADC9E-CBC7-41B4-8B13-AB8A67CABD77}" destId="{E000192D-2B66-4399-B9EF-60817642CF83}" srcOrd="0" destOrd="0" presId="urn:microsoft.com/office/officeart/2005/8/layout/list1"/>
    <dgm:cxn modelId="{942E6EA9-8489-488F-9CF9-20E40D900284}" srcId="{B4687B37-1A4F-426A-B308-D384A77D9ED2}" destId="{C8F0817A-EE5C-45AA-923D-B203562FA7B9}" srcOrd="2" destOrd="0" parTransId="{918D089B-B287-41BB-BE2B-320D77E0937D}" sibTransId="{D189F643-003A-4691-A085-5FC7C87FF3FA}"/>
    <dgm:cxn modelId="{4BCB21A3-2C5D-4703-A846-7F8642D60212}" type="presOf" srcId="{C8F0817A-EE5C-45AA-923D-B203562FA7B9}" destId="{32166698-A923-4F6B-9A29-605F8E15A711}" srcOrd="1" destOrd="0" presId="urn:microsoft.com/office/officeart/2005/8/layout/list1"/>
    <dgm:cxn modelId="{44295050-2A0F-42EC-A14E-7E3A069CB2DC}" type="presOf" srcId="{0B01C03E-7790-41B0-A536-20492ABC00F5}" destId="{43C31C4C-E8D9-4298-B874-DCA434F6D2AD}" srcOrd="1" destOrd="0" presId="urn:microsoft.com/office/officeart/2005/8/layout/list1"/>
    <dgm:cxn modelId="{8A7BAD34-0042-49DB-94F5-D85D2DDB400B}" type="presOf" srcId="{0B01C03E-7790-41B0-A536-20492ABC00F5}" destId="{8D03FE5F-521E-4B5B-A7FA-A7CE5DB537F9}" srcOrd="0" destOrd="0" presId="urn:microsoft.com/office/officeart/2005/8/layout/list1"/>
    <dgm:cxn modelId="{620C41D9-A3EA-4455-B249-1A6073785947}" srcId="{B4687B37-1A4F-426A-B308-D384A77D9ED2}" destId="{0B01C03E-7790-41B0-A536-20492ABC00F5}" srcOrd="1" destOrd="0" parTransId="{BD0CB949-6968-4E2E-9A7B-09435A3ABF06}" sibTransId="{847FB237-D620-4C5B-A695-22B4C82BE28D}"/>
    <dgm:cxn modelId="{5839EB23-F603-43C3-8076-0381A248FE30}" type="presOf" srcId="{6B541483-12A2-4E05-BA2E-8E86E27D6ED6}" destId="{56D0AC1C-7D70-4E51-A449-524879856A36}" srcOrd="0" destOrd="0" presId="urn:microsoft.com/office/officeart/2005/8/layout/list1"/>
    <dgm:cxn modelId="{43FA9157-A267-4924-BA98-E5471AA3376B}" type="presOf" srcId="{C8F0817A-EE5C-45AA-923D-B203562FA7B9}" destId="{BACB1D86-F6A6-4F9D-81C9-F7ABB9E5C857}" srcOrd="0" destOrd="0" presId="urn:microsoft.com/office/officeart/2005/8/layout/list1"/>
    <dgm:cxn modelId="{04719F35-DDC8-4F09-9CB8-96F2ED6A93EB}" type="presOf" srcId="{B4687B37-1A4F-426A-B308-D384A77D9ED2}" destId="{32F3B11B-7BB9-4920-8039-70236C1E0E63}" srcOrd="0" destOrd="0" presId="urn:microsoft.com/office/officeart/2005/8/layout/list1"/>
    <dgm:cxn modelId="{FCF9923D-CED6-4406-8A9D-287DAD764486}" srcId="{B4687B37-1A4F-426A-B308-D384A77D9ED2}" destId="{6B541483-12A2-4E05-BA2E-8E86E27D6ED6}" srcOrd="3" destOrd="0" parTransId="{41F51C9C-1AC8-43DA-AE8D-351EC1C8D6E9}" sibTransId="{F89A8349-D971-46E6-A7C4-94A8C7D5DDF1}"/>
    <dgm:cxn modelId="{8E8192BB-6846-432C-B5CB-E8691597F2BE}" type="presOf" srcId="{F37ADC9E-CBC7-41B4-8B13-AB8A67CABD77}" destId="{E258F7BB-6898-4F58-99A4-DD7564507794}" srcOrd="1" destOrd="0" presId="urn:microsoft.com/office/officeart/2005/8/layout/list1"/>
    <dgm:cxn modelId="{FDC22E02-C034-4610-8FA1-E7C8558C7AEE}" type="presOf" srcId="{6B541483-12A2-4E05-BA2E-8E86E27D6ED6}" destId="{0D722F04-873A-4094-A830-C4343BC1B5E8}" srcOrd="1" destOrd="0" presId="urn:microsoft.com/office/officeart/2005/8/layout/list1"/>
    <dgm:cxn modelId="{0D314502-3BA1-47A1-B522-41A6E84C79C6}" type="presParOf" srcId="{32F3B11B-7BB9-4920-8039-70236C1E0E63}" destId="{51D8B50A-2B15-4CF9-B8A7-F48EF6103D3E}" srcOrd="0" destOrd="0" presId="urn:microsoft.com/office/officeart/2005/8/layout/list1"/>
    <dgm:cxn modelId="{FD2144AB-E169-4A50-95F5-08D38E85E102}" type="presParOf" srcId="{51D8B50A-2B15-4CF9-B8A7-F48EF6103D3E}" destId="{E000192D-2B66-4399-B9EF-60817642CF83}" srcOrd="0" destOrd="0" presId="urn:microsoft.com/office/officeart/2005/8/layout/list1"/>
    <dgm:cxn modelId="{0F2BAFED-BAC2-4745-B83F-02502AAC8639}" type="presParOf" srcId="{51D8B50A-2B15-4CF9-B8A7-F48EF6103D3E}" destId="{E258F7BB-6898-4F58-99A4-DD7564507794}" srcOrd="1" destOrd="0" presId="urn:microsoft.com/office/officeart/2005/8/layout/list1"/>
    <dgm:cxn modelId="{BCACABD5-2212-44DF-9926-72E1327298E6}" type="presParOf" srcId="{32F3B11B-7BB9-4920-8039-70236C1E0E63}" destId="{3A38163C-478E-4B70-A0FF-EFDA4C61D902}" srcOrd="1" destOrd="0" presId="urn:microsoft.com/office/officeart/2005/8/layout/list1"/>
    <dgm:cxn modelId="{CE797D92-87B7-48CC-AAB7-84A78E6278BA}" type="presParOf" srcId="{32F3B11B-7BB9-4920-8039-70236C1E0E63}" destId="{B383D9AD-2260-4FF0-82CD-325217E5E84F}" srcOrd="2" destOrd="0" presId="urn:microsoft.com/office/officeart/2005/8/layout/list1"/>
    <dgm:cxn modelId="{35B93968-1F3A-4903-AD33-F50CE3592E9D}" type="presParOf" srcId="{32F3B11B-7BB9-4920-8039-70236C1E0E63}" destId="{22984412-1603-41D5-8E12-1B13E8A5C4E1}" srcOrd="3" destOrd="0" presId="urn:microsoft.com/office/officeart/2005/8/layout/list1"/>
    <dgm:cxn modelId="{CC91F655-9C8D-44C1-A2BE-3EA3B36FF41E}" type="presParOf" srcId="{32F3B11B-7BB9-4920-8039-70236C1E0E63}" destId="{38BE886B-13E5-4CC4-8800-3D54124E18C0}" srcOrd="4" destOrd="0" presId="urn:microsoft.com/office/officeart/2005/8/layout/list1"/>
    <dgm:cxn modelId="{6E0FE20E-3E83-42B8-B9AC-98AEED8FCAA1}" type="presParOf" srcId="{38BE886B-13E5-4CC4-8800-3D54124E18C0}" destId="{8D03FE5F-521E-4B5B-A7FA-A7CE5DB537F9}" srcOrd="0" destOrd="0" presId="urn:microsoft.com/office/officeart/2005/8/layout/list1"/>
    <dgm:cxn modelId="{2B824FBA-09BC-4411-832B-03AF670F0FCF}" type="presParOf" srcId="{38BE886B-13E5-4CC4-8800-3D54124E18C0}" destId="{43C31C4C-E8D9-4298-B874-DCA434F6D2AD}" srcOrd="1" destOrd="0" presId="urn:microsoft.com/office/officeart/2005/8/layout/list1"/>
    <dgm:cxn modelId="{0973ED33-9B4F-4039-888F-8475A66AA646}" type="presParOf" srcId="{32F3B11B-7BB9-4920-8039-70236C1E0E63}" destId="{EFF8E37A-2085-4CD0-9D7E-8326947D5030}" srcOrd="5" destOrd="0" presId="urn:microsoft.com/office/officeart/2005/8/layout/list1"/>
    <dgm:cxn modelId="{454F4CDA-FEC7-4B49-8440-3A319F180904}" type="presParOf" srcId="{32F3B11B-7BB9-4920-8039-70236C1E0E63}" destId="{B59867A3-23E9-4634-A114-6FC4568D6A2A}" srcOrd="6" destOrd="0" presId="urn:microsoft.com/office/officeart/2005/8/layout/list1"/>
    <dgm:cxn modelId="{34772AE8-7E91-4DB9-95DB-8E6805F6948D}" type="presParOf" srcId="{32F3B11B-7BB9-4920-8039-70236C1E0E63}" destId="{A76DB085-16AA-4A27-8028-FC4757C025C8}" srcOrd="7" destOrd="0" presId="urn:microsoft.com/office/officeart/2005/8/layout/list1"/>
    <dgm:cxn modelId="{203AC192-6A85-4C00-BA98-711C1D2AAA3F}" type="presParOf" srcId="{32F3B11B-7BB9-4920-8039-70236C1E0E63}" destId="{7D657CA4-D499-42F3-B104-31992CA250E2}" srcOrd="8" destOrd="0" presId="urn:microsoft.com/office/officeart/2005/8/layout/list1"/>
    <dgm:cxn modelId="{4E01F1F9-8FC4-4963-A1CF-BB41ADEC822A}" type="presParOf" srcId="{7D657CA4-D499-42F3-B104-31992CA250E2}" destId="{BACB1D86-F6A6-4F9D-81C9-F7ABB9E5C857}" srcOrd="0" destOrd="0" presId="urn:microsoft.com/office/officeart/2005/8/layout/list1"/>
    <dgm:cxn modelId="{C6BCC764-093B-4D3D-86E0-6B2D147A2AC6}" type="presParOf" srcId="{7D657CA4-D499-42F3-B104-31992CA250E2}" destId="{32166698-A923-4F6B-9A29-605F8E15A711}" srcOrd="1" destOrd="0" presId="urn:microsoft.com/office/officeart/2005/8/layout/list1"/>
    <dgm:cxn modelId="{710FDC26-1E9B-403E-8C43-0C90A1C949BC}" type="presParOf" srcId="{32F3B11B-7BB9-4920-8039-70236C1E0E63}" destId="{ABFA7DA1-01C2-451D-9B92-E1DD8C0A0EA9}" srcOrd="9" destOrd="0" presId="urn:microsoft.com/office/officeart/2005/8/layout/list1"/>
    <dgm:cxn modelId="{78A40311-968E-42FD-86E2-0F2788C2FE51}" type="presParOf" srcId="{32F3B11B-7BB9-4920-8039-70236C1E0E63}" destId="{1808DA09-9D5B-4079-B990-8034E24F3940}" srcOrd="10" destOrd="0" presId="urn:microsoft.com/office/officeart/2005/8/layout/list1"/>
    <dgm:cxn modelId="{8A368237-5ABC-4A86-AEC3-409ED786CB32}" type="presParOf" srcId="{32F3B11B-7BB9-4920-8039-70236C1E0E63}" destId="{D554093B-9B5C-4C0B-99AD-DFC133858554}" srcOrd="11" destOrd="0" presId="urn:microsoft.com/office/officeart/2005/8/layout/list1"/>
    <dgm:cxn modelId="{E24C283B-43B9-4E9C-B6C9-CECB9023DEB0}" type="presParOf" srcId="{32F3B11B-7BB9-4920-8039-70236C1E0E63}" destId="{EE8404E0-E318-4529-85BC-D748DB1F5EE6}" srcOrd="12" destOrd="0" presId="urn:microsoft.com/office/officeart/2005/8/layout/list1"/>
    <dgm:cxn modelId="{E1D61420-9E60-4A5C-8611-0569211DE3C4}" type="presParOf" srcId="{EE8404E0-E318-4529-85BC-D748DB1F5EE6}" destId="{56D0AC1C-7D70-4E51-A449-524879856A36}" srcOrd="0" destOrd="0" presId="urn:microsoft.com/office/officeart/2005/8/layout/list1"/>
    <dgm:cxn modelId="{1B5C665B-2F5C-4267-B032-D381A4D8DF33}" type="presParOf" srcId="{EE8404E0-E318-4529-85BC-D748DB1F5EE6}" destId="{0D722F04-873A-4094-A830-C4343BC1B5E8}" srcOrd="1" destOrd="0" presId="urn:microsoft.com/office/officeart/2005/8/layout/list1"/>
    <dgm:cxn modelId="{3DC63A66-868F-4D0F-BFCF-1102795F8783}" type="presParOf" srcId="{32F3B11B-7BB9-4920-8039-70236C1E0E63}" destId="{4E4AE216-5FD8-4F79-A1E9-D072426954F5}" srcOrd="13" destOrd="0" presId="urn:microsoft.com/office/officeart/2005/8/layout/list1"/>
    <dgm:cxn modelId="{7C9E6493-1E0C-461D-99F6-AA4453A29901}" type="presParOf" srcId="{32F3B11B-7BB9-4920-8039-70236C1E0E63}" destId="{00B208A9-84FD-4468-9AD4-FE1A61AD39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874254-529B-4468-BC44-4EE26633BEC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21EC2D-85C8-4CCD-B3D4-B9FE347373F3}" type="pres">
      <dgm:prSet presAssocID="{CF874254-529B-4468-BC44-4EE26633BE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63DA5-25B1-4D83-8D8E-6CC0067A1535}" type="presOf" srcId="{CF874254-529B-4468-BC44-4EE26633BEC9}" destId="{7321EC2D-85C8-4CCD-B3D4-B9FE347373F3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C990E8-4B5E-4255-A6A1-476C805347B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4AA74-AFCB-4322-8DDF-4AFFD5E0D28F}">
      <dgm:prSet phldrT="[Текст]" custT="1"/>
      <dgm:spPr>
        <a:solidFill>
          <a:srgbClr val="92B97D">
            <a:alpha val="40000"/>
          </a:srgbClr>
        </a:solidFill>
        <a:ln w="19050">
          <a:solidFill>
            <a:srgbClr val="51862A"/>
          </a:solidFill>
        </a:ln>
      </dgm:spPr>
      <dgm:t>
        <a:bodyPr/>
        <a:lstStyle/>
        <a:p>
          <a:r>
            <a:rPr lang="ru-RU" sz="2800" b="1" i="1" dirty="0" smtClean="0">
              <a:solidFill>
                <a:srgbClr val="2C4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Этапы поиска способов решения</a:t>
          </a:r>
          <a:endParaRPr lang="ru-RU" sz="2800" b="1" i="1" dirty="0">
            <a:solidFill>
              <a:srgbClr val="2C49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CE3BE6-54D7-4BC6-A950-3FD34A23E3D8}" type="parTrans" cxnId="{F4418775-C5EC-44C9-8518-949C1E40B710}">
      <dgm:prSet/>
      <dgm:spPr/>
      <dgm:t>
        <a:bodyPr/>
        <a:lstStyle/>
        <a:p>
          <a:endParaRPr lang="ru-RU"/>
        </a:p>
      </dgm:t>
    </dgm:pt>
    <dgm:pt modelId="{754DDD75-6046-475E-AF11-3920278A3643}" type="sibTrans" cxnId="{F4418775-C5EC-44C9-8518-949C1E40B710}">
      <dgm:prSet/>
      <dgm:spPr/>
      <dgm:t>
        <a:bodyPr/>
        <a:lstStyle/>
        <a:p>
          <a:endParaRPr lang="ru-RU"/>
        </a:p>
      </dgm:t>
    </dgm:pt>
    <dgm:pt modelId="{9A5848DB-01F7-45C0-8B9E-4D077CC234E9}">
      <dgm:prSet phldrT="[Текст]" custT="1"/>
      <dgm:spPr>
        <a:ln w="19050">
          <a:solidFill>
            <a:srgbClr val="51862A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Выдвижение первоначальных идей (догадок)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67D4A7-08BF-4680-A29F-9E746C2F6E25}" type="parTrans" cxnId="{883F76DD-98D2-46DD-9850-65FBCA62B453}">
      <dgm:prSet/>
      <dgm:spPr>
        <a:ln w="19050">
          <a:solidFill>
            <a:srgbClr val="51862A"/>
          </a:solidFill>
        </a:ln>
      </dgm:spPr>
      <dgm:t>
        <a:bodyPr/>
        <a:lstStyle/>
        <a:p>
          <a:endParaRPr lang="ru-RU"/>
        </a:p>
      </dgm:t>
    </dgm:pt>
    <dgm:pt modelId="{4D608009-E45A-4437-AFB9-B4209009FCE3}" type="sibTrans" cxnId="{883F76DD-98D2-46DD-9850-65FBCA62B453}">
      <dgm:prSet/>
      <dgm:spPr/>
      <dgm:t>
        <a:bodyPr/>
        <a:lstStyle/>
        <a:p>
          <a:endParaRPr lang="ru-RU"/>
        </a:p>
      </dgm:t>
    </dgm:pt>
    <dgm:pt modelId="{33385541-5B16-4124-9C34-64E6FCDCDCA4}">
      <dgm:prSet phldrT="[Текст]" custT="1"/>
      <dgm:spPr>
        <a:ln w="19050">
          <a:solidFill>
            <a:srgbClr val="51862A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Обоснование предположений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B307029-2660-46A1-9809-B1DD72369465}" type="parTrans" cxnId="{0C6AD8FC-A2FB-47A5-916B-42185CA282E2}">
      <dgm:prSet/>
      <dgm:spPr>
        <a:ln w="19050">
          <a:solidFill>
            <a:srgbClr val="51862A"/>
          </a:solidFill>
        </a:ln>
      </dgm:spPr>
      <dgm:t>
        <a:bodyPr/>
        <a:lstStyle/>
        <a:p>
          <a:endParaRPr lang="ru-RU"/>
        </a:p>
      </dgm:t>
    </dgm:pt>
    <dgm:pt modelId="{9C8E3CC4-0618-4939-82D1-93700A794BB5}" type="sibTrans" cxnId="{0C6AD8FC-A2FB-47A5-916B-42185CA282E2}">
      <dgm:prSet/>
      <dgm:spPr/>
      <dgm:t>
        <a:bodyPr/>
        <a:lstStyle/>
        <a:p>
          <a:endParaRPr lang="ru-RU"/>
        </a:p>
      </dgm:t>
    </dgm:pt>
    <dgm:pt modelId="{0CEDD0B0-A96C-40AD-8D6D-F172FBAA607B}">
      <dgm:prSet custT="1"/>
      <dgm:spPr>
        <a:ln w="19050">
          <a:solidFill>
            <a:srgbClr val="51862A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Формулировка гипотезы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770A996-5B68-46C6-9601-5135DCF89A8D}" type="parTrans" cxnId="{113C22D5-4C68-4030-92ED-E340E4BABB56}">
      <dgm:prSet/>
      <dgm:spPr>
        <a:ln w="19050">
          <a:solidFill>
            <a:srgbClr val="51862A"/>
          </a:solidFill>
        </a:ln>
      </dgm:spPr>
      <dgm:t>
        <a:bodyPr/>
        <a:lstStyle/>
        <a:p>
          <a:endParaRPr lang="ru-RU"/>
        </a:p>
      </dgm:t>
    </dgm:pt>
    <dgm:pt modelId="{CEF07D4D-C970-4FD7-875F-6FBF131D6F6B}" type="sibTrans" cxnId="{113C22D5-4C68-4030-92ED-E340E4BABB56}">
      <dgm:prSet/>
      <dgm:spPr/>
      <dgm:t>
        <a:bodyPr/>
        <a:lstStyle/>
        <a:p>
          <a:endParaRPr lang="ru-RU"/>
        </a:p>
      </dgm:t>
    </dgm:pt>
    <dgm:pt modelId="{5426172A-D053-4B9C-A220-B1D690282566}" type="pres">
      <dgm:prSet presAssocID="{98C990E8-4B5E-4255-A6A1-476C805347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A17C08-23D1-46BD-88B4-F640BCAB4B64}" type="pres">
      <dgm:prSet presAssocID="{E554AA74-AFCB-4322-8DDF-4AFFD5E0D28F}" presName="root" presStyleCnt="0"/>
      <dgm:spPr/>
    </dgm:pt>
    <dgm:pt modelId="{33246624-D98C-4080-BC64-750B54E1E4B3}" type="pres">
      <dgm:prSet presAssocID="{E554AA74-AFCB-4322-8DDF-4AFFD5E0D28F}" presName="rootComposite" presStyleCnt="0"/>
      <dgm:spPr/>
    </dgm:pt>
    <dgm:pt modelId="{E41B4044-8E4C-4F35-9E4E-F96DD2E54513}" type="pres">
      <dgm:prSet presAssocID="{E554AA74-AFCB-4322-8DDF-4AFFD5E0D28F}" presName="rootText" presStyleLbl="node1" presStyleIdx="0" presStyleCnt="1" custScaleX="203459" custScaleY="80700" custLinFactNeighborX="2300" custLinFactNeighborY="-205"/>
      <dgm:spPr/>
      <dgm:t>
        <a:bodyPr/>
        <a:lstStyle/>
        <a:p>
          <a:endParaRPr lang="ru-RU"/>
        </a:p>
      </dgm:t>
    </dgm:pt>
    <dgm:pt modelId="{732EF30F-A6C5-49CF-97AC-FBA745AC7D6E}" type="pres">
      <dgm:prSet presAssocID="{E554AA74-AFCB-4322-8DDF-4AFFD5E0D28F}" presName="rootConnector" presStyleLbl="node1" presStyleIdx="0" presStyleCnt="1"/>
      <dgm:spPr/>
      <dgm:t>
        <a:bodyPr/>
        <a:lstStyle/>
        <a:p>
          <a:endParaRPr lang="ru-RU"/>
        </a:p>
      </dgm:t>
    </dgm:pt>
    <dgm:pt modelId="{8A990215-EC1A-4BC3-B836-9367008CF103}" type="pres">
      <dgm:prSet presAssocID="{E554AA74-AFCB-4322-8DDF-4AFFD5E0D28F}" presName="childShape" presStyleCnt="0"/>
      <dgm:spPr/>
    </dgm:pt>
    <dgm:pt modelId="{0EBDCB79-D35F-4E2C-A96B-8DFB1981751A}" type="pres">
      <dgm:prSet presAssocID="{A667D4A7-08BF-4680-A29F-9E746C2F6E25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EBE5DB3-B69E-4A8F-B345-65E74BDFAD2A}" type="pres">
      <dgm:prSet presAssocID="{9A5848DB-01F7-45C0-8B9E-4D077CC234E9}" presName="childText" presStyleLbl="bgAcc1" presStyleIdx="0" presStyleCnt="3" custScaleX="242126" custScaleY="81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CAB45-EB70-4B1E-B8EF-14E15290B717}" type="pres">
      <dgm:prSet presAssocID="{1B307029-2660-46A1-9809-B1DD7236946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0F3AE01-43BD-4D16-B9A4-644EFB21FEF6}" type="pres">
      <dgm:prSet presAssocID="{33385541-5B16-4124-9C34-64E6FCDCDCA4}" presName="childText" presStyleLbl="bgAcc1" presStyleIdx="1" presStyleCnt="3" custScaleX="239961" custScaleY="74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8499D-3C44-4CCB-879E-940D77E3204A}" type="pres">
      <dgm:prSet presAssocID="{0770A996-5B68-46C6-9601-5135DCF89A8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CC0E1FF2-07BD-4CC8-8837-38DBB9E86C64}" type="pres">
      <dgm:prSet presAssocID="{0CEDD0B0-A96C-40AD-8D6D-F172FBAA607B}" presName="childText" presStyleLbl="bgAcc1" presStyleIdx="2" presStyleCnt="3" custScaleX="241345" custScaleY="77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18775-C5EC-44C9-8518-949C1E40B710}" srcId="{98C990E8-4B5E-4255-A6A1-476C805347B3}" destId="{E554AA74-AFCB-4322-8DDF-4AFFD5E0D28F}" srcOrd="0" destOrd="0" parTransId="{6CCE3BE6-54D7-4BC6-A950-3FD34A23E3D8}" sibTransId="{754DDD75-6046-475E-AF11-3920278A3643}"/>
    <dgm:cxn modelId="{9179417E-32EC-46B0-BDFE-2890B57DAFA5}" type="presOf" srcId="{9A5848DB-01F7-45C0-8B9E-4D077CC234E9}" destId="{0EBE5DB3-B69E-4A8F-B345-65E74BDFAD2A}" srcOrd="0" destOrd="0" presId="urn:microsoft.com/office/officeart/2005/8/layout/hierarchy3"/>
    <dgm:cxn modelId="{817F9105-A1F4-4613-ADC5-77BA13FEB025}" type="presOf" srcId="{33385541-5B16-4124-9C34-64E6FCDCDCA4}" destId="{20F3AE01-43BD-4D16-B9A4-644EFB21FEF6}" srcOrd="0" destOrd="0" presId="urn:microsoft.com/office/officeart/2005/8/layout/hierarchy3"/>
    <dgm:cxn modelId="{883F76DD-98D2-46DD-9850-65FBCA62B453}" srcId="{E554AA74-AFCB-4322-8DDF-4AFFD5E0D28F}" destId="{9A5848DB-01F7-45C0-8B9E-4D077CC234E9}" srcOrd="0" destOrd="0" parTransId="{A667D4A7-08BF-4680-A29F-9E746C2F6E25}" sibTransId="{4D608009-E45A-4437-AFB9-B4209009FCE3}"/>
    <dgm:cxn modelId="{02376AC1-D6E4-4593-90B0-EF557A3B11BC}" type="presOf" srcId="{1B307029-2660-46A1-9809-B1DD72369465}" destId="{825CAB45-EB70-4B1E-B8EF-14E15290B717}" srcOrd="0" destOrd="0" presId="urn:microsoft.com/office/officeart/2005/8/layout/hierarchy3"/>
    <dgm:cxn modelId="{29351C0D-FF2C-4357-A888-57F2E69A8406}" type="presOf" srcId="{98C990E8-4B5E-4255-A6A1-476C805347B3}" destId="{5426172A-D053-4B9C-A220-B1D690282566}" srcOrd="0" destOrd="0" presId="urn:microsoft.com/office/officeart/2005/8/layout/hierarchy3"/>
    <dgm:cxn modelId="{87D96324-4B50-41C3-A65F-998094BF86D8}" type="presOf" srcId="{E554AA74-AFCB-4322-8DDF-4AFFD5E0D28F}" destId="{E41B4044-8E4C-4F35-9E4E-F96DD2E54513}" srcOrd="0" destOrd="0" presId="urn:microsoft.com/office/officeart/2005/8/layout/hierarchy3"/>
    <dgm:cxn modelId="{E6A8F0F7-BDE1-4DB6-BE2D-9988BF2B890F}" type="presOf" srcId="{A667D4A7-08BF-4680-A29F-9E746C2F6E25}" destId="{0EBDCB79-D35F-4E2C-A96B-8DFB1981751A}" srcOrd="0" destOrd="0" presId="urn:microsoft.com/office/officeart/2005/8/layout/hierarchy3"/>
    <dgm:cxn modelId="{0C6AD8FC-A2FB-47A5-916B-42185CA282E2}" srcId="{E554AA74-AFCB-4322-8DDF-4AFFD5E0D28F}" destId="{33385541-5B16-4124-9C34-64E6FCDCDCA4}" srcOrd="1" destOrd="0" parTransId="{1B307029-2660-46A1-9809-B1DD72369465}" sibTransId="{9C8E3CC4-0618-4939-82D1-93700A794BB5}"/>
    <dgm:cxn modelId="{A5FF03A6-FE8B-46DD-BFE3-DCABBFF1BB68}" type="presOf" srcId="{0770A996-5B68-46C6-9601-5135DCF89A8D}" destId="{3338499D-3C44-4CCB-879E-940D77E3204A}" srcOrd="0" destOrd="0" presId="urn:microsoft.com/office/officeart/2005/8/layout/hierarchy3"/>
    <dgm:cxn modelId="{113C22D5-4C68-4030-92ED-E340E4BABB56}" srcId="{E554AA74-AFCB-4322-8DDF-4AFFD5E0D28F}" destId="{0CEDD0B0-A96C-40AD-8D6D-F172FBAA607B}" srcOrd="2" destOrd="0" parTransId="{0770A996-5B68-46C6-9601-5135DCF89A8D}" sibTransId="{CEF07D4D-C970-4FD7-875F-6FBF131D6F6B}"/>
    <dgm:cxn modelId="{1B6CCE3C-4281-43C9-931F-E5133D71C22B}" type="presOf" srcId="{E554AA74-AFCB-4322-8DDF-4AFFD5E0D28F}" destId="{732EF30F-A6C5-49CF-97AC-FBA745AC7D6E}" srcOrd="1" destOrd="0" presId="urn:microsoft.com/office/officeart/2005/8/layout/hierarchy3"/>
    <dgm:cxn modelId="{C8E0433D-9ACC-4721-8023-E08356B8D376}" type="presOf" srcId="{0CEDD0B0-A96C-40AD-8D6D-F172FBAA607B}" destId="{CC0E1FF2-07BD-4CC8-8837-38DBB9E86C64}" srcOrd="0" destOrd="0" presId="urn:microsoft.com/office/officeart/2005/8/layout/hierarchy3"/>
    <dgm:cxn modelId="{6152B308-01EC-4812-9C74-5CD2CB0F5D85}" type="presParOf" srcId="{5426172A-D053-4B9C-A220-B1D690282566}" destId="{C5A17C08-23D1-46BD-88B4-F640BCAB4B64}" srcOrd="0" destOrd="0" presId="urn:microsoft.com/office/officeart/2005/8/layout/hierarchy3"/>
    <dgm:cxn modelId="{5A83B722-2678-4BD2-8A16-2C81AE3C2C89}" type="presParOf" srcId="{C5A17C08-23D1-46BD-88B4-F640BCAB4B64}" destId="{33246624-D98C-4080-BC64-750B54E1E4B3}" srcOrd="0" destOrd="0" presId="urn:microsoft.com/office/officeart/2005/8/layout/hierarchy3"/>
    <dgm:cxn modelId="{32B91A69-8D50-4EFD-A6A8-6491C315908C}" type="presParOf" srcId="{33246624-D98C-4080-BC64-750B54E1E4B3}" destId="{E41B4044-8E4C-4F35-9E4E-F96DD2E54513}" srcOrd="0" destOrd="0" presId="urn:microsoft.com/office/officeart/2005/8/layout/hierarchy3"/>
    <dgm:cxn modelId="{36D9C53E-3468-410E-A693-D55D3DBC6399}" type="presParOf" srcId="{33246624-D98C-4080-BC64-750B54E1E4B3}" destId="{732EF30F-A6C5-49CF-97AC-FBA745AC7D6E}" srcOrd="1" destOrd="0" presId="urn:microsoft.com/office/officeart/2005/8/layout/hierarchy3"/>
    <dgm:cxn modelId="{5517F753-4FFD-4916-8937-F02037388E9F}" type="presParOf" srcId="{C5A17C08-23D1-46BD-88B4-F640BCAB4B64}" destId="{8A990215-EC1A-4BC3-B836-9367008CF103}" srcOrd="1" destOrd="0" presId="urn:microsoft.com/office/officeart/2005/8/layout/hierarchy3"/>
    <dgm:cxn modelId="{A4048865-633B-4B71-BBF4-09A16A9D5D86}" type="presParOf" srcId="{8A990215-EC1A-4BC3-B836-9367008CF103}" destId="{0EBDCB79-D35F-4E2C-A96B-8DFB1981751A}" srcOrd="0" destOrd="0" presId="urn:microsoft.com/office/officeart/2005/8/layout/hierarchy3"/>
    <dgm:cxn modelId="{71A25AF3-B75D-4216-9BC4-2AC6C8C2F8F3}" type="presParOf" srcId="{8A990215-EC1A-4BC3-B836-9367008CF103}" destId="{0EBE5DB3-B69E-4A8F-B345-65E74BDFAD2A}" srcOrd="1" destOrd="0" presId="urn:microsoft.com/office/officeart/2005/8/layout/hierarchy3"/>
    <dgm:cxn modelId="{23FC21CB-2596-429C-8BDB-33B129550902}" type="presParOf" srcId="{8A990215-EC1A-4BC3-B836-9367008CF103}" destId="{825CAB45-EB70-4B1E-B8EF-14E15290B717}" srcOrd="2" destOrd="0" presId="urn:microsoft.com/office/officeart/2005/8/layout/hierarchy3"/>
    <dgm:cxn modelId="{6CA15F4D-D753-442C-B1D6-939455909CA1}" type="presParOf" srcId="{8A990215-EC1A-4BC3-B836-9367008CF103}" destId="{20F3AE01-43BD-4D16-B9A4-644EFB21FEF6}" srcOrd="3" destOrd="0" presId="urn:microsoft.com/office/officeart/2005/8/layout/hierarchy3"/>
    <dgm:cxn modelId="{EB68AB6B-CA4A-4259-BF67-571887484772}" type="presParOf" srcId="{8A990215-EC1A-4BC3-B836-9367008CF103}" destId="{3338499D-3C44-4CCB-879E-940D77E3204A}" srcOrd="4" destOrd="0" presId="urn:microsoft.com/office/officeart/2005/8/layout/hierarchy3"/>
    <dgm:cxn modelId="{2F67D324-A925-45CC-8D1C-7C6E924D506C}" type="presParOf" srcId="{8A990215-EC1A-4BC3-B836-9367008CF103}" destId="{CC0E1FF2-07BD-4CC8-8837-38DBB9E86C6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9563BF-EC75-452F-9E35-9CBC7946587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3BBBE6-4393-46D0-BA84-4FD293C2B33B}">
      <dgm:prSet phldrT="[Текст]" custT="1"/>
      <dgm:spPr>
        <a:solidFill>
          <a:srgbClr val="92B97D">
            <a:alpha val="40000"/>
          </a:srgbClr>
        </a:solidFill>
        <a:ln w="19050">
          <a:solidFill>
            <a:srgbClr val="51862A"/>
          </a:solidFill>
        </a:ln>
      </dgm:spPr>
      <dgm:t>
        <a:bodyPr/>
        <a:lstStyle/>
        <a:p>
          <a:r>
            <a:rPr lang="ru-RU" sz="2800" b="1" i="1" dirty="0" smtClean="0">
              <a:solidFill>
                <a:srgbClr val="293315"/>
              </a:solidFill>
              <a:effectLst/>
              <a:latin typeface="Times New Roman" pitchFamily="18" charset="0"/>
              <a:cs typeface="Times New Roman" pitchFamily="18" charset="0"/>
            </a:rPr>
            <a:t>Решение проблемы</a:t>
          </a:r>
          <a:endParaRPr lang="ru-RU" sz="2800" b="1" i="1" dirty="0">
            <a:solidFill>
              <a:srgbClr val="293315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84CDBD0-2267-489D-AEDD-0A1D7E0AF9A1}" type="parTrans" cxnId="{45646945-EA68-4A74-98DC-30F81780E5DC}">
      <dgm:prSet/>
      <dgm:spPr/>
      <dgm:t>
        <a:bodyPr/>
        <a:lstStyle/>
        <a:p>
          <a:endParaRPr lang="ru-RU"/>
        </a:p>
      </dgm:t>
    </dgm:pt>
    <dgm:pt modelId="{02102E62-A2C6-418F-A567-CD68FC3E039F}" type="sibTrans" cxnId="{45646945-EA68-4A74-98DC-30F81780E5DC}">
      <dgm:prSet/>
      <dgm:spPr/>
      <dgm:t>
        <a:bodyPr/>
        <a:lstStyle/>
        <a:p>
          <a:endParaRPr lang="ru-RU"/>
        </a:p>
      </dgm:t>
    </dgm:pt>
    <dgm:pt modelId="{1FBA8EF1-1175-4C26-8D4B-A12A85918038}">
      <dgm:prSet phldrT="[Текст]" custT="1"/>
      <dgm:spPr>
        <a:solidFill>
          <a:srgbClr val="92B97D">
            <a:alpha val="40000"/>
          </a:srgbClr>
        </a:solidFill>
        <a:ln w="19050">
          <a:solidFill>
            <a:srgbClr val="51862A"/>
          </a:solidFill>
        </a:ln>
      </dgm:spPr>
      <dgm:t>
        <a:bodyPr/>
        <a:lstStyle/>
        <a:p>
          <a:r>
            <a:rPr lang="ru-RU" sz="2400" b="0" dirty="0" smtClean="0">
              <a:solidFill>
                <a:srgbClr val="2C4917"/>
              </a:solidFill>
              <a:effectLst/>
              <a:latin typeface="Times New Roman" pitchFamily="18" charset="0"/>
              <a:cs typeface="Times New Roman" pitchFamily="18" charset="0"/>
            </a:rPr>
            <a:t>Доказательство и проверка гипотезы, реализация найденного решения. Практически это означает выполнение некоторых операций, связанных с практической деятельностью, например, экспериментированием, с построением системы доказательств, обосновывающих решение. </a:t>
          </a:r>
          <a:endParaRPr lang="ru-RU" sz="2400" b="0" dirty="0">
            <a:solidFill>
              <a:srgbClr val="2C4917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57E343D-6939-442E-AA6C-842CB4ACA712}" type="parTrans" cxnId="{E3E0687F-D5B8-459F-8C80-B9AACDA1D1A3}">
      <dgm:prSet/>
      <dgm:spPr/>
      <dgm:t>
        <a:bodyPr/>
        <a:lstStyle/>
        <a:p>
          <a:endParaRPr lang="ru-RU"/>
        </a:p>
      </dgm:t>
    </dgm:pt>
    <dgm:pt modelId="{C2DE32F4-435E-488D-9C49-162D16370455}" type="sibTrans" cxnId="{E3E0687F-D5B8-459F-8C80-B9AACDA1D1A3}">
      <dgm:prSet/>
      <dgm:spPr/>
      <dgm:t>
        <a:bodyPr/>
        <a:lstStyle/>
        <a:p>
          <a:endParaRPr lang="ru-RU"/>
        </a:p>
      </dgm:t>
    </dgm:pt>
    <dgm:pt modelId="{0E1945DB-F418-41A4-BAD8-27A4D03F2A14}" type="pres">
      <dgm:prSet presAssocID="{769563BF-EC75-452F-9E35-9CBC794658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1DC4F1F-5229-4CE2-9E3E-7E286FBF8259}" type="pres">
      <dgm:prSet presAssocID="{213BBBE6-4393-46D0-BA84-4FD293C2B33B}" presName="composite" presStyleCnt="0"/>
      <dgm:spPr/>
    </dgm:pt>
    <dgm:pt modelId="{9E5A4818-D0D5-40C8-9DC4-8F47061AABD4}" type="pres">
      <dgm:prSet presAssocID="{213BBBE6-4393-46D0-BA84-4FD293C2B33B}" presName="bentUpArrow1" presStyleLbl="alignImgPlace1" presStyleIdx="0" presStyleCnt="1" custScaleX="52078" custScaleY="78616" custLinFactNeighborX="10461" custLinFactNeighborY="-39673"/>
      <dgm:spPr>
        <a:solidFill>
          <a:srgbClr val="92B97D">
            <a:alpha val="37000"/>
          </a:srgbClr>
        </a:solidFill>
        <a:ln w="19050">
          <a:solidFill>
            <a:srgbClr val="51862A"/>
          </a:solidFill>
        </a:ln>
      </dgm:spPr>
      <dgm:t>
        <a:bodyPr/>
        <a:lstStyle/>
        <a:p>
          <a:endParaRPr lang="ru-RU"/>
        </a:p>
      </dgm:t>
    </dgm:pt>
    <dgm:pt modelId="{A3B71BE0-60E9-4EE9-8A58-D5B32DD09747}" type="pres">
      <dgm:prSet presAssocID="{213BBBE6-4393-46D0-BA84-4FD293C2B33B}" presName="ParentText" presStyleLbl="node1" presStyleIdx="0" presStyleCnt="2" custScaleX="81345" custScaleY="64605" custLinFactNeighborX="14712" custLinFactNeighborY="-131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3A06D-88B1-4CB4-9DE3-C47C422610DC}" type="pres">
      <dgm:prSet presAssocID="{213BBBE6-4393-46D0-BA84-4FD293C2B33B}" presName="ChildText" presStyleLbl="revTx" presStyleIdx="0" presStyleCnt="1" custScaleY="47126" custLinFactX="-5763" custLinFactNeighborX="-100000" custLinFactNeighborY="-768">
        <dgm:presLayoutVars>
          <dgm:chMax val="0"/>
          <dgm:chPref val="0"/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1DD681D5-C266-4933-BEF0-9B15C253A257}" type="pres">
      <dgm:prSet presAssocID="{02102E62-A2C6-418F-A567-CD68FC3E039F}" presName="sibTrans" presStyleCnt="0"/>
      <dgm:spPr/>
    </dgm:pt>
    <dgm:pt modelId="{5187FB27-69FC-461B-94B6-EC5E164103C2}" type="pres">
      <dgm:prSet presAssocID="{1FBA8EF1-1175-4C26-8D4B-A12A85918038}" presName="composite" presStyleCnt="0"/>
      <dgm:spPr/>
    </dgm:pt>
    <dgm:pt modelId="{2DCBF2AE-48F7-4D02-899B-41F403C3FA98}" type="pres">
      <dgm:prSet presAssocID="{1FBA8EF1-1175-4C26-8D4B-A12A85918038}" presName="ParentText" presStyleLbl="node1" presStyleIdx="1" presStyleCnt="2" custScaleX="255257" custScaleY="171520" custLinFactNeighborX="-14459" custLinFactNeighborY="-37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46945-EA68-4A74-98DC-30F81780E5DC}" srcId="{769563BF-EC75-452F-9E35-9CBC79465871}" destId="{213BBBE6-4393-46D0-BA84-4FD293C2B33B}" srcOrd="0" destOrd="0" parTransId="{C84CDBD0-2267-489D-AEDD-0A1D7E0AF9A1}" sibTransId="{02102E62-A2C6-418F-A567-CD68FC3E039F}"/>
    <dgm:cxn modelId="{E3E0687F-D5B8-459F-8C80-B9AACDA1D1A3}" srcId="{769563BF-EC75-452F-9E35-9CBC79465871}" destId="{1FBA8EF1-1175-4C26-8D4B-A12A85918038}" srcOrd="1" destOrd="0" parTransId="{C57E343D-6939-442E-AA6C-842CB4ACA712}" sibTransId="{C2DE32F4-435E-488D-9C49-162D16370455}"/>
    <dgm:cxn modelId="{A0976F74-970A-43DA-B79E-5CC87E0A77AD}" type="presOf" srcId="{1FBA8EF1-1175-4C26-8D4B-A12A85918038}" destId="{2DCBF2AE-48F7-4D02-899B-41F403C3FA98}" srcOrd="0" destOrd="0" presId="urn:microsoft.com/office/officeart/2005/8/layout/StepDownProcess"/>
    <dgm:cxn modelId="{31483FC7-24A9-4725-88A8-52E477AEFFB9}" type="presOf" srcId="{769563BF-EC75-452F-9E35-9CBC79465871}" destId="{0E1945DB-F418-41A4-BAD8-27A4D03F2A14}" srcOrd="0" destOrd="0" presId="urn:microsoft.com/office/officeart/2005/8/layout/StepDownProcess"/>
    <dgm:cxn modelId="{B473267B-3014-43CE-B864-41B03DC53BA3}" type="presOf" srcId="{213BBBE6-4393-46D0-BA84-4FD293C2B33B}" destId="{A3B71BE0-60E9-4EE9-8A58-D5B32DD09747}" srcOrd="0" destOrd="0" presId="urn:microsoft.com/office/officeart/2005/8/layout/StepDownProcess"/>
    <dgm:cxn modelId="{DF2D5EC3-C052-4E58-963B-DC0468C3880F}" type="presParOf" srcId="{0E1945DB-F418-41A4-BAD8-27A4D03F2A14}" destId="{F1DC4F1F-5229-4CE2-9E3E-7E286FBF8259}" srcOrd="0" destOrd="0" presId="urn:microsoft.com/office/officeart/2005/8/layout/StepDownProcess"/>
    <dgm:cxn modelId="{DA763B81-5E90-4168-9252-A5A537F25366}" type="presParOf" srcId="{F1DC4F1F-5229-4CE2-9E3E-7E286FBF8259}" destId="{9E5A4818-D0D5-40C8-9DC4-8F47061AABD4}" srcOrd="0" destOrd="0" presId="urn:microsoft.com/office/officeart/2005/8/layout/StepDownProcess"/>
    <dgm:cxn modelId="{659C2A95-2F3D-44FB-8E47-15B8A2611A8F}" type="presParOf" srcId="{F1DC4F1F-5229-4CE2-9E3E-7E286FBF8259}" destId="{A3B71BE0-60E9-4EE9-8A58-D5B32DD09747}" srcOrd="1" destOrd="0" presId="urn:microsoft.com/office/officeart/2005/8/layout/StepDownProcess"/>
    <dgm:cxn modelId="{27F69EED-2B61-433A-8580-9ECFF93A4657}" type="presParOf" srcId="{F1DC4F1F-5229-4CE2-9E3E-7E286FBF8259}" destId="{6FD3A06D-88B1-4CB4-9DE3-C47C422610DC}" srcOrd="2" destOrd="0" presId="urn:microsoft.com/office/officeart/2005/8/layout/StepDownProcess"/>
    <dgm:cxn modelId="{CB19AF0C-0A2E-4E0A-BD6A-3600A888AA49}" type="presParOf" srcId="{0E1945DB-F418-41A4-BAD8-27A4D03F2A14}" destId="{1DD681D5-C266-4933-BEF0-9B15C253A257}" srcOrd="1" destOrd="0" presId="urn:microsoft.com/office/officeart/2005/8/layout/StepDownProcess"/>
    <dgm:cxn modelId="{9C17E27E-ECA9-475D-8E0F-D5D75D8CB710}" type="presParOf" srcId="{0E1945DB-F418-41A4-BAD8-27A4D03F2A14}" destId="{5187FB27-69FC-461B-94B6-EC5E164103C2}" srcOrd="2" destOrd="0" presId="urn:microsoft.com/office/officeart/2005/8/layout/StepDownProcess"/>
    <dgm:cxn modelId="{B89CA4F6-BD6D-4162-B2CF-3D7CF295F2F0}" type="presParOf" srcId="{5187FB27-69FC-461B-94B6-EC5E164103C2}" destId="{2DCBF2AE-48F7-4D02-899B-41F403C3FA9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45B398-4E89-42DA-AD97-5EB2A369BE9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47A0A3-03D5-49F6-99FB-ECE517ACE8E2}">
      <dgm:prSet phldrT="[Текст]" custT="1"/>
      <dgm:spPr>
        <a:solidFill>
          <a:srgbClr val="92B97D">
            <a:alpha val="39000"/>
          </a:srgbClr>
        </a:solidFill>
        <a:ln w="19050">
          <a:solidFill>
            <a:srgbClr val="51862A"/>
          </a:solidFill>
        </a:ln>
      </dgm:spPr>
      <dgm:t>
        <a:bodyPr/>
        <a:lstStyle/>
        <a:p>
          <a:r>
            <a:rPr lang="ru-RU" sz="2800" b="1" i="1" dirty="0" smtClean="0">
              <a:solidFill>
                <a:srgbClr val="2C4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Этапы решения проблемы</a:t>
          </a:r>
          <a:endParaRPr lang="ru-RU" sz="2800" b="1" i="1" dirty="0">
            <a:solidFill>
              <a:srgbClr val="2C49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F189781-FBB6-4DE0-B32F-C85A084C62B4}" type="parTrans" cxnId="{0791010E-DCE0-4D01-B884-1F735A5724BF}">
      <dgm:prSet/>
      <dgm:spPr/>
      <dgm:t>
        <a:bodyPr/>
        <a:lstStyle/>
        <a:p>
          <a:endParaRPr lang="ru-RU"/>
        </a:p>
      </dgm:t>
    </dgm:pt>
    <dgm:pt modelId="{C1B6B1EC-69CC-4FBB-AD49-37F7380BBB0A}" type="sibTrans" cxnId="{0791010E-DCE0-4D01-B884-1F735A5724BF}">
      <dgm:prSet/>
      <dgm:spPr/>
      <dgm:t>
        <a:bodyPr/>
        <a:lstStyle/>
        <a:p>
          <a:endParaRPr lang="ru-RU"/>
        </a:p>
      </dgm:t>
    </dgm:pt>
    <dgm:pt modelId="{A5134B96-8DFD-42B4-AA27-EE2102BDAB6D}">
      <dgm:prSet phldrT="[Текст]" custT="1"/>
      <dgm:spPr>
        <a:ln w="19050">
          <a:solidFill>
            <a:srgbClr val="51862A"/>
          </a:solidFill>
        </a:ln>
      </dgm:spPr>
      <dgm:t>
        <a:bodyPr/>
        <a:lstStyle/>
        <a:p>
          <a:r>
            <a:rPr lang="ru-RU" sz="2400" dirty="0" smtClean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rPr>
            <a:t>Доказательство или опровержение гипотезы</a:t>
          </a:r>
          <a:endParaRPr lang="ru-RU" sz="2400" dirty="0">
            <a:solidFill>
              <a:srgbClr val="293315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345E75-37FB-46AA-BD30-2F17C688EE04}" type="parTrans" cxnId="{3CEA15A8-01D5-4343-8BB2-755CA18A58C5}">
      <dgm:prSet/>
      <dgm:spPr>
        <a:ln w="19050">
          <a:solidFill>
            <a:srgbClr val="51862A"/>
          </a:solidFill>
        </a:ln>
      </dgm:spPr>
      <dgm:t>
        <a:bodyPr/>
        <a:lstStyle/>
        <a:p>
          <a:endParaRPr lang="ru-RU"/>
        </a:p>
      </dgm:t>
    </dgm:pt>
    <dgm:pt modelId="{80D810D9-6DA0-4CAA-B10E-D5548B2BF7FA}" type="sibTrans" cxnId="{3CEA15A8-01D5-4343-8BB2-755CA18A58C5}">
      <dgm:prSet/>
      <dgm:spPr/>
      <dgm:t>
        <a:bodyPr/>
        <a:lstStyle/>
        <a:p>
          <a:endParaRPr lang="ru-RU"/>
        </a:p>
      </dgm:t>
    </dgm:pt>
    <dgm:pt modelId="{9CA2158C-0D43-4943-9CD2-1CB6FBFC5B39}">
      <dgm:prSet phldrT="[Текст]" custT="1"/>
      <dgm:spPr>
        <a:ln w="19050">
          <a:solidFill>
            <a:srgbClr val="51862A"/>
          </a:solidFill>
        </a:ln>
      </dgm:spPr>
      <dgm:t>
        <a:bodyPr/>
        <a:lstStyle/>
        <a:p>
          <a:r>
            <a:rPr lang="ru-RU" sz="2400" dirty="0" smtClean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rPr>
            <a:t>Проверка правильности решения проблемы</a:t>
          </a:r>
          <a:endParaRPr lang="ru-RU" sz="2400" dirty="0">
            <a:solidFill>
              <a:srgbClr val="293315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E29260-3741-4D7F-9ED3-51E0F643DC34}" type="parTrans" cxnId="{329A7FFC-89F0-438D-96C4-03D4959D9A17}">
      <dgm:prSet/>
      <dgm:spPr>
        <a:ln w="19050">
          <a:solidFill>
            <a:srgbClr val="51862A"/>
          </a:solidFill>
        </a:ln>
      </dgm:spPr>
      <dgm:t>
        <a:bodyPr/>
        <a:lstStyle/>
        <a:p>
          <a:endParaRPr lang="ru-RU"/>
        </a:p>
      </dgm:t>
    </dgm:pt>
    <dgm:pt modelId="{247CBF31-4659-467E-B990-F7FA92AC67F3}" type="sibTrans" cxnId="{329A7FFC-89F0-438D-96C4-03D4959D9A17}">
      <dgm:prSet/>
      <dgm:spPr/>
      <dgm:t>
        <a:bodyPr/>
        <a:lstStyle/>
        <a:p>
          <a:endParaRPr lang="ru-RU"/>
        </a:p>
      </dgm:t>
    </dgm:pt>
    <dgm:pt modelId="{8B8E9BDB-A81B-4E32-9913-6194777DC908}" type="pres">
      <dgm:prSet presAssocID="{C045B398-4E89-42DA-AD97-5EB2A369BE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E693F4-3D3F-4D53-95EE-DA52B48EC839}" type="pres">
      <dgm:prSet presAssocID="{C347A0A3-03D5-49F6-99FB-ECE517ACE8E2}" presName="root" presStyleCnt="0"/>
      <dgm:spPr/>
    </dgm:pt>
    <dgm:pt modelId="{4B29A9E2-FB4A-4988-994C-07A83208FD80}" type="pres">
      <dgm:prSet presAssocID="{C347A0A3-03D5-49F6-99FB-ECE517ACE8E2}" presName="rootComposite" presStyleCnt="0"/>
      <dgm:spPr/>
    </dgm:pt>
    <dgm:pt modelId="{E22ADB74-AD24-492C-8216-12EF683BE61E}" type="pres">
      <dgm:prSet presAssocID="{C347A0A3-03D5-49F6-99FB-ECE517ACE8E2}" presName="rootText" presStyleLbl="node1" presStyleIdx="0" presStyleCnt="1" custScaleX="201642" custScaleY="70319"/>
      <dgm:spPr/>
      <dgm:t>
        <a:bodyPr/>
        <a:lstStyle/>
        <a:p>
          <a:endParaRPr lang="ru-RU"/>
        </a:p>
      </dgm:t>
    </dgm:pt>
    <dgm:pt modelId="{F8DD5D77-08E3-4F83-B368-9402020EC543}" type="pres">
      <dgm:prSet presAssocID="{C347A0A3-03D5-49F6-99FB-ECE517ACE8E2}" presName="rootConnector" presStyleLbl="node1" presStyleIdx="0" presStyleCnt="1"/>
      <dgm:spPr/>
      <dgm:t>
        <a:bodyPr/>
        <a:lstStyle/>
        <a:p>
          <a:endParaRPr lang="ru-RU"/>
        </a:p>
      </dgm:t>
    </dgm:pt>
    <dgm:pt modelId="{4A2CDAA1-6C54-4C4E-8479-6B17D11CD114}" type="pres">
      <dgm:prSet presAssocID="{C347A0A3-03D5-49F6-99FB-ECE517ACE8E2}" presName="childShape" presStyleCnt="0"/>
      <dgm:spPr/>
    </dgm:pt>
    <dgm:pt modelId="{F97C9635-D493-4DED-83A7-DEFF00594E65}" type="pres">
      <dgm:prSet presAssocID="{AE345E75-37FB-46AA-BD30-2F17C688EE0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54AE54B-EA58-4E83-BFD3-E6604EB5BE50}" type="pres">
      <dgm:prSet presAssocID="{A5134B96-8DFD-42B4-AA27-EE2102BDAB6D}" presName="childText" presStyleLbl="bgAcc1" presStyleIdx="0" presStyleCnt="2" custScaleX="260772" custScaleY="82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2D60F-9EDA-4C54-8527-2A93D1EA60FE}" type="pres">
      <dgm:prSet presAssocID="{1AE29260-3741-4D7F-9ED3-51E0F643DC3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ED1D6BF-E9BA-4712-9711-72DCD1017991}" type="pres">
      <dgm:prSet presAssocID="{9CA2158C-0D43-4943-9CD2-1CB6FBFC5B39}" presName="childText" presStyleLbl="bgAcc1" presStyleIdx="1" presStyleCnt="2" custScaleX="260861" custScaleY="71657" custLinFactNeighborX="1547" custLinFactNeighborY="-2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9A7FFC-89F0-438D-96C4-03D4959D9A17}" srcId="{C347A0A3-03D5-49F6-99FB-ECE517ACE8E2}" destId="{9CA2158C-0D43-4943-9CD2-1CB6FBFC5B39}" srcOrd="1" destOrd="0" parTransId="{1AE29260-3741-4D7F-9ED3-51E0F643DC34}" sibTransId="{247CBF31-4659-467E-B990-F7FA92AC67F3}"/>
    <dgm:cxn modelId="{0791010E-DCE0-4D01-B884-1F735A5724BF}" srcId="{C045B398-4E89-42DA-AD97-5EB2A369BE98}" destId="{C347A0A3-03D5-49F6-99FB-ECE517ACE8E2}" srcOrd="0" destOrd="0" parTransId="{1F189781-FBB6-4DE0-B32F-C85A084C62B4}" sibTransId="{C1B6B1EC-69CC-4FBB-AD49-37F7380BBB0A}"/>
    <dgm:cxn modelId="{3CEA15A8-01D5-4343-8BB2-755CA18A58C5}" srcId="{C347A0A3-03D5-49F6-99FB-ECE517ACE8E2}" destId="{A5134B96-8DFD-42B4-AA27-EE2102BDAB6D}" srcOrd="0" destOrd="0" parTransId="{AE345E75-37FB-46AA-BD30-2F17C688EE04}" sibTransId="{80D810D9-6DA0-4CAA-B10E-D5548B2BF7FA}"/>
    <dgm:cxn modelId="{F8560849-2638-4EDD-BEF7-EDF580C77AAA}" type="presOf" srcId="{C347A0A3-03D5-49F6-99FB-ECE517ACE8E2}" destId="{E22ADB74-AD24-492C-8216-12EF683BE61E}" srcOrd="0" destOrd="0" presId="urn:microsoft.com/office/officeart/2005/8/layout/hierarchy3"/>
    <dgm:cxn modelId="{32730ECE-21AD-47D3-9B83-AC108F42C9AC}" type="presOf" srcId="{C045B398-4E89-42DA-AD97-5EB2A369BE98}" destId="{8B8E9BDB-A81B-4E32-9913-6194777DC908}" srcOrd="0" destOrd="0" presId="urn:microsoft.com/office/officeart/2005/8/layout/hierarchy3"/>
    <dgm:cxn modelId="{69D4B253-FDEB-4AA7-9CAA-11CCFD826F27}" type="presOf" srcId="{A5134B96-8DFD-42B4-AA27-EE2102BDAB6D}" destId="{254AE54B-EA58-4E83-BFD3-E6604EB5BE50}" srcOrd="0" destOrd="0" presId="urn:microsoft.com/office/officeart/2005/8/layout/hierarchy3"/>
    <dgm:cxn modelId="{DB99C4B8-877D-4C3D-BC63-2B1032042D8A}" type="presOf" srcId="{9CA2158C-0D43-4943-9CD2-1CB6FBFC5B39}" destId="{EED1D6BF-E9BA-4712-9711-72DCD1017991}" srcOrd="0" destOrd="0" presId="urn:microsoft.com/office/officeart/2005/8/layout/hierarchy3"/>
    <dgm:cxn modelId="{64F85546-C382-4D7B-93F2-A2FB83ECBA7B}" type="presOf" srcId="{1AE29260-3741-4D7F-9ED3-51E0F643DC34}" destId="{C542D60F-9EDA-4C54-8527-2A93D1EA60FE}" srcOrd="0" destOrd="0" presId="urn:microsoft.com/office/officeart/2005/8/layout/hierarchy3"/>
    <dgm:cxn modelId="{17022E74-5D00-4688-BDC9-001EA9925FE0}" type="presOf" srcId="{AE345E75-37FB-46AA-BD30-2F17C688EE04}" destId="{F97C9635-D493-4DED-83A7-DEFF00594E65}" srcOrd="0" destOrd="0" presId="urn:microsoft.com/office/officeart/2005/8/layout/hierarchy3"/>
    <dgm:cxn modelId="{07061F78-97CF-4918-B3BD-DB960ED9047F}" type="presOf" srcId="{C347A0A3-03D5-49F6-99FB-ECE517ACE8E2}" destId="{F8DD5D77-08E3-4F83-B368-9402020EC543}" srcOrd="1" destOrd="0" presId="urn:microsoft.com/office/officeart/2005/8/layout/hierarchy3"/>
    <dgm:cxn modelId="{5778E080-5329-4B84-94B8-A38C25C7E0F1}" type="presParOf" srcId="{8B8E9BDB-A81B-4E32-9913-6194777DC908}" destId="{52E693F4-3D3F-4D53-95EE-DA52B48EC839}" srcOrd="0" destOrd="0" presId="urn:microsoft.com/office/officeart/2005/8/layout/hierarchy3"/>
    <dgm:cxn modelId="{4787E868-6778-4BCE-8D1F-934E66815B9D}" type="presParOf" srcId="{52E693F4-3D3F-4D53-95EE-DA52B48EC839}" destId="{4B29A9E2-FB4A-4988-994C-07A83208FD80}" srcOrd="0" destOrd="0" presId="urn:microsoft.com/office/officeart/2005/8/layout/hierarchy3"/>
    <dgm:cxn modelId="{E780D135-17A2-49CB-9F75-9542416762C2}" type="presParOf" srcId="{4B29A9E2-FB4A-4988-994C-07A83208FD80}" destId="{E22ADB74-AD24-492C-8216-12EF683BE61E}" srcOrd="0" destOrd="0" presId="urn:microsoft.com/office/officeart/2005/8/layout/hierarchy3"/>
    <dgm:cxn modelId="{671592EC-7116-4D12-B917-D8CDD8B07C0B}" type="presParOf" srcId="{4B29A9E2-FB4A-4988-994C-07A83208FD80}" destId="{F8DD5D77-08E3-4F83-B368-9402020EC543}" srcOrd="1" destOrd="0" presId="urn:microsoft.com/office/officeart/2005/8/layout/hierarchy3"/>
    <dgm:cxn modelId="{04BBDE49-D7E3-4CD3-B05A-7A2AEAA5A16F}" type="presParOf" srcId="{52E693F4-3D3F-4D53-95EE-DA52B48EC839}" destId="{4A2CDAA1-6C54-4C4E-8479-6B17D11CD114}" srcOrd="1" destOrd="0" presId="urn:microsoft.com/office/officeart/2005/8/layout/hierarchy3"/>
    <dgm:cxn modelId="{E6C30036-7C70-478D-B24A-3D81513F692B}" type="presParOf" srcId="{4A2CDAA1-6C54-4C4E-8479-6B17D11CD114}" destId="{F97C9635-D493-4DED-83A7-DEFF00594E65}" srcOrd="0" destOrd="0" presId="urn:microsoft.com/office/officeart/2005/8/layout/hierarchy3"/>
    <dgm:cxn modelId="{045A9850-50C3-4FA5-A8AB-DA496074B1B8}" type="presParOf" srcId="{4A2CDAA1-6C54-4C4E-8479-6B17D11CD114}" destId="{254AE54B-EA58-4E83-BFD3-E6604EB5BE50}" srcOrd="1" destOrd="0" presId="urn:microsoft.com/office/officeart/2005/8/layout/hierarchy3"/>
    <dgm:cxn modelId="{109F25E7-3F04-49C0-B1B1-35F37CD60B71}" type="presParOf" srcId="{4A2CDAA1-6C54-4C4E-8479-6B17D11CD114}" destId="{C542D60F-9EDA-4C54-8527-2A93D1EA60FE}" srcOrd="2" destOrd="0" presId="urn:microsoft.com/office/officeart/2005/8/layout/hierarchy3"/>
    <dgm:cxn modelId="{3B24B34D-BE54-4542-B9D3-60AFC6B6D6FD}" type="presParOf" srcId="{4A2CDAA1-6C54-4C4E-8479-6B17D11CD114}" destId="{EED1D6BF-E9BA-4712-9711-72DCD101799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71263-AC73-472C-8B87-8C03272DBC0E}">
      <dsp:nvSpPr>
        <dsp:cNvPr id="0" name=""/>
        <dsp:cNvSpPr/>
      </dsp:nvSpPr>
      <dsp:spPr>
        <a:xfrm>
          <a:off x="0" y="791960"/>
          <a:ext cx="8559335" cy="8393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19050" cap="flat" cmpd="sng" algn="ctr">
          <a:solidFill>
            <a:srgbClr val="3B4A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3B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Особенности проблемного обучения</a:t>
          </a:r>
          <a:endParaRPr lang="ru-RU" sz="4000" b="1" kern="1200" dirty="0">
            <a:solidFill>
              <a:srgbClr val="3B4A1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24583" y="816543"/>
        <a:ext cx="8510169" cy="790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DF3ED-744D-4A70-8822-C73E9DADA5BB}">
      <dsp:nvSpPr>
        <dsp:cNvPr id="0" name=""/>
        <dsp:cNvSpPr/>
      </dsp:nvSpPr>
      <dsp:spPr>
        <a:xfrm>
          <a:off x="0" y="381186"/>
          <a:ext cx="75248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B4A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442DD-7B32-4F14-9702-2C199400F263}">
      <dsp:nvSpPr>
        <dsp:cNvPr id="0" name=""/>
        <dsp:cNvSpPr/>
      </dsp:nvSpPr>
      <dsp:spPr>
        <a:xfrm>
          <a:off x="394243" y="26946"/>
          <a:ext cx="5519413" cy="7084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tile tx="0" ty="0" sx="100000" sy="100000" flip="none" algn="tl"/>
        </a:blipFill>
        <a:ln w="19050" cap="flat" cmpd="sng" algn="ctr">
          <a:solidFill>
            <a:srgbClr val="3B4A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21" tIns="0" rIns="2086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rPr>
            <a:t>знания и способы деятельности не преподносятся в готовом виде;</a:t>
          </a:r>
          <a:endParaRPr lang="ru-RU" sz="2400" b="1" kern="1200" dirty="0">
            <a:solidFill>
              <a:srgbClr val="3B4A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828" y="61531"/>
        <a:ext cx="5450243" cy="639310"/>
      </dsp:txXfrm>
    </dsp:sp>
    <dsp:sp modelId="{DC59AC6E-E646-4C02-A615-95FD8BDC3438}">
      <dsp:nvSpPr>
        <dsp:cNvPr id="0" name=""/>
        <dsp:cNvSpPr/>
      </dsp:nvSpPr>
      <dsp:spPr>
        <a:xfrm>
          <a:off x="0" y="1469826"/>
          <a:ext cx="752477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B4A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DE69B-6F30-43C5-A4A4-2643337CE5CF}">
      <dsp:nvSpPr>
        <dsp:cNvPr id="0" name=""/>
        <dsp:cNvSpPr/>
      </dsp:nvSpPr>
      <dsp:spPr>
        <a:xfrm>
          <a:off x="394243" y="1115586"/>
          <a:ext cx="5519413" cy="7084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tile tx="0" ty="0" sx="100000" sy="100000" flip="none" algn="tl"/>
        </a:blipFill>
        <a:ln w="19050" cap="flat" cmpd="sng" algn="ctr">
          <a:solidFill>
            <a:srgbClr val="3B4A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21" tIns="0" rIns="2086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rPr>
            <a:t>правила или инструкции не предлагаются;</a:t>
          </a:r>
          <a:endParaRPr lang="ru-RU" sz="2400" b="1" kern="1200" dirty="0">
            <a:solidFill>
              <a:srgbClr val="3B4A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828" y="1150171"/>
        <a:ext cx="5450243" cy="639310"/>
      </dsp:txXfrm>
    </dsp:sp>
    <dsp:sp modelId="{18C0AA54-90C5-4EBD-8C45-1C1543F21872}">
      <dsp:nvSpPr>
        <dsp:cNvPr id="0" name=""/>
        <dsp:cNvSpPr/>
      </dsp:nvSpPr>
      <dsp:spPr>
        <a:xfrm>
          <a:off x="0" y="2558466"/>
          <a:ext cx="75249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B4A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875AD-C7AF-4E9A-9A52-1B53234A5F46}">
      <dsp:nvSpPr>
        <dsp:cNvPr id="0" name=""/>
        <dsp:cNvSpPr/>
      </dsp:nvSpPr>
      <dsp:spPr>
        <a:xfrm>
          <a:off x="394243" y="2204226"/>
          <a:ext cx="5519413" cy="7084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tile tx="0" ty="0" sx="100000" sy="100000" flip="none" algn="tl"/>
        </a:blipFill>
        <a:ln w="19050" cap="flat" cmpd="sng" algn="ctr">
          <a:solidFill>
            <a:srgbClr val="3B4A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21" tIns="0" rIns="2086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rPr>
            <a:t>поисковая деятельность детей стимулируется вопросами педагога;</a:t>
          </a:r>
          <a:endParaRPr lang="ru-RU" sz="2400" b="1" kern="1200" dirty="0">
            <a:solidFill>
              <a:srgbClr val="3B4A1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828" y="2238811"/>
        <a:ext cx="5450243" cy="639310"/>
      </dsp:txXfrm>
    </dsp:sp>
    <dsp:sp modelId="{9D376D57-9419-433C-862B-1A675D0A55E7}">
      <dsp:nvSpPr>
        <dsp:cNvPr id="0" name=""/>
        <dsp:cNvSpPr/>
      </dsp:nvSpPr>
      <dsp:spPr>
        <a:xfrm>
          <a:off x="0" y="4748070"/>
          <a:ext cx="75248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B4A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62AFC-6C84-42FD-B011-A41A12E12387}">
      <dsp:nvSpPr>
        <dsp:cNvPr id="0" name=""/>
        <dsp:cNvSpPr/>
      </dsp:nvSpPr>
      <dsp:spPr>
        <a:xfrm>
          <a:off x="394243" y="3292866"/>
          <a:ext cx="5519413" cy="180944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tile tx="0" ty="0" sx="100000" sy="100000" flip="none" algn="tl"/>
        </a:blipFill>
        <a:ln w="19050" cap="flat" cmpd="sng" algn="ctr">
          <a:solidFill>
            <a:srgbClr val="3B4A1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21" tIns="0" rIns="2086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82573" y="3381196"/>
        <a:ext cx="5342753" cy="1632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ACA37-D49C-4F18-B78B-CDF85406E4A3}">
      <dsp:nvSpPr>
        <dsp:cNvPr id="0" name=""/>
        <dsp:cNvSpPr/>
      </dsp:nvSpPr>
      <dsp:spPr>
        <a:xfrm>
          <a:off x="4310058" y="2005394"/>
          <a:ext cx="3427450" cy="410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44"/>
              </a:lnTo>
              <a:lnTo>
                <a:pt x="3427450" y="213744"/>
              </a:lnTo>
              <a:lnTo>
                <a:pt x="3427450" y="410346"/>
              </a:lnTo>
            </a:path>
          </a:pathLst>
        </a:custGeom>
        <a:noFill/>
        <a:ln w="2540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369B2-3311-4983-9313-C1991D3488DF}">
      <dsp:nvSpPr>
        <dsp:cNvPr id="0" name=""/>
        <dsp:cNvSpPr/>
      </dsp:nvSpPr>
      <dsp:spPr>
        <a:xfrm>
          <a:off x="4310058" y="2005394"/>
          <a:ext cx="1161844" cy="410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44"/>
              </a:lnTo>
              <a:lnTo>
                <a:pt x="1161844" y="213744"/>
              </a:lnTo>
              <a:lnTo>
                <a:pt x="1161844" y="410346"/>
              </a:lnTo>
            </a:path>
          </a:pathLst>
        </a:custGeom>
        <a:noFill/>
        <a:ln w="2540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9A42F-3377-4ADC-8348-D63EB00FA660}">
      <dsp:nvSpPr>
        <dsp:cNvPr id="0" name=""/>
        <dsp:cNvSpPr/>
      </dsp:nvSpPr>
      <dsp:spPr>
        <a:xfrm>
          <a:off x="3206296" y="2005394"/>
          <a:ext cx="1103762" cy="410346"/>
        </a:xfrm>
        <a:custGeom>
          <a:avLst/>
          <a:gdLst/>
          <a:ahLst/>
          <a:cxnLst/>
          <a:rect l="0" t="0" r="0" b="0"/>
          <a:pathLst>
            <a:path>
              <a:moveTo>
                <a:pt x="1103762" y="0"/>
              </a:moveTo>
              <a:lnTo>
                <a:pt x="1103762" y="213744"/>
              </a:lnTo>
              <a:lnTo>
                <a:pt x="0" y="213744"/>
              </a:lnTo>
              <a:lnTo>
                <a:pt x="0" y="410346"/>
              </a:lnTo>
            </a:path>
          </a:pathLst>
        </a:custGeom>
        <a:noFill/>
        <a:ln w="2540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1120B-F338-42CE-AB1D-9B97C27C5EA8}">
      <dsp:nvSpPr>
        <dsp:cNvPr id="0" name=""/>
        <dsp:cNvSpPr/>
      </dsp:nvSpPr>
      <dsp:spPr>
        <a:xfrm>
          <a:off x="940689" y="2005394"/>
          <a:ext cx="3369368" cy="410346"/>
        </a:xfrm>
        <a:custGeom>
          <a:avLst/>
          <a:gdLst/>
          <a:ahLst/>
          <a:cxnLst/>
          <a:rect l="0" t="0" r="0" b="0"/>
          <a:pathLst>
            <a:path>
              <a:moveTo>
                <a:pt x="3369368" y="0"/>
              </a:moveTo>
              <a:lnTo>
                <a:pt x="3369368" y="213744"/>
              </a:lnTo>
              <a:lnTo>
                <a:pt x="0" y="213744"/>
              </a:lnTo>
              <a:lnTo>
                <a:pt x="0" y="410346"/>
              </a:lnTo>
            </a:path>
          </a:pathLst>
        </a:custGeom>
        <a:noFill/>
        <a:ln w="2540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0FB37-0555-49B5-938F-D040555DB4A7}">
      <dsp:nvSpPr>
        <dsp:cNvPr id="0" name=""/>
        <dsp:cNvSpPr/>
      </dsp:nvSpPr>
      <dsp:spPr>
        <a:xfrm>
          <a:off x="2295475" y="1069193"/>
          <a:ext cx="4029165" cy="936200"/>
        </a:xfrm>
        <a:prstGeom prst="rect">
          <a:avLst/>
        </a:prstGeom>
        <a:gradFill rotWithShape="0">
          <a:gsLst>
            <a:gs pos="42000">
              <a:srgbClr val="7EAC64"/>
            </a:gs>
            <a:gs pos="100000">
              <a:schemeClr val="bg1"/>
            </a:gs>
          </a:gsLst>
          <a:lin ang="5400000" scaled="0"/>
        </a:gradFill>
        <a:ln w="1905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Способы создания проблемной ситуации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95475" y="1069193"/>
        <a:ext cx="4029165" cy="936200"/>
      </dsp:txXfrm>
    </dsp:sp>
    <dsp:sp modelId="{106DF7D9-7BF1-4E11-80A5-FB900AC2DEA6}">
      <dsp:nvSpPr>
        <dsp:cNvPr id="0" name=""/>
        <dsp:cNvSpPr/>
      </dsp:nvSpPr>
      <dsp:spPr>
        <a:xfrm>
          <a:off x="4488" y="2415740"/>
          <a:ext cx="1872401" cy="936200"/>
        </a:xfrm>
        <a:prstGeom prst="rect">
          <a:avLst/>
        </a:prstGeom>
        <a:gradFill rotWithShape="0">
          <a:gsLst>
            <a:gs pos="42000">
              <a:srgbClr val="7EAC64"/>
            </a:gs>
            <a:gs pos="100000">
              <a:schemeClr val="bg1"/>
            </a:gs>
          </a:gsLst>
          <a:lin ang="5400000" scaled="0"/>
        </a:gradFill>
        <a:ln w="2540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Постановка проблемного вопроса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8" y="2415740"/>
        <a:ext cx="1872401" cy="936200"/>
      </dsp:txXfrm>
    </dsp:sp>
    <dsp:sp modelId="{A53E0B88-2BC2-4D22-A041-B322A8C34D12}">
      <dsp:nvSpPr>
        <dsp:cNvPr id="0" name=""/>
        <dsp:cNvSpPr/>
      </dsp:nvSpPr>
      <dsp:spPr>
        <a:xfrm>
          <a:off x="2270095" y="2415740"/>
          <a:ext cx="1872401" cy="936200"/>
        </a:xfrm>
        <a:prstGeom prst="rect">
          <a:avLst/>
        </a:prstGeom>
        <a:gradFill rotWithShape="0">
          <a:gsLst>
            <a:gs pos="42000">
              <a:srgbClr val="7EAC64"/>
            </a:gs>
            <a:gs pos="100000">
              <a:schemeClr val="bg1"/>
            </a:gs>
          </a:gsLst>
          <a:lin ang="5400000" scaled="0"/>
        </a:gradFill>
        <a:ln w="2540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Проблемная задача или задание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0095" y="2415740"/>
        <a:ext cx="1872401" cy="936200"/>
      </dsp:txXfrm>
    </dsp:sp>
    <dsp:sp modelId="{0811483B-99D0-44A3-BD32-45E88C350E4C}">
      <dsp:nvSpPr>
        <dsp:cNvPr id="0" name=""/>
        <dsp:cNvSpPr/>
      </dsp:nvSpPr>
      <dsp:spPr>
        <a:xfrm>
          <a:off x="4535701" y="2415740"/>
          <a:ext cx="1872401" cy="936200"/>
        </a:xfrm>
        <a:prstGeom prst="rect">
          <a:avLst/>
        </a:prstGeom>
        <a:gradFill rotWithShape="0">
          <a:gsLst>
            <a:gs pos="42000">
              <a:srgbClr val="7EAC64"/>
            </a:gs>
            <a:gs pos="100000">
              <a:schemeClr val="bg1"/>
            </a:gs>
          </a:gsLst>
          <a:lin ang="5400000" scaled="0"/>
        </a:gradFill>
        <a:ln w="2540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Демонстрация опыта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35701" y="2415740"/>
        <a:ext cx="1872401" cy="936200"/>
      </dsp:txXfrm>
    </dsp:sp>
    <dsp:sp modelId="{31A9D56E-5E1D-4FA3-8917-5C0DBAA53D02}">
      <dsp:nvSpPr>
        <dsp:cNvPr id="0" name=""/>
        <dsp:cNvSpPr/>
      </dsp:nvSpPr>
      <dsp:spPr>
        <a:xfrm>
          <a:off x="6801308" y="2415740"/>
          <a:ext cx="1872401" cy="936200"/>
        </a:xfrm>
        <a:prstGeom prst="rect">
          <a:avLst/>
        </a:prstGeom>
        <a:gradFill rotWithShape="0">
          <a:gsLst>
            <a:gs pos="42000">
              <a:srgbClr val="7EAC64"/>
            </a:gs>
            <a:gs pos="100000">
              <a:schemeClr val="bg1"/>
            </a:gs>
          </a:gsLst>
          <a:lin ang="5400000" scaled="0"/>
        </a:gradFill>
        <a:ln w="2540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801308" y="2415740"/>
        <a:ext cx="1872401" cy="936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04550-A55F-40A4-BE2A-BED96748C8FC}">
      <dsp:nvSpPr>
        <dsp:cNvPr id="0" name=""/>
        <dsp:cNvSpPr/>
      </dsp:nvSpPr>
      <dsp:spPr>
        <a:xfrm>
          <a:off x="5287" y="363723"/>
          <a:ext cx="4722807" cy="817066"/>
        </a:xfrm>
        <a:prstGeom prst="roundRect">
          <a:avLst>
            <a:gd name="adj" fmla="val 10000"/>
          </a:avLst>
        </a:prstGeom>
        <a:solidFill>
          <a:srgbClr val="92B97D">
            <a:alpha val="53000"/>
          </a:srgb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2C4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Этапы постановки учебной проблемы</a:t>
          </a:r>
          <a:endParaRPr lang="ru-RU" sz="2400" b="1" i="1" kern="1200" dirty="0">
            <a:solidFill>
              <a:srgbClr val="2C49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218" y="387654"/>
        <a:ext cx="4674945" cy="769204"/>
      </dsp:txXfrm>
    </dsp:sp>
    <dsp:sp modelId="{E0C534D9-7C49-400B-8EE4-92744A773C6D}">
      <dsp:nvSpPr>
        <dsp:cNvPr id="0" name=""/>
        <dsp:cNvSpPr/>
      </dsp:nvSpPr>
      <dsp:spPr>
        <a:xfrm>
          <a:off x="477567" y="1180789"/>
          <a:ext cx="472280" cy="61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799"/>
              </a:lnTo>
              <a:lnTo>
                <a:pt x="472280" y="612799"/>
              </a:lnTo>
            </a:path>
          </a:pathLst>
        </a:custGeom>
        <a:noFill/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BB0DE-A6D5-4593-B42B-2938A214CD9D}">
      <dsp:nvSpPr>
        <dsp:cNvPr id="0" name=""/>
        <dsp:cNvSpPr/>
      </dsp:nvSpPr>
      <dsp:spPr>
        <a:xfrm>
          <a:off x="949848" y="1385056"/>
          <a:ext cx="5117633" cy="817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Анализ проблемной ситуации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3779" y="1408987"/>
        <a:ext cx="5069771" cy="769204"/>
      </dsp:txXfrm>
    </dsp:sp>
    <dsp:sp modelId="{EB1C2416-93B4-45BF-B5C6-148B6B5FAF95}">
      <dsp:nvSpPr>
        <dsp:cNvPr id="0" name=""/>
        <dsp:cNvSpPr/>
      </dsp:nvSpPr>
      <dsp:spPr>
        <a:xfrm>
          <a:off x="477567" y="1180789"/>
          <a:ext cx="472280" cy="1634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132"/>
              </a:lnTo>
              <a:lnTo>
                <a:pt x="472280" y="1634132"/>
              </a:lnTo>
            </a:path>
          </a:pathLst>
        </a:custGeom>
        <a:noFill/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8859A-462A-48D2-AACA-23751511FF6F}">
      <dsp:nvSpPr>
        <dsp:cNvPr id="0" name=""/>
        <dsp:cNvSpPr/>
      </dsp:nvSpPr>
      <dsp:spPr>
        <a:xfrm>
          <a:off x="949848" y="2406389"/>
          <a:ext cx="5122483" cy="817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Осознание сущности затруднений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3779" y="2430320"/>
        <a:ext cx="5074621" cy="769204"/>
      </dsp:txXfrm>
    </dsp:sp>
    <dsp:sp modelId="{6C1D6B91-E22A-44E2-96A0-D5B5FF570DDE}">
      <dsp:nvSpPr>
        <dsp:cNvPr id="0" name=""/>
        <dsp:cNvSpPr/>
      </dsp:nvSpPr>
      <dsp:spPr>
        <a:xfrm>
          <a:off x="477567" y="1180789"/>
          <a:ext cx="472280" cy="2655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465"/>
              </a:lnTo>
              <a:lnTo>
                <a:pt x="472280" y="2655465"/>
              </a:lnTo>
            </a:path>
          </a:pathLst>
        </a:custGeom>
        <a:noFill/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D1DCF-9360-45A8-A3AE-32192FB37C77}">
      <dsp:nvSpPr>
        <dsp:cNvPr id="0" name=""/>
        <dsp:cNvSpPr/>
      </dsp:nvSpPr>
      <dsp:spPr>
        <a:xfrm>
          <a:off x="949848" y="3427722"/>
          <a:ext cx="5140864" cy="817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Словесная формулировка проблемы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3779" y="3451653"/>
        <a:ext cx="5093002" cy="769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3D9AD-2260-4FF0-82CD-325217E5E84F}">
      <dsp:nvSpPr>
        <dsp:cNvPr id="0" name=""/>
        <dsp:cNvSpPr/>
      </dsp:nvSpPr>
      <dsp:spPr>
        <a:xfrm>
          <a:off x="0" y="901719"/>
          <a:ext cx="6649990" cy="4349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8F7BB-6898-4F58-99A4-DD7564507794}">
      <dsp:nvSpPr>
        <dsp:cNvPr id="0" name=""/>
        <dsp:cNvSpPr/>
      </dsp:nvSpPr>
      <dsp:spPr>
        <a:xfrm>
          <a:off x="353723" y="253646"/>
          <a:ext cx="5962911" cy="87558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Воспитатель сам ставит проблему (задачу) и сам решает её при активном слушании и обсуждении детьми.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466" y="296389"/>
        <a:ext cx="5877425" cy="790103"/>
      </dsp:txXfrm>
    </dsp:sp>
    <dsp:sp modelId="{B59867A3-23E9-4634-A114-6FC4568D6A2A}">
      <dsp:nvSpPr>
        <dsp:cNvPr id="0" name=""/>
        <dsp:cNvSpPr/>
      </dsp:nvSpPr>
      <dsp:spPr>
        <a:xfrm>
          <a:off x="0" y="2269870"/>
          <a:ext cx="6649990" cy="4460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31C4C-E8D9-4298-B874-DCA434F6D2AD}">
      <dsp:nvSpPr>
        <dsp:cNvPr id="0" name=""/>
        <dsp:cNvSpPr/>
      </dsp:nvSpPr>
      <dsp:spPr>
        <a:xfrm>
          <a:off x="353723" y="1549791"/>
          <a:ext cx="5922868" cy="95264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Воспитатель ставит проблему, дети самостоятельно или под его руководством находят решение. Воспитатель направляет ребенка на самостоятельные поиски путей решения.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227" y="1596295"/>
        <a:ext cx="5829860" cy="859637"/>
      </dsp:txXfrm>
    </dsp:sp>
    <dsp:sp modelId="{1808DA09-9D5B-4079-B990-8034E24F3940}">
      <dsp:nvSpPr>
        <dsp:cNvPr id="0" name=""/>
        <dsp:cNvSpPr/>
      </dsp:nvSpPr>
      <dsp:spPr>
        <a:xfrm>
          <a:off x="0" y="3566015"/>
          <a:ext cx="6720074" cy="4536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66698-A923-4F6B-9A29-605F8E15A711}">
      <dsp:nvSpPr>
        <dsp:cNvPr id="0" name=""/>
        <dsp:cNvSpPr/>
      </dsp:nvSpPr>
      <dsp:spPr>
        <a:xfrm>
          <a:off x="353723" y="2917944"/>
          <a:ext cx="5809562" cy="91009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Ребенок ставит проблему, воспитатель помогает ее решить. У ребенка воспитывается способность самостоятельно формулировать проблему.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150" y="2962371"/>
        <a:ext cx="5720708" cy="821244"/>
      </dsp:txXfrm>
    </dsp:sp>
    <dsp:sp modelId="{00B208A9-84FD-4468-9AD4-FE1A61AD39F8}">
      <dsp:nvSpPr>
        <dsp:cNvPr id="0" name=""/>
        <dsp:cNvSpPr/>
      </dsp:nvSpPr>
      <dsp:spPr>
        <a:xfrm>
          <a:off x="0" y="5222199"/>
          <a:ext cx="6791529" cy="4815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22F04-873A-4094-A830-C4343BC1B5E8}">
      <dsp:nvSpPr>
        <dsp:cNvPr id="0" name=""/>
        <dsp:cNvSpPr/>
      </dsp:nvSpPr>
      <dsp:spPr>
        <a:xfrm>
          <a:off x="353723" y="4214087"/>
          <a:ext cx="5819545" cy="129614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Ребенок сам ставит проблему и сам ее решает. Воспитатель даже не указывает на проблему: ребенок должен увидеть ее самостоятельно, а увидев, сформулировать и исследовать возможности и способы ее  решения.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996" y="4277360"/>
        <a:ext cx="5692999" cy="1169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B4044-8E4C-4F35-9E4E-F96DD2E54513}">
      <dsp:nvSpPr>
        <dsp:cNvPr id="0" name=""/>
        <dsp:cNvSpPr/>
      </dsp:nvSpPr>
      <dsp:spPr>
        <a:xfrm>
          <a:off x="1008119" y="0"/>
          <a:ext cx="5929302" cy="1175899"/>
        </a:xfrm>
        <a:prstGeom prst="roundRect">
          <a:avLst>
            <a:gd name="adj" fmla="val 10000"/>
          </a:avLst>
        </a:prstGeom>
        <a:solidFill>
          <a:srgbClr val="92B97D">
            <a:alpha val="40000"/>
          </a:srgb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2C4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Этапы поиска способов решения</a:t>
          </a:r>
          <a:endParaRPr lang="ru-RU" sz="2800" b="1" i="1" kern="1200" dirty="0">
            <a:solidFill>
              <a:srgbClr val="2C49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42560" y="34441"/>
        <a:ext cx="5860420" cy="1107017"/>
      </dsp:txXfrm>
    </dsp:sp>
    <dsp:sp modelId="{0EBDCB79-D35F-4E2C-A96B-8DFB1981751A}">
      <dsp:nvSpPr>
        <dsp:cNvPr id="0" name=""/>
        <dsp:cNvSpPr/>
      </dsp:nvSpPr>
      <dsp:spPr>
        <a:xfrm>
          <a:off x="1601049" y="1175899"/>
          <a:ext cx="525902" cy="963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911"/>
              </a:lnTo>
              <a:lnTo>
                <a:pt x="525902" y="963911"/>
              </a:lnTo>
            </a:path>
          </a:pathLst>
        </a:custGeom>
        <a:noFill/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E5DB3-B69E-4A8F-B345-65E74BDFAD2A}">
      <dsp:nvSpPr>
        <dsp:cNvPr id="0" name=""/>
        <dsp:cNvSpPr/>
      </dsp:nvSpPr>
      <dsp:spPr>
        <a:xfrm>
          <a:off x="2126951" y="1543161"/>
          <a:ext cx="5644924" cy="1193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Выдвижение первоначальных идей (догадок)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1901" y="1578111"/>
        <a:ext cx="5575024" cy="1123397"/>
      </dsp:txXfrm>
    </dsp:sp>
    <dsp:sp modelId="{825CAB45-EB70-4B1E-B8EF-14E15290B717}">
      <dsp:nvSpPr>
        <dsp:cNvPr id="0" name=""/>
        <dsp:cNvSpPr/>
      </dsp:nvSpPr>
      <dsp:spPr>
        <a:xfrm>
          <a:off x="1601049" y="1175899"/>
          <a:ext cx="525902" cy="247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155"/>
              </a:lnTo>
              <a:lnTo>
                <a:pt x="525902" y="2470155"/>
              </a:lnTo>
            </a:path>
          </a:pathLst>
        </a:custGeom>
        <a:noFill/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3AE01-43BD-4D16-B9A4-644EFB21FEF6}">
      <dsp:nvSpPr>
        <dsp:cNvPr id="0" name=""/>
        <dsp:cNvSpPr/>
      </dsp:nvSpPr>
      <dsp:spPr>
        <a:xfrm>
          <a:off x="2126951" y="3100740"/>
          <a:ext cx="5594449" cy="1090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Обоснование предположений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8894" y="3132683"/>
        <a:ext cx="5530563" cy="1026742"/>
      </dsp:txXfrm>
    </dsp:sp>
    <dsp:sp modelId="{3338499D-3C44-4CCB-879E-940D77E3204A}">
      <dsp:nvSpPr>
        <dsp:cNvPr id="0" name=""/>
        <dsp:cNvSpPr/>
      </dsp:nvSpPr>
      <dsp:spPr>
        <a:xfrm>
          <a:off x="1601049" y="1175899"/>
          <a:ext cx="525902" cy="3944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751"/>
              </a:lnTo>
              <a:lnTo>
                <a:pt x="525902" y="3944751"/>
              </a:lnTo>
            </a:path>
          </a:pathLst>
        </a:custGeom>
        <a:noFill/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E1FF2-07BD-4CC8-8837-38DBB9E86C64}">
      <dsp:nvSpPr>
        <dsp:cNvPr id="0" name=""/>
        <dsp:cNvSpPr/>
      </dsp:nvSpPr>
      <dsp:spPr>
        <a:xfrm>
          <a:off x="2126951" y="4555650"/>
          <a:ext cx="5626716" cy="113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Формулировка гипотезы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048" y="4588747"/>
        <a:ext cx="5560522" cy="1063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A4818-D0D5-40C8-9DC4-8F47061AABD4}">
      <dsp:nvSpPr>
        <dsp:cNvPr id="0" name=""/>
        <dsp:cNvSpPr/>
      </dsp:nvSpPr>
      <dsp:spPr>
        <a:xfrm rot="5400000">
          <a:off x="503235" y="1529537"/>
          <a:ext cx="1178317" cy="8886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2B97D">
            <a:alpha val="37000"/>
          </a:srgb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71BE0-60E9-4EE9-8A58-D5B32DD09747}">
      <dsp:nvSpPr>
        <dsp:cNvPr id="0" name=""/>
        <dsp:cNvSpPr/>
      </dsp:nvSpPr>
      <dsp:spPr>
        <a:xfrm>
          <a:off x="373931" y="134953"/>
          <a:ext cx="2052449" cy="1141000"/>
        </a:xfrm>
        <a:prstGeom prst="roundRect">
          <a:avLst>
            <a:gd name="adj" fmla="val 16670"/>
          </a:avLst>
        </a:prstGeom>
        <a:solidFill>
          <a:srgbClr val="92B97D">
            <a:alpha val="40000"/>
          </a:srgb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293315"/>
              </a:solidFill>
              <a:effectLst/>
              <a:latin typeface="Times New Roman" pitchFamily="18" charset="0"/>
              <a:cs typeface="Times New Roman" pitchFamily="18" charset="0"/>
            </a:rPr>
            <a:t>Решение проблемы</a:t>
          </a:r>
          <a:endParaRPr lang="ru-RU" sz="2800" b="1" i="1" kern="1200" dirty="0">
            <a:solidFill>
              <a:srgbClr val="293315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9640" y="190662"/>
        <a:ext cx="1941031" cy="1029582"/>
      </dsp:txXfrm>
    </dsp:sp>
    <dsp:sp modelId="{6FD3A06D-88B1-4CB4-9DE3-C47C422610DC}">
      <dsp:nvSpPr>
        <dsp:cNvPr id="0" name=""/>
        <dsp:cNvSpPr/>
      </dsp:nvSpPr>
      <dsp:spPr>
        <a:xfrm>
          <a:off x="349673" y="588679"/>
          <a:ext cx="1835092" cy="67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BF2AE-48F7-4D02-899B-41F403C3FA98}">
      <dsp:nvSpPr>
        <dsp:cNvPr id="0" name=""/>
        <dsp:cNvSpPr/>
      </dsp:nvSpPr>
      <dsp:spPr>
        <a:xfrm>
          <a:off x="1616892" y="1811840"/>
          <a:ext cx="6440495" cy="3029244"/>
        </a:xfrm>
        <a:prstGeom prst="roundRect">
          <a:avLst>
            <a:gd name="adj" fmla="val 16670"/>
          </a:avLst>
        </a:prstGeom>
        <a:solidFill>
          <a:srgbClr val="92B97D">
            <a:alpha val="40000"/>
          </a:srgb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2C4917"/>
              </a:solidFill>
              <a:effectLst/>
              <a:latin typeface="Times New Roman" pitchFamily="18" charset="0"/>
              <a:cs typeface="Times New Roman" pitchFamily="18" charset="0"/>
            </a:rPr>
            <a:t>Доказательство и проверка гипотезы, реализация найденного решения. Практически это означает выполнение некоторых операций, связанных с практической деятельностью, например, экспериментированием, с построением системы доказательств, обосновывающих решение. </a:t>
          </a:r>
          <a:endParaRPr lang="ru-RU" sz="2400" b="0" kern="1200" dirty="0">
            <a:solidFill>
              <a:srgbClr val="2C4917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64794" y="1959742"/>
        <a:ext cx="6144691" cy="27334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ADB74-AD24-492C-8216-12EF683BE61E}">
      <dsp:nvSpPr>
        <dsp:cNvPr id="0" name=""/>
        <dsp:cNvSpPr/>
      </dsp:nvSpPr>
      <dsp:spPr>
        <a:xfrm>
          <a:off x="1915" y="50178"/>
          <a:ext cx="5886064" cy="1026329"/>
        </a:xfrm>
        <a:prstGeom prst="roundRect">
          <a:avLst>
            <a:gd name="adj" fmla="val 10000"/>
          </a:avLst>
        </a:prstGeom>
        <a:solidFill>
          <a:srgbClr val="92B97D">
            <a:alpha val="39000"/>
          </a:srgb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2C4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Этапы решения проблемы</a:t>
          </a:r>
          <a:endParaRPr lang="ru-RU" sz="2800" b="1" i="1" kern="1200" dirty="0">
            <a:solidFill>
              <a:srgbClr val="2C49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975" y="80238"/>
        <a:ext cx="5825944" cy="966209"/>
      </dsp:txXfrm>
    </dsp:sp>
    <dsp:sp modelId="{F97C9635-D493-4DED-83A7-DEFF00594E65}">
      <dsp:nvSpPr>
        <dsp:cNvPr id="0" name=""/>
        <dsp:cNvSpPr/>
      </dsp:nvSpPr>
      <dsp:spPr>
        <a:xfrm>
          <a:off x="590521" y="1076508"/>
          <a:ext cx="588606" cy="965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955"/>
              </a:lnTo>
              <a:lnTo>
                <a:pt x="588606" y="965955"/>
              </a:lnTo>
            </a:path>
          </a:pathLst>
        </a:custGeom>
        <a:noFill/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AE54B-EA58-4E83-BFD3-E6604EB5BE50}">
      <dsp:nvSpPr>
        <dsp:cNvPr id="0" name=""/>
        <dsp:cNvSpPr/>
      </dsp:nvSpPr>
      <dsp:spPr>
        <a:xfrm>
          <a:off x="1179127" y="1441391"/>
          <a:ext cx="6089686" cy="120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rPr>
            <a:t>Доказательство или опровержение гипотезы</a:t>
          </a:r>
          <a:endParaRPr lang="ru-RU" sz="2400" kern="1200" dirty="0">
            <a:solidFill>
              <a:srgbClr val="29331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4337" y="1476601"/>
        <a:ext cx="6019266" cy="1131724"/>
      </dsp:txXfrm>
    </dsp:sp>
    <dsp:sp modelId="{C542D60F-9EDA-4C54-8527-2A93D1EA60FE}">
      <dsp:nvSpPr>
        <dsp:cNvPr id="0" name=""/>
        <dsp:cNvSpPr/>
      </dsp:nvSpPr>
      <dsp:spPr>
        <a:xfrm>
          <a:off x="590521" y="1076508"/>
          <a:ext cx="590521" cy="242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2234"/>
              </a:lnTo>
              <a:lnTo>
                <a:pt x="590521" y="2422234"/>
              </a:lnTo>
            </a:path>
          </a:pathLst>
        </a:custGeom>
        <a:noFill/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1D6BF-E9BA-4712-9711-72DCD1017991}">
      <dsp:nvSpPr>
        <dsp:cNvPr id="0" name=""/>
        <dsp:cNvSpPr/>
      </dsp:nvSpPr>
      <dsp:spPr>
        <a:xfrm>
          <a:off x="1181043" y="2975813"/>
          <a:ext cx="6091764" cy="1045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8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rPr>
            <a:t>Проверка правильности решения проблемы</a:t>
          </a:r>
          <a:endParaRPr lang="ru-RU" sz="2400" kern="1200" dirty="0">
            <a:solidFill>
              <a:srgbClr val="29331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1675" y="3006445"/>
        <a:ext cx="6030500" cy="984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157CE-48DD-42FF-BA8B-154A9D47CFA2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6920D6-1CFF-4F94-A292-52FB91FFD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0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56D0E-6332-4F41-A434-9C94910CAB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7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42035-EC2E-45C4-9C12-F565D0E268F4}" type="slidenum">
              <a:rPr lang="ru-RU" sz="1200">
                <a:latin typeface="+mn-lt"/>
              </a:rPr>
              <a:pPr algn="r">
                <a:defRPr/>
              </a:pPr>
              <a:t>58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49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42035-EC2E-45C4-9C12-F565D0E268F4}" type="slidenum">
              <a:rPr lang="ru-RU" sz="1200">
                <a:latin typeface="+mn-lt"/>
              </a:rPr>
              <a:pPr algn="r">
                <a:defRPr/>
              </a:pPr>
              <a:t>59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059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42035-EC2E-45C4-9C12-F565D0E268F4}" type="slidenum">
              <a:rPr lang="ru-RU" sz="1200">
                <a:latin typeface="+mn-lt"/>
              </a:rPr>
              <a:pPr algn="r">
                <a:defRPr/>
              </a:pPr>
              <a:t>60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059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FA20B-31B6-4A3F-BFD9-25DC6F7FF8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42035-EC2E-45C4-9C12-F565D0E268F4}" type="slidenum">
              <a:rPr lang="ru-RU" sz="1200">
                <a:latin typeface="+mn-lt"/>
              </a:rPr>
              <a:pPr algn="r">
                <a:defRPr/>
              </a:pPr>
              <a:t>15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0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42035-EC2E-45C4-9C12-F565D0E268F4}" type="slidenum">
              <a:rPr lang="ru-RU" sz="1200">
                <a:latin typeface="+mn-lt"/>
              </a:rPr>
              <a:pPr algn="r">
                <a:defRPr/>
              </a:pPr>
              <a:t>17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26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42035-EC2E-45C4-9C12-F565D0E268F4}" type="slidenum">
              <a:rPr lang="ru-RU" sz="1200">
                <a:latin typeface="+mn-lt"/>
              </a:rPr>
              <a:pPr algn="r">
                <a:defRPr/>
              </a:pPr>
              <a:t>18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6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42035-EC2E-45C4-9C12-F565D0E268F4}" type="slidenum">
              <a:rPr lang="ru-RU" sz="1200">
                <a:latin typeface="+mn-lt"/>
              </a:rPr>
              <a:pPr algn="r">
                <a:defRPr/>
              </a:pPr>
              <a:t>19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888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42035-EC2E-45C4-9C12-F565D0E268F4}" type="slidenum">
              <a:rPr lang="ru-RU" sz="1200">
                <a:latin typeface="+mn-lt"/>
              </a:rPr>
              <a:pPr algn="r">
                <a:defRPr/>
              </a:pPr>
              <a:t>20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91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42035-EC2E-45C4-9C12-F565D0E268F4}" type="slidenum">
              <a:rPr lang="ru-RU" sz="1200">
                <a:latin typeface="+mn-lt"/>
              </a:rPr>
              <a:pPr algn="r">
                <a:defRPr/>
              </a:pPr>
              <a:t>24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6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42035-EC2E-45C4-9C12-F565D0E268F4}" type="slidenum">
              <a:rPr lang="ru-RU" sz="1200">
                <a:latin typeface="+mn-lt"/>
              </a:rPr>
              <a:pPr algn="r">
                <a:defRPr/>
              </a:pPr>
              <a:t>25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56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842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F1E0-A556-48A0-A4F1-DEA10F0A0BD7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468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558F-7521-4AD8-A877-AFA0BAA78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8243-A0EA-4E3F-8FAD-23942DA6B8A6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E5E6-ED8E-4065-9276-58B4E4C9C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7776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624" y="274638"/>
            <a:ext cx="558775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E824-9F80-4505-93A6-E3241E387BA2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3FAF-D660-4D03-8217-5379CE8C7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AC5B-D7DC-4CB4-ADA9-C19D8611270B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9291-B1C0-4195-9EAF-031FDDF78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13BE-9F56-4E88-B1BA-B386F821D360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389D-E588-4626-A53A-75527457F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0CF21-E659-433D-9D71-CF17FF415121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DCD0-E024-4112-8AD5-F1A6A6FE3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1472" y="1600200"/>
            <a:ext cx="3859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240" y="1600200"/>
            <a:ext cx="3859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0853-9E84-4BDE-887C-5DCEB0BCD728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9778-030D-4FBE-A484-2CC0F7BD4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35113"/>
            <a:ext cx="385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2174875"/>
            <a:ext cx="385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535113"/>
            <a:ext cx="385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385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5022-B150-420D-8BB0-25F5EE1B04B1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5981-7F9D-4AAD-BB98-BCDAE5285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A4D7-8C7B-4E9C-9EFF-7B9CBB1682A7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C675-4BC5-4270-8D90-D0337A1D4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9D00-AF07-4C79-B38C-A4E386DB7F9A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B1E5-7AC3-4CC9-A12C-6757066C3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288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584" y="273050"/>
            <a:ext cx="475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435100"/>
            <a:ext cx="2880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C789-C5A1-4900-81D1-38777ED4A949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D7BF-AAC7-4FBC-8003-D88B94924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404A-0216-43CF-A7DE-16CC6940E475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F6CE-682C-4639-9348-309605B1F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90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190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190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553B-B261-4CC8-B750-67960D637A9F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A15B-BDE5-42E4-A33C-7EAC3F386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A53C-CB07-43F9-BCFF-B35B15BE27E9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F4DE-FAD6-4F50-88AE-E5B22CBF9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2372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3568" y="274638"/>
            <a:ext cx="558775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172D-A16D-4327-A151-2BE2E57E569A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F637-7385-46F2-B7E2-1A255953F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4F27-18AD-4635-82EE-720F4FE3E3A6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6B7F-FD05-4F8C-A301-19BD0D020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DF39-0BA3-4CB3-BDCA-5AAFC4565EC2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4355-F4EA-482E-AED0-B7DFD846F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17EF-87C3-4BB3-980B-7F80872F2533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042F-D28D-4C9F-BB29-20A991AAE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1472" y="1600200"/>
            <a:ext cx="3859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240" y="1600200"/>
            <a:ext cx="3859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45C2-47CF-455A-AE72-D642D60B6169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72B7-6B27-4658-9C93-A1C222298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35113"/>
            <a:ext cx="385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2174875"/>
            <a:ext cx="385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535113"/>
            <a:ext cx="385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385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098C-3F7B-4966-98B3-0318282D0EFB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525C-AAF7-4B96-B7DC-45B185A7D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28FD-1BC3-4566-9ED9-E17B5C5E0DF3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2F66-ADBA-4A25-91C8-3E2DCA6A3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FA4D-3AAD-48E0-8704-368165DA6066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31B1-0808-4039-B779-DD8058EBE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F7A7-74F1-44E2-890C-D9153AD26306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D9FA-98B8-4D21-AD8A-9D1720CB9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288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584" y="273050"/>
            <a:ext cx="475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435100"/>
            <a:ext cx="2880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EE6A-2EAD-4768-A80F-3A272CC4DE39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5E81-51F1-43FD-BC3F-C3FE01EE8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90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190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190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941B-5274-45E9-BFDD-A42706436097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68E0-BB01-4A42-87D2-65A22C68A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E8B6-B3A8-4328-848D-A9AB9A19B5E8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B935-6485-4C5D-9ADA-3A212F25F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2372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3568" y="274638"/>
            <a:ext cx="558775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3559-FF5A-42D3-9669-E6128200DD71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A80C-BF28-40A3-9A00-CCB51E84B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6296" y="1600200"/>
            <a:ext cx="3859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859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AE16-7467-4C93-8B22-F870EC80C14B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E97E-D6BE-47BB-9D36-501826713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85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2174875"/>
            <a:ext cx="385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535113"/>
            <a:ext cx="385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8064" y="2174875"/>
            <a:ext cx="385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2E13-3A1A-47FF-9AC8-3AB060959959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CBB5C-F5AF-440E-9E40-B56FBE03D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523C-D15B-41CD-8C6D-AF4DB2FDB827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CB13-038E-41A3-90BE-17A47DE51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739B-B95B-431E-9418-C411CB7D3869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1F957-B2EC-43F2-9E36-AA263BC3E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944" y="273050"/>
            <a:ext cx="288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73050"/>
            <a:ext cx="475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944" y="1435100"/>
            <a:ext cx="2880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5D19-4B6F-4B5E-8155-42E37BA12DAC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81AA-C17C-4900-97E3-9C8598E69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774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CDB7-FA45-4CFE-9611-68269720D1A5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B09D-DF00-4C0D-AD08-E68704E80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7777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187450" y="1600200"/>
            <a:ext cx="77771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874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03736-7856-4B93-B541-04D92E80450C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353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16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29D7A1-97EC-4189-9446-085AF7603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F622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2746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684213" y="1600200"/>
            <a:ext cx="7775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42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D8CC4-8A70-4DD6-8810-9AF6758F0219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3213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468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BFFCA-54B7-46AD-B75B-7ECC3E104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F622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274638"/>
            <a:ext cx="777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684213" y="1600200"/>
            <a:ext cx="7775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42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74169-EE11-4038-89FE-46BB571E0F09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3213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468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105D3-5314-46CC-910F-FBC8E0EB6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F622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1/John_Dewey_in_190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900113" y="2449513"/>
            <a:ext cx="7364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293315"/>
                </a:solidFill>
                <a:latin typeface="Monotype Corsiva" pitchFamily="66" charset="0"/>
              </a:rPr>
              <a:t>Технология проблемного обучения </a:t>
            </a:r>
          </a:p>
          <a:p>
            <a:pPr algn="ctr"/>
            <a:r>
              <a:rPr lang="ru-RU" sz="3200" b="1" dirty="0">
                <a:solidFill>
                  <a:srgbClr val="293315"/>
                </a:solidFill>
                <a:latin typeface="Monotype Corsiva" pitchFamily="66" charset="0"/>
              </a:rPr>
              <a:t>в деятельности ДОУ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1894" y="260648"/>
            <a:ext cx="5507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юджетное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Сокольского муниципального района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общеразвивающего вида № 10»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4636" y="2295525"/>
            <a:ext cx="7575152" cy="2808312"/>
          </a:xfrm>
          <a:prstGeom prst="round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9050">
            <a:solidFill>
              <a:srgbClr val="2C4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5" name="Rectangle 8"/>
          <p:cNvSpPr>
            <a:spLocks noChangeArrowheads="1"/>
          </p:cNvSpPr>
          <p:nvPr/>
        </p:nvSpPr>
        <p:spPr bwMode="auto">
          <a:xfrm>
            <a:off x="1443038" y="2276872"/>
            <a:ext cx="640079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293315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293315"/>
                </a:solidFill>
                <a:latin typeface="Times New Roman" pitchFamily="18" charset="0"/>
              </a:rPr>
              <a:t> неизвестное</a:t>
            </a: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, т.е. усваиваемое ребенком</a:t>
            </a:r>
          </a:p>
          <a:p>
            <a:pPr>
              <a:buClr>
                <a:srgbClr val="293315"/>
              </a:buClr>
              <a:buFont typeface="Wingdings" pitchFamily="2" charset="2"/>
              <a:buNone/>
            </a:pP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     новое знание или способ деятельности;</a:t>
            </a:r>
          </a:p>
          <a:p>
            <a:pPr>
              <a:buClr>
                <a:srgbClr val="293315"/>
              </a:buClr>
              <a:buFont typeface="Wingdings" pitchFamily="2" charset="2"/>
              <a:buChar char="Ø"/>
            </a:pPr>
            <a:endParaRPr lang="ru-RU" sz="2400" dirty="0">
              <a:solidFill>
                <a:srgbClr val="293315"/>
              </a:solidFill>
              <a:latin typeface="Times New Roman" pitchFamily="18" charset="0"/>
            </a:endParaRPr>
          </a:p>
          <a:p>
            <a:pPr>
              <a:buClr>
                <a:srgbClr val="293315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293315"/>
                </a:solidFill>
                <a:latin typeface="Times New Roman" pitchFamily="18" charset="0"/>
              </a:rPr>
              <a:t> познавательная </a:t>
            </a: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деятельность;</a:t>
            </a:r>
          </a:p>
          <a:p>
            <a:pPr>
              <a:buClr>
                <a:srgbClr val="293315"/>
              </a:buClr>
              <a:buFont typeface="Wingdings" pitchFamily="2" charset="2"/>
              <a:buChar char="Ø"/>
            </a:pPr>
            <a:endParaRPr lang="ru-RU" sz="2400" dirty="0">
              <a:solidFill>
                <a:srgbClr val="293315"/>
              </a:solidFill>
              <a:latin typeface="Times New Roman" pitchFamily="18" charset="0"/>
            </a:endParaRPr>
          </a:p>
          <a:p>
            <a:pPr>
              <a:buClr>
                <a:srgbClr val="293315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293315"/>
                </a:solidFill>
                <a:latin typeface="Times New Roman" pitchFamily="18" charset="0"/>
              </a:rPr>
              <a:t> творческие </a:t>
            </a: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возможности  и </a:t>
            </a:r>
          </a:p>
          <a:p>
            <a:pPr>
              <a:buClr>
                <a:srgbClr val="293315"/>
              </a:buClr>
              <a:buFont typeface="Wingdings" pitchFamily="2" charset="2"/>
              <a:buNone/>
            </a:pP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293315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достигнутый ребёнком уровень знаний.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4636" y="458045"/>
            <a:ext cx="7575152" cy="1170756"/>
          </a:xfrm>
          <a:prstGeom prst="roundRect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5875">
            <a:solidFill>
              <a:srgbClr val="3B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Rectangle 13"/>
          <p:cNvSpPr>
            <a:spLocks noChangeArrowheads="1"/>
          </p:cNvSpPr>
          <p:nvPr/>
        </p:nvSpPr>
        <p:spPr bwMode="auto">
          <a:xfrm>
            <a:off x="611188" y="549275"/>
            <a:ext cx="8064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</a:rPr>
              <a:t>ОСНОВНЫЕ КОМПОНЕНТЫ</a:t>
            </a:r>
            <a:br>
              <a:rPr lang="ru-RU" sz="2800" b="1" dirty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</a:rPr>
              <a:t> ПРОБЛЕМНОЙ СИТУАЦИИ</a:t>
            </a:r>
            <a:r>
              <a:rPr lang="ru-RU" sz="2800" i="1" dirty="0">
                <a:solidFill>
                  <a:srgbClr val="990000"/>
                </a:solidFill>
                <a:latin typeface="Times New Roman" pitchFamily="18" charset="0"/>
              </a:rPr>
              <a:t/>
            </a:r>
            <a:br>
              <a:rPr lang="ru-RU" sz="2800" i="1" dirty="0">
                <a:solidFill>
                  <a:srgbClr val="990000"/>
                </a:solidFill>
                <a:latin typeface="Times New Roman" pitchFamily="18" charset="0"/>
              </a:rPr>
            </a:br>
            <a:endParaRPr lang="ru-RU" sz="2800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3525400" y="206841"/>
            <a:ext cx="2072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990000"/>
                </a:solidFill>
                <a:latin typeface="Times New Roman" pitchFamily="18" charset="0"/>
              </a:rPr>
              <a:t>Когда </a:t>
            </a:r>
            <a:r>
              <a:rPr lang="ru-RU" sz="2000" b="1" i="1" dirty="0" smtClean="0">
                <a:solidFill>
                  <a:srgbClr val="990000"/>
                </a:solidFill>
                <a:latin typeface="Times New Roman" pitchFamily="18" charset="0"/>
              </a:rPr>
              <a:t>возникает</a:t>
            </a:r>
            <a:endParaRPr lang="ru-RU" sz="2000" b="1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865981" y="1125538"/>
            <a:ext cx="3455988" cy="1223962"/>
          </a:xfrm>
          <a:prstGeom prst="rightArrow">
            <a:avLst>
              <a:gd name="adj1" fmla="val 50000"/>
              <a:gd name="adj2" fmla="val 70590"/>
            </a:avLst>
          </a:prstGeom>
          <a:solidFill>
            <a:srgbClr val="7EAC64"/>
          </a:solidFill>
          <a:ln w="9525">
            <a:solidFill>
              <a:srgbClr val="7EAC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42988" y="1412875"/>
            <a:ext cx="310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Жизненные представления</a:t>
            </a:r>
          </a:p>
          <a:p>
            <a:pPr algn="ctr"/>
            <a:r>
              <a:rPr lang="ru-RU" dirty="0">
                <a:latin typeface="Times New Roman" pitchFamily="18" charset="0"/>
              </a:rPr>
              <a:t> детей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 rot="10800000">
            <a:off x="4818054" y="1121569"/>
            <a:ext cx="3455988" cy="1223962"/>
          </a:xfrm>
          <a:prstGeom prst="rightArrow">
            <a:avLst>
              <a:gd name="adj1" fmla="val 50000"/>
              <a:gd name="adj2" fmla="val 70590"/>
            </a:avLst>
          </a:prstGeom>
          <a:solidFill>
            <a:srgbClr val="7EAC64"/>
          </a:solidFill>
          <a:ln w="9525">
            <a:solidFill>
              <a:srgbClr val="7EAC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891212" y="1535111"/>
            <a:ext cx="205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Научные факты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957455" y="2705892"/>
            <a:ext cx="3455987" cy="1223963"/>
          </a:xfrm>
          <a:prstGeom prst="rightArrow">
            <a:avLst>
              <a:gd name="adj1" fmla="val 50000"/>
              <a:gd name="adj2" fmla="val 70590"/>
            </a:avLst>
          </a:prstGeom>
          <a:solidFill>
            <a:srgbClr val="7EAC64"/>
          </a:solidFill>
          <a:ln w="9525">
            <a:solidFill>
              <a:srgbClr val="7EAC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865981" y="4508500"/>
            <a:ext cx="3455987" cy="1223963"/>
          </a:xfrm>
          <a:prstGeom prst="rightArrow">
            <a:avLst>
              <a:gd name="adj1" fmla="val 50000"/>
              <a:gd name="adj2" fmla="val 70590"/>
            </a:avLst>
          </a:prstGeom>
          <a:solidFill>
            <a:srgbClr val="7EAC64"/>
          </a:solidFill>
          <a:ln w="9525">
            <a:solidFill>
              <a:srgbClr val="7EAC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 rot="10800000">
            <a:off x="4818054" y="2705893"/>
            <a:ext cx="3455988" cy="1223963"/>
          </a:xfrm>
          <a:prstGeom prst="rightArrow">
            <a:avLst>
              <a:gd name="adj1" fmla="val 50000"/>
              <a:gd name="adj2" fmla="val 70590"/>
            </a:avLst>
          </a:prstGeom>
          <a:solidFill>
            <a:srgbClr val="7EAC64"/>
          </a:solidFill>
          <a:ln w="9525">
            <a:solidFill>
              <a:srgbClr val="7EAC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 rot="10800000">
            <a:off x="4787900" y="4508500"/>
            <a:ext cx="3455988" cy="1223963"/>
          </a:xfrm>
          <a:prstGeom prst="rightArrow">
            <a:avLst>
              <a:gd name="adj1" fmla="val 50000"/>
              <a:gd name="adj2" fmla="val 70590"/>
            </a:avLst>
          </a:prstGeom>
          <a:solidFill>
            <a:srgbClr val="7EAC64"/>
          </a:solidFill>
          <a:ln w="9525">
            <a:solidFill>
              <a:srgbClr val="7EAC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187450" y="2997200"/>
            <a:ext cx="2509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Знания более низкого</a:t>
            </a:r>
          </a:p>
          <a:p>
            <a:pPr algn="ctr"/>
            <a:r>
              <a:rPr lang="ru-RU">
                <a:latin typeface="Times New Roman" pitchFamily="18" charset="0"/>
              </a:rPr>
              <a:t> уровня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940425" y="2964597"/>
            <a:ext cx="200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Знания более</a:t>
            </a:r>
          </a:p>
          <a:p>
            <a:pPr algn="ctr"/>
            <a:r>
              <a:rPr lang="ru-RU">
                <a:latin typeface="Times New Roman" pitchFamily="18" charset="0"/>
              </a:rPr>
              <a:t> высокого уровня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476375" y="4941888"/>
            <a:ext cx="1782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знания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364163" y="4797425"/>
            <a:ext cx="282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Знания донаучные, </a:t>
            </a:r>
          </a:p>
          <a:p>
            <a:pPr algn="ctr"/>
            <a:r>
              <a:rPr lang="ru-RU">
                <a:latin typeface="Times New Roman" pitchFamily="18" charset="0"/>
              </a:rPr>
              <a:t>житейские, практические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7398" y="668506"/>
            <a:ext cx="28830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990000"/>
                </a:solidFill>
                <a:latin typeface="Times New Roman" pitchFamily="18" charset="0"/>
              </a:rPr>
              <a:t>проблемная ситуация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71247" y="188640"/>
            <a:ext cx="7637406" cy="1512168"/>
          </a:xfrm>
          <a:prstGeom prst="roundRect">
            <a:avLst/>
          </a:prstGeom>
          <a:solidFill>
            <a:srgbClr val="92B97D">
              <a:alpha val="41961"/>
            </a:srgbClr>
          </a:solidFill>
          <a:ln w="15875">
            <a:solidFill>
              <a:srgbClr val="92B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1271247" y="216803"/>
            <a:ext cx="76374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</a:rPr>
              <a:t>Проблемный  вопрос </a:t>
            </a:r>
            <a:r>
              <a:rPr lang="ru-RU" sz="2400" b="1" i="1" dirty="0">
                <a:solidFill>
                  <a:srgbClr val="990000"/>
                </a:solidFill>
                <a:latin typeface="Times New Roman" pitchFamily="18" charset="0"/>
              </a:rPr>
              <a:t/>
            </a:r>
            <a:br>
              <a:rPr lang="ru-RU" sz="2400" b="1" i="1" dirty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426C22"/>
                </a:solidFill>
                <a:latin typeface="Times New Roman" pitchFamily="18" charset="0"/>
              </a:rPr>
              <a:t>при ответе подразумевает необходимость рассуждения, а не просто воспроизведение знаний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347390" y="2420888"/>
            <a:ext cx="756126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Что такое сквозняк?</a:t>
            </a:r>
          </a:p>
          <a:p>
            <a:pPr marL="342900" indent="-34290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  Что упадет быстрее – монета или листок</a:t>
            </a:r>
          </a:p>
          <a:p>
            <a:pPr>
              <a:buClr>
                <a:srgbClr val="990000"/>
              </a:buClr>
            </a:pP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      бумаги?</a:t>
            </a:r>
            <a:endParaRPr lang="ru-RU" altLang="ru-RU" sz="2400" dirty="0">
              <a:solidFill>
                <a:srgbClr val="234600"/>
              </a:solidFill>
              <a:latin typeface="Times New Roman" pitchFamily="18" charset="0"/>
            </a:endParaRPr>
          </a:p>
          <a:p>
            <a:pPr marL="342900" indent="-34290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  Почему </a:t>
            </a:r>
            <a:r>
              <a:rPr lang="ru-RU" altLang="ru-RU" sz="2400" dirty="0">
                <a:solidFill>
                  <a:srgbClr val="234600"/>
                </a:solidFill>
                <a:latin typeface="Times New Roman" pitchFamily="18" charset="0"/>
              </a:rPr>
              <a:t>с</a:t>
            </a: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винью считают грязнулей?</a:t>
            </a:r>
            <a:endParaRPr lang="ru-RU" altLang="ru-RU" sz="2400" dirty="0">
              <a:solidFill>
                <a:srgbClr val="234600"/>
              </a:solidFill>
              <a:latin typeface="Times New Roman" pitchFamily="18" charset="0"/>
            </a:endParaRPr>
          </a:p>
          <a:p>
            <a:pPr marL="342900" indent="-34290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sz="2400" dirty="0">
                <a:solidFill>
                  <a:srgbClr val="234600"/>
                </a:solidFill>
                <a:latin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 Листья с какого дерева никогда не желтеют?</a:t>
            </a:r>
            <a:endParaRPr lang="ru-RU" altLang="ru-RU" sz="2400" dirty="0">
              <a:solidFill>
                <a:srgbClr val="234600"/>
              </a:solidFill>
              <a:latin typeface="Times New Roman" pitchFamily="18" charset="0"/>
            </a:endParaRPr>
          </a:p>
          <a:p>
            <a:pPr marL="342900" indent="-34290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  </a:t>
            </a:r>
            <a:r>
              <a:rPr lang="ru-RU" altLang="ru-RU" sz="2400" dirty="0">
                <a:solidFill>
                  <a:srgbClr val="234600"/>
                </a:solidFill>
                <a:latin typeface="Times New Roman" pitchFamily="18" charset="0"/>
              </a:rPr>
              <a:t>Почему на участке одни лужи высохли</a:t>
            </a:r>
          </a:p>
          <a:p>
            <a:pPr>
              <a:buClr>
                <a:srgbClr val="990000"/>
              </a:buClr>
            </a:pP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      </a:t>
            </a:r>
            <a:r>
              <a:rPr lang="ru-RU" altLang="ru-RU" sz="2400" dirty="0">
                <a:solidFill>
                  <a:srgbClr val="234600"/>
                </a:solidFill>
                <a:latin typeface="Times New Roman" pitchFamily="18" charset="0"/>
              </a:rPr>
              <a:t>быстро, а другие ещё не высохли?</a:t>
            </a:r>
          </a:p>
          <a:p>
            <a:pPr marL="342900" indent="-34290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  </a:t>
            </a:r>
            <a:r>
              <a:rPr lang="ru-RU" altLang="ru-RU" sz="2400" dirty="0">
                <a:solidFill>
                  <a:srgbClr val="234600"/>
                </a:solidFill>
                <a:latin typeface="Times New Roman" pitchFamily="18" charset="0"/>
              </a:rPr>
              <a:t>Почему </a:t>
            </a: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белка </a:t>
            </a:r>
            <a:r>
              <a:rPr lang="ru-RU" altLang="ru-RU" sz="2400" dirty="0">
                <a:solidFill>
                  <a:srgbClr val="234600"/>
                </a:solidFill>
                <a:latin typeface="Times New Roman" pitchFamily="18" charset="0"/>
              </a:rPr>
              <a:t>к зиме меняет цвет шубки</a:t>
            </a: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?</a:t>
            </a:r>
          </a:p>
          <a:p>
            <a:pPr marL="342900" indent="-342900">
              <a:buClr>
                <a:srgbClr val="990000"/>
              </a:buClr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rgbClr val="234600"/>
                </a:solidFill>
                <a:latin typeface="Times New Roman" pitchFamily="18" charset="0"/>
              </a:rPr>
              <a:t>  Какую соль нельзя есть?</a:t>
            </a:r>
            <a:endParaRPr lang="ru-RU" altLang="ru-RU" sz="2400" dirty="0">
              <a:solidFill>
                <a:srgbClr val="234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95444" y="203887"/>
            <a:ext cx="7637406" cy="1064873"/>
          </a:xfrm>
          <a:prstGeom prst="roundRect">
            <a:avLst/>
          </a:prstGeom>
          <a:solidFill>
            <a:srgbClr val="92B97D">
              <a:alpha val="30000"/>
            </a:srgbClr>
          </a:solidFill>
          <a:ln w="15875">
            <a:solidFill>
              <a:srgbClr val="92B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403350" y="333375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</a:rPr>
              <a:t>Проблемная  задача:</a:t>
            </a:r>
            <a:r>
              <a:rPr lang="ru-RU" sz="2400" dirty="0">
                <a:solidFill>
                  <a:srgbClr val="990000"/>
                </a:solidFill>
                <a:latin typeface="Times New Roman" pitchFamily="18" charset="0"/>
              </a:rPr>
              <a:t/>
            </a:r>
            <a:br>
              <a:rPr lang="ru-RU" sz="2400" dirty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426C22"/>
                </a:solidFill>
                <a:latin typeface="Times New Roman" pitchFamily="18" charset="0"/>
              </a:rPr>
              <a:t>как в любой задаче </a:t>
            </a:r>
            <a:r>
              <a:rPr lang="ru-RU" sz="2400" b="1" i="1" dirty="0">
                <a:solidFill>
                  <a:srgbClr val="990000"/>
                </a:solidFill>
                <a:latin typeface="Times New Roman" pitchFamily="18" charset="0"/>
              </a:rPr>
              <a:t>есть условие и вопрос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1181893" y="1556792"/>
            <a:ext cx="77057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altLang="ru-RU" sz="2400" dirty="0">
                <a:solidFill>
                  <a:srgbClr val="2C4917"/>
                </a:solidFill>
                <a:latin typeface="Times New Roman" pitchFamily="18" charset="0"/>
              </a:rPr>
              <a:t>Одна подруга живёт на юге и никогда не видела снега. Другая живёт на Крайнем севере. Там снег никогда не тает. Что можно сделать, чтобы подруга, живущая на севере, увидела деревья и цветы, а подруга, живущая на юге, увидела снег и льды, однако переезжать они не хотят.</a:t>
            </a:r>
          </a:p>
        </p:txBody>
      </p:sp>
      <p:pic>
        <p:nvPicPr>
          <p:cNvPr id="63497" name="Рисунок 3" descr="http://vio.uchim.info/Vio_36/cd_site/articles/art_2_7_clip_image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149725"/>
            <a:ext cx="2643188" cy="2141538"/>
          </a:xfrm>
          <a:prstGeom prst="rect">
            <a:avLst/>
          </a:prstGeom>
          <a:noFill/>
          <a:ln w="19050">
            <a:solidFill>
              <a:srgbClr val="51862A"/>
            </a:solidFill>
            <a:miter lim="800000"/>
            <a:headEnd/>
            <a:tailEnd/>
          </a:ln>
        </p:spPr>
      </p:pic>
      <p:pic>
        <p:nvPicPr>
          <p:cNvPr id="63498" name="Picture 2" descr="http://www.mamadaika.ru/abakan/images/articles/editor/wVK_vZakZs4.jpg"/>
          <p:cNvPicPr>
            <a:picLocks noChangeAspect="1" noChangeArrowheads="1"/>
          </p:cNvPicPr>
          <p:nvPr/>
        </p:nvPicPr>
        <p:blipFill>
          <a:blip r:embed="rId3"/>
          <a:srcRect b="-3128"/>
          <a:stretch>
            <a:fillRect/>
          </a:stretch>
        </p:blipFill>
        <p:spPr bwMode="auto">
          <a:xfrm>
            <a:off x="6156325" y="4076700"/>
            <a:ext cx="2620963" cy="2371725"/>
          </a:xfrm>
          <a:prstGeom prst="rect">
            <a:avLst/>
          </a:prstGeom>
          <a:noFill/>
          <a:ln w="19050">
            <a:solidFill>
              <a:srgbClr val="92B97D"/>
            </a:solidFill>
            <a:miter lim="800000"/>
            <a:headEnd/>
            <a:tailEnd/>
          </a:ln>
        </p:spPr>
      </p:pic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4356100" y="4365625"/>
            <a:ext cx="1357313" cy="1285875"/>
          </a:xfrm>
          <a:prstGeom prst="ellipse">
            <a:avLst/>
          </a:prstGeom>
          <a:solidFill>
            <a:srgbClr val="990000"/>
          </a:solidFill>
          <a:ln w="11430" algn="ctr">
            <a:solidFill>
              <a:srgbClr val="990000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95444" y="203887"/>
            <a:ext cx="6660932" cy="861803"/>
          </a:xfrm>
          <a:prstGeom prst="roundRect">
            <a:avLst/>
          </a:prstGeom>
          <a:solidFill>
            <a:srgbClr val="92B97D">
              <a:alpha val="30000"/>
            </a:srgbClr>
          </a:solidFill>
          <a:ln w="15875">
            <a:solidFill>
              <a:srgbClr val="92B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514" y="234693"/>
            <a:ext cx="7612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опыта </a:t>
            </a:r>
            <a:r>
              <a:rPr lang="ru-RU" sz="2400" b="1" i="1" dirty="0" smtClean="0">
                <a:solidFill>
                  <a:srgbClr val="426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создания проблемной ситуации</a:t>
            </a:r>
            <a:endParaRPr lang="ru-RU" sz="2400" b="1" i="1" dirty="0">
              <a:solidFill>
                <a:srgbClr val="426C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PIM18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6" b="8070"/>
          <a:stretch>
            <a:fillRect/>
          </a:stretch>
        </p:blipFill>
        <p:spPr bwMode="auto">
          <a:xfrm>
            <a:off x="1187624" y="1642702"/>
            <a:ext cx="3156891" cy="2247875"/>
          </a:xfrm>
          <a:prstGeom prst="rect">
            <a:avLst/>
          </a:prstGeom>
          <a:noFill/>
          <a:ln w="19050">
            <a:solidFill>
              <a:srgbClr val="51862A"/>
            </a:solidFill>
            <a:miter lim="800000"/>
            <a:headEnd/>
            <a:tailEnd/>
          </a:ln>
        </p:spPr>
      </p:pic>
      <p:pic>
        <p:nvPicPr>
          <p:cNvPr id="6" name="Picture 2" descr="D:\Documents and Settings\Делопроизводитель\Рабочий стол\наше\опыты\гнездо\IMG_1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76" y="1633964"/>
            <a:ext cx="3008574" cy="2256613"/>
          </a:xfrm>
          <a:prstGeom prst="rect">
            <a:avLst/>
          </a:prstGeom>
          <a:noFill/>
          <a:ln w="19050">
            <a:solidFill>
              <a:srgbClr val="5186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/>
          <a:stretch/>
        </p:blipFill>
        <p:spPr bwMode="auto">
          <a:xfrm>
            <a:off x="1187624" y="4221088"/>
            <a:ext cx="3156891" cy="2176416"/>
          </a:xfrm>
          <a:prstGeom prst="rect">
            <a:avLst/>
          </a:prstGeom>
          <a:noFill/>
          <a:ln w="19050">
            <a:solidFill>
              <a:srgbClr val="5186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5"/>
          <a:stretch/>
        </p:blipFill>
        <p:spPr bwMode="auto">
          <a:xfrm>
            <a:off x="4949575" y="4221088"/>
            <a:ext cx="3008575" cy="2161249"/>
          </a:xfrm>
          <a:prstGeom prst="rect">
            <a:avLst/>
          </a:prstGeom>
          <a:noFill/>
          <a:ln w="19050">
            <a:solidFill>
              <a:srgbClr val="5186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851275" y="188913"/>
            <a:ext cx="1104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990000"/>
                </a:solidFill>
                <a:latin typeface="Monotype Corsiva" pitchFamily="66" charset="0"/>
              </a:rPr>
              <a:t>2 этап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55650" y="784225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293315"/>
                </a:solidFill>
                <a:latin typeface="Times New Roman" pitchFamily="18" charset="0"/>
              </a:rPr>
              <a:t>Цель воспитателя </a:t>
            </a: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293315"/>
                </a:solidFill>
                <a:latin typeface="Times New Roman" pitchFamily="18" charset="0"/>
              </a:rPr>
              <a:t>подведение детей к осознанию </a:t>
            </a:r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293315"/>
                </a:solidFill>
                <a:latin typeface="Times New Roman" pitchFamily="18" charset="0"/>
              </a:rPr>
              <a:t>принятию предложенной проблемной ситуации.</a:t>
            </a:r>
            <a:endParaRPr lang="ru-RU" sz="2400" dirty="0">
              <a:solidFill>
                <a:srgbClr val="293315"/>
              </a:solidFill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2296818"/>
              </p:ext>
            </p:extLst>
          </p:nvPr>
        </p:nvGraphicFramePr>
        <p:xfrm>
          <a:off x="1524000" y="1844824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36383" y="140236"/>
            <a:ext cx="6696744" cy="882829"/>
          </a:xfrm>
          <a:prstGeom prst="round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>
            <a:solidFill>
              <a:srgbClr val="7EAC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403648" y="140236"/>
            <a:ext cx="61622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4 уровня проблемности в обучении:</a:t>
            </a:r>
          </a:p>
          <a:p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27835024"/>
              </p:ext>
            </p:extLst>
          </p:nvPr>
        </p:nvGraphicFramePr>
        <p:xfrm>
          <a:off x="1187624" y="999461"/>
          <a:ext cx="8064896" cy="5726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851275" y="188913"/>
            <a:ext cx="1104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990000"/>
                </a:solidFill>
                <a:latin typeface="Monotype Corsiva" pitchFamily="66" charset="0"/>
              </a:rPr>
              <a:t>3</a:t>
            </a:r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990000"/>
                </a:solidFill>
                <a:latin typeface="Monotype Corsiva" pitchFamily="66" charset="0"/>
              </a:rPr>
              <a:t>этап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16687127"/>
              </p:ext>
            </p:extLst>
          </p:nvPr>
        </p:nvGraphicFramePr>
        <p:xfrm>
          <a:off x="863625" y="1199722"/>
          <a:ext cx="7416750" cy="489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43608" y="1196752"/>
            <a:ext cx="7056784" cy="1152128"/>
          </a:xfrm>
          <a:prstGeom prst="roundRect">
            <a:avLst/>
          </a:prstGeom>
          <a:solidFill>
            <a:srgbClr val="92B97D">
              <a:alpha val="33000"/>
            </a:srgbClr>
          </a:solid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</a:rPr>
              <a:t>Цель воспитателя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– актуализация необходимых знаний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детей.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3212976"/>
            <a:ext cx="7056784" cy="2671142"/>
          </a:xfrm>
          <a:prstGeom prst="roundRect">
            <a:avLst/>
          </a:prstGeom>
          <a:solidFill>
            <a:srgbClr val="92B97D">
              <a:alpha val="40000"/>
            </a:srgbClr>
          </a:solid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>
                <a:solidFill>
                  <a:srgbClr val="293315"/>
                </a:solidFill>
                <a:latin typeface="Times New Roman" pitchFamily="18" charset="0"/>
              </a:rPr>
              <a:t>«Что нам надо вспомнить для решения нашего вопроса?», «Что мы можем использовать из известного нам для нахождения неизвестного?»; вовлечение детей в процесс выдвижения предположений; поиск «ключа», идеи решения.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35300" y="2348880"/>
            <a:ext cx="816113" cy="792088"/>
          </a:xfrm>
          <a:prstGeom prst="downArrow">
            <a:avLst/>
          </a:prstGeom>
          <a:solidFill>
            <a:srgbClr val="92B97D">
              <a:alpha val="49000"/>
            </a:srgbClr>
          </a:solid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57734772"/>
              </p:ext>
            </p:extLst>
          </p:nvPr>
        </p:nvGraphicFramePr>
        <p:xfrm>
          <a:off x="179512" y="476672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68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400308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990000"/>
                </a:solidFill>
                <a:latin typeface="Monotype Corsiva" pitchFamily="66" charset="0"/>
              </a:rPr>
              <a:t>4 этап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60666751"/>
              </p:ext>
            </p:extLst>
          </p:nvPr>
        </p:nvGraphicFramePr>
        <p:xfrm>
          <a:off x="395536" y="1108194"/>
          <a:ext cx="8424936" cy="527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3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rgbClr val="234600"/>
                </a:solidFill>
                <a:latin typeface="Times New Roman"/>
                <a:ea typeface="Times New Roman"/>
              </a:rPr>
              <a:t>«Дети учатся лучше и в тысячу раз успешнее, если им дают возможность самостоятельно исследовать основы изучаемого материала».</a:t>
            </a:r>
          </a:p>
          <a:p>
            <a:pPr algn="r"/>
            <a:endParaRPr lang="ru-RU" sz="2800" dirty="0" smtClean="0">
              <a:solidFill>
                <a:srgbClr val="234600"/>
              </a:solidFill>
              <a:latin typeface="Times New Roman"/>
              <a:ea typeface="Times New Roman"/>
            </a:endParaRPr>
          </a:p>
          <a:p>
            <a:pPr algn="r"/>
            <a:r>
              <a:rPr lang="ru-RU" sz="2800" i="1" dirty="0" smtClean="0">
                <a:solidFill>
                  <a:srgbClr val="234600"/>
                </a:solidFill>
                <a:latin typeface="Times New Roman"/>
                <a:ea typeface="Times New Roman"/>
              </a:rPr>
              <a:t>                                                        Питер </a:t>
            </a:r>
            <a:r>
              <a:rPr lang="ru-RU" sz="2800" i="1" dirty="0" err="1" smtClean="0">
                <a:solidFill>
                  <a:srgbClr val="234600"/>
                </a:solidFill>
                <a:latin typeface="Times New Roman"/>
                <a:ea typeface="Times New Roman"/>
              </a:rPr>
              <a:t>Клайн</a:t>
            </a:r>
            <a:endParaRPr lang="ru-RU" sz="2800" i="1" dirty="0">
              <a:solidFill>
                <a:srgbClr val="2346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F:\дети\krasivye_deti_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09" y="3605644"/>
            <a:ext cx="3808182" cy="3046545"/>
          </a:xfrm>
          <a:prstGeom prst="rect">
            <a:avLst/>
          </a:prstGeom>
          <a:noFill/>
          <a:ln w="19050">
            <a:solidFill>
              <a:srgbClr val="234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05132861"/>
              </p:ext>
            </p:extLst>
          </p:nvPr>
        </p:nvGraphicFramePr>
        <p:xfrm>
          <a:off x="1007604" y="692696"/>
          <a:ext cx="727280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537321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Важно!  Не указывать ребенку на его ошибки,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создавать условия, чтобы ребенок увидел их сам.</a:t>
            </a:r>
          </a:p>
        </p:txBody>
      </p:sp>
    </p:spTree>
    <p:extLst>
      <p:ext uri="{BB962C8B-B14F-4D97-AF65-F5344CB8AC3E}">
        <p14:creationId xmlns:p14="http://schemas.microsoft.com/office/powerpoint/2010/main" val="30277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776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Вариантами проблемного обучения являются поисковые и исследовательские методы, при которых учащиеся ведут самостоятельный поиск и исследование проблемы, творчески применяют и добывают знания.</a:t>
            </a:r>
            <a:endParaRPr lang="ru-RU" sz="2400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К\Desktop\04.01\02.04\уеу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73424"/>
            <a:ext cx="4416152" cy="4416152"/>
          </a:xfrm>
          <a:prstGeom prst="rect">
            <a:avLst/>
          </a:prstGeom>
          <a:noFill/>
          <a:ln w="19050">
            <a:solidFill>
              <a:srgbClr val="5186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258941" y="6181723"/>
            <a:ext cx="8727504" cy="304037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"/>
                      </a14:imgEffect>
                      <a14:imgEffect>
                        <a14:colorTemperature colorTemp="7200"/>
                      </a14:imgEffect>
                      <a14:imgEffect>
                        <a14:saturation sat="385000"/>
                      </a14:imgEffect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0337" y="5012234"/>
            <a:ext cx="8756636" cy="975246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"/>
                      </a14:imgEffect>
                      <a14:imgEffect>
                        <a14:colorTemperature colorTemp="7200"/>
                      </a14:imgEffect>
                      <a14:imgEffect>
                        <a14:saturation sat="385000"/>
                      </a14:imgEffect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8526" y="4313547"/>
            <a:ext cx="8747333" cy="504056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"/>
                      </a14:imgEffect>
                      <a14:imgEffect>
                        <a14:colorTemperature colorTemp="7200"/>
                      </a14:imgEffect>
                      <a14:imgEffect>
                        <a14:saturation sat="385000"/>
                      </a14:imgEffect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168" y="3804620"/>
            <a:ext cx="8766754" cy="304800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"/>
                      </a14:imgEffect>
                      <a14:imgEffect>
                        <a14:colorTemperature colorTemp="7200"/>
                      </a14:imgEffect>
                      <a14:imgEffect>
                        <a14:saturation sat="385000"/>
                      </a14:imgEffect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9009" y="3305699"/>
            <a:ext cx="8757451" cy="304800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"/>
                      </a14:imgEffect>
                      <a14:imgEffect>
                        <a14:colorTemperature colorTemp="7200"/>
                      </a14:imgEffect>
                      <a14:imgEffect>
                        <a14:saturation sat="385000"/>
                      </a14:imgEffect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816" y="2808951"/>
            <a:ext cx="8766754" cy="288032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"/>
                      </a14:imgEffect>
                      <a14:imgEffect>
                        <a14:colorTemperature colorTemp="7200"/>
                      </a14:imgEffect>
                      <a14:imgEffect>
                        <a14:saturation sat="385000"/>
                      </a14:imgEffect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Выбор темы исследования.</a:t>
            </a:r>
            <a:endParaRPr lang="ru-RU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9053" y="1709403"/>
            <a:ext cx="8737214" cy="927387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"/>
                      </a14:imgEffect>
                      <a14:imgEffect>
                        <a14:colorTemperature colorTemp="7200"/>
                      </a14:imgEffect>
                      <a14:imgEffect>
                        <a14:saturation sat="385000"/>
                      </a14:imgEffect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Выявление проблемы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которую можно исследовать и которую хотелось бы разрешить. Для того, чтобы исследовательская деятельность вызывала у детей интерес, необходимо подобрать содержание, доступное их пониманию (окружающий мир, природа и др.).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35696" y="116631"/>
            <a:ext cx="5832648" cy="554869"/>
          </a:xfrm>
          <a:prstGeom prst="roundRect">
            <a:avLst/>
          </a:prstGeom>
          <a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>
            <a:solidFill>
              <a:srgbClr val="7EAC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66027" y="148280"/>
            <a:ext cx="4716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Исследовательская деятельность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37" y="741718"/>
            <a:ext cx="888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исследовательских технологий совпадает с моделью научного исследования.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593" y="3241167"/>
            <a:ext cx="349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Определение цели исследования.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9731" y="3756965"/>
            <a:ext cx="370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Определение задач исследования.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053" y="4242409"/>
            <a:ext cx="875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Выдвижение гипотезы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(предположения, догадки, недоказанной логически и не подтвержденной опытом).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380" y="4973671"/>
            <a:ext cx="8465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Составление предварительного плана исследования.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Возможные пути и методы исследования: подумать самому, прочитать книги о том, что исследуешь; посмотреть видеофильм по проблеме; обратиться к компьютеру; спросить у других людей; понаблюдать; провести эксперимент.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2144" y="6134893"/>
            <a:ext cx="793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Проведение эксперимента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(опыта), наблюдения, проверка гипотезы, выводы.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30" y="1601391"/>
            <a:ext cx="648072" cy="216024"/>
          </a:xfrm>
          <a:prstGeom prst="rect">
            <a:avLst/>
          </a:prstGeom>
          <a:solidFill>
            <a:srgbClr val="5A702E"/>
          </a:solidFill>
          <a:ln>
            <a:solidFill>
              <a:srgbClr val="5A7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0347" y="1531531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322" y="992922"/>
            <a:ext cx="813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осуществления исследовательской деятельности (А.И.Савенков):</a:t>
            </a:r>
            <a:endParaRPr lang="ru-RU" sz="20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" y="2722371"/>
            <a:ext cx="6699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198813"/>
            <a:ext cx="6699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" y="3670653"/>
            <a:ext cx="6699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194484"/>
            <a:ext cx="6699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8" y="4918635"/>
            <a:ext cx="6699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4" y="6086884"/>
            <a:ext cx="6699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921" y="2672156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30" y="314859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65" y="3603077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83" y="4161931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828" y="4880866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6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674" y="6034464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7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Скругленный прямоугольник 2060"/>
          <p:cNvSpPr/>
          <p:nvPr/>
        </p:nvSpPr>
        <p:spPr>
          <a:xfrm>
            <a:off x="4619238" y="5230250"/>
            <a:ext cx="3721943" cy="1484755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7" name="Скругленный прямоугольник 2056"/>
          <p:cNvSpPr/>
          <p:nvPr/>
        </p:nvSpPr>
        <p:spPr>
          <a:xfrm>
            <a:off x="842032" y="5230250"/>
            <a:ext cx="3164879" cy="1484755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6" name="Скругленный прямоугольник 2055"/>
          <p:cNvSpPr/>
          <p:nvPr/>
        </p:nvSpPr>
        <p:spPr>
          <a:xfrm>
            <a:off x="6683747" y="2780928"/>
            <a:ext cx="1848693" cy="2265423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Скругленный прямоугольник 2054"/>
          <p:cNvSpPr/>
          <p:nvPr/>
        </p:nvSpPr>
        <p:spPr>
          <a:xfrm>
            <a:off x="4272466" y="2780928"/>
            <a:ext cx="2207743" cy="2279513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Скругленный прямоугольник 2053"/>
          <p:cNvSpPr/>
          <p:nvPr/>
        </p:nvSpPr>
        <p:spPr>
          <a:xfrm>
            <a:off x="2541133" y="2780928"/>
            <a:ext cx="1457706" cy="2279513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Скругленный прямоугольник 2049"/>
          <p:cNvSpPr/>
          <p:nvPr/>
        </p:nvSpPr>
        <p:spPr>
          <a:xfrm>
            <a:off x="887834" y="2780928"/>
            <a:ext cx="1428403" cy="2284692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Скругленный прямоугольник 2048"/>
          <p:cNvSpPr/>
          <p:nvPr/>
        </p:nvSpPr>
        <p:spPr>
          <a:xfrm>
            <a:off x="6648099" y="1881698"/>
            <a:ext cx="1452293" cy="727079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16536" y="1866808"/>
            <a:ext cx="1463674" cy="756859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0837" y="1866808"/>
            <a:ext cx="1416645" cy="706397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7834" y="1860287"/>
            <a:ext cx="1440160" cy="717417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4048" y="1124744"/>
            <a:ext cx="3096344" cy="504056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88640"/>
            <a:ext cx="6264696" cy="758989"/>
          </a:xfrm>
          <a:prstGeom prst="roundRect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9050">
            <a:solidFill>
              <a:srgbClr val="5A7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3B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Схема построения традиционного и проблемного обучения (Т.В.Кудрявцев)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3329" y="1895831"/>
            <a:ext cx="156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Деятельность ребенка</a:t>
            </a:r>
            <a:endParaRPr lang="ru-RU" dirty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5362" y="2940903"/>
            <a:ext cx="1463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Восприятие и запоминание знаний в готовом виде как истин в последней инстанции</a:t>
            </a:r>
            <a:endParaRPr lang="ru-RU" sz="1600" dirty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7150" y="2819901"/>
            <a:ext cx="22458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Учит мыслить путем  создания и разрешения проблемных ситуаций, организации исследовательской, поисковой деятельности детей, направленной на открытие нового в процессе решения проблем</a:t>
            </a:r>
            <a:endParaRPr lang="ru-RU" sz="1400" dirty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8099" y="2827819"/>
            <a:ext cx="1848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Приобретает поисковый, исследовательский характер в процессе решения проблем, открытия новых знаний и способов действий</a:t>
            </a:r>
            <a:endParaRPr lang="ru-RU" sz="1600" dirty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9237" y="5280129"/>
            <a:ext cx="3721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Проблемное обучение предполагает сотрудничество ребенка с педагогом в творческой деятельности по решению новых для него проблем, что способствует «воспитанию подлинного, самостоятельного, продуктивного, творческого мышления»</a:t>
            </a:r>
            <a:endParaRPr lang="ru-RU" sz="1400" dirty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8" name="Прямая со стрелкой 2057"/>
          <p:cNvCxnSpPr/>
          <p:nvPr/>
        </p:nvCxnSpPr>
        <p:spPr>
          <a:xfrm>
            <a:off x="1607914" y="1628800"/>
            <a:ext cx="1" cy="216024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/>
          <p:nvPr/>
        </p:nvCxnSpPr>
        <p:spPr>
          <a:xfrm>
            <a:off x="3269158" y="1628800"/>
            <a:ext cx="2" cy="238008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 стрелкой 2061"/>
          <p:cNvCxnSpPr/>
          <p:nvPr/>
        </p:nvCxnSpPr>
        <p:spPr>
          <a:xfrm>
            <a:off x="5748373" y="1628800"/>
            <a:ext cx="0" cy="248972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/>
          <p:nvPr/>
        </p:nvCxnSpPr>
        <p:spPr>
          <a:xfrm>
            <a:off x="7380385" y="1628800"/>
            <a:ext cx="1" cy="252898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Прямая со стрелкой 2067"/>
          <p:cNvCxnSpPr>
            <a:stCxn id="10" idx="2"/>
          </p:cNvCxnSpPr>
          <p:nvPr/>
        </p:nvCxnSpPr>
        <p:spPr>
          <a:xfrm>
            <a:off x="1607914" y="2577704"/>
            <a:ext cx="1" cy="203224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 стрелкой 2071"/>
          <p:cNvCxnSpPr/>
          <p:nvPr/>
        </p:nvCxnSpPr>
        <p:spPr>
          <a:xfrm>
            <a:off x="3269160" y="2562241"/>
            <a:ext cx="9076" cy="218687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Прямая со стрелкой 2073"/>
          <p:cNvCxnSpPr/>
          <p:nvPr/>
        </p:nvCxnSpPr>
        <p:spPr>
          <a:xfrm>
            <a:off x="5580112" y="2608777"/>
            <a:ext cx="0" cy="172151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Прямая со стрелкой 2075"/>
          <p:cNvCxnSpPr/>
          <p:nvPr/>
        </p:nvCxnSpPr>
        <p:spPr>
          <a:xfrm>
            <a:off x="7524328" y="2608777"/>
            <a:ext cx="0" cy="172151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Прямая со стрелкой 2077"/>
          <p:cNvCxnSpPr/>
          <p:nvPr/>
        </p:nvCxnSpPr>
        <p:spPr>
          <a:xfrm flipH="1">
            <a:off x="1634679" y="5066670"/>
            <a:ext cx="5879" cy="163580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36" name="Прямая со стрелкой 65535"/>
          <p:cNvCxnSpPr/>
          <p:nvPr/>
        </p:nvCxnSpPr>
        <p:spPr>
          <a:xfrm>
            <a:off x="3278236" y="5060441"/>
            <a:ext cx="0" cy="169809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38" name="Прямая со стрелкой 65537"/>
          <p:cNvCxnSpPr/>
          <p:nvPr/>
        </p:nvCxnSpPr>
        <p:spPr>
          <a:xfrm flipH="1">
            <a:off x="5584910" y="5046351"/>
            <a:ext cx="1" cy="163580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40" name="Прямая со стрелкой 65539"/>
          <p:cNvCxnSpPr/>
          <p:nvPr/>
        </p:nvCxnSpPr>
        <p:spPr>
          <a:xfrm flipH="1">
            <a:off x="7608093" y="5060441"/>
            <a:ext cx="1" cy="168759"/>
          </a:xfrm>
          <a:prstGeom prst="straightConnector1">
            <a:avLst/>
          </a:prstGeom>
          <a:ln w="25400">
            <a:solidFill>
              <a:srgbClr val="5A7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897434" y="1124744"/>
            <a:ext cx="3101405" cy="504056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9050">
            <a:solidFill>
              <a:srgbClr val="518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Традиционный процесс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42032" y="1900560"/>
            <a:ext cx="153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lvl="0" algn="ctr"/>
            <a:r>
              <a:rPr lang="ru-RU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dirty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2353" y="1920108"/>
            <a:ext cx="153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lvl="0" algn="ctr"/>
            <a:r>
              <a:rPr lang="ru-RU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</p:txBody>
      </p:sp>
      <p:sp>
        <p:nvSpPr>
          <p:cNvPr id="2048" name="TextBox 2047"/>
          <p:cNvSpPr txBox="1"/>
          <p:nvPr/>
        </p:nvSpPr>
        <p:spPr>
          <a:xfrm>
            <a:off x="4982490" y="1914983"/>
            <a:ext cx="153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lvl="0" algn="ctr"/>
            <a:r>
              <a:rPr lang="ru-RU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</a:p>
        </p:txBody>
      </p:sp>
      <p:sp>
        <p:nvSpPr>
          <p:cNvPr id="2051" name="TextBox 2050"/>
          <p:cNvSpPr txBox="1"/>
          <p:nvPr/>
        </p:nvSpPr>
        <p:spPr>
          <a:xfrm>
            <a:off x="876077" y="3140968"/>
            <a:ext cx="14977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Трансформация знаний и истин в готовом виде от педагога к ребенку</a:t>
            </a:r>
          </a:p>
        </p:txBody>
      </p:sp>
      <p:sp>
        <p:nvSpPr>
          <p:cNvPr id="2059" name="TextBox 2058"/>
          <p:cNvSpPr txBox="1"/>
          <p:nvPr/>
        </p:nvSpPr>
        <p:spPr>
          <a:xfrm>
            <a:off x="813854" y="5229200"/>
            <a:ext cx="317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Традиционное обучение строится с опорой на память и воспроизводящую деятельность, что способствует развитию воспроизводящей стороны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27946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92088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b="1" dirty="0">
                <a:solidFill>
                  <a:srgbClr val="A9432B"/>
                </a:solidFill>
                <a:latin typeface="Monotype Corsiva" pitchFamily="66" charset="0"/>
                <a:cs typeface="Times New Roman" pitchFamily="18" charset="0"/>
              </a:rPr>
              <a:t>Рекомендации по развитию проблемного видения у дошкольников</a:t>
            </a:r>
            <a:r>
              <a:rPr lang="ru-RU" altLang="ru-RU" sz="2800" b="1" dirty="0" smtClean="0">
                <a:solidFill>
                  <a:srgbClr val="A9432B"/>
                </a:solidFill>
                <a:latin typeface="Monotype Corsiva" pitchFamily="66" charset="0"/>
                <a:cs typeface="Times New Roman" pitchFamily="18" charset="0"/>
              </a:rPr>
              <a:t>:</a:t>
            </a:r>
            <a:endParaRPr lang="ru-RU" altLang="ru-RU" sz="2400" b="1" dirty="0">
              <a:solidFill>
                <a:srgbClr val="A9432B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lvl="0" indent="-342900" algn="just" eaLnBrk="0" hangingPunct="0">
              <a:buFont typeface="Arial" pitchFamily="34" charset="0"/>
              <a:buChar char="•"/>
            </a:pPr>
            <a:r>
              <a:rPr lang="ru-RU" alt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Нацеливайтесь </a:t>
            </a: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на развитие творческих способностей ребенка, помните, что каждый ребенок талантлив.</a:t>
            </a:r>
          </a:p>
          <a:p>
            <a:pPr marL="342900" lvl="0" indent="-342900" algn="just" eaLnBrk="0" hangingPunct="0">
              <a:buFont typeface="Arial" pitchFamily="34" charset="0"/>
              <a:buChar char="•"/>
            </a:pPr>
            <a:r>
              <a:rPr lang="ru-RU" alt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раскрывайте истину, а научите ее находить с помощью рассуждений, наводящих вопросов.</a:t>
            </a:r>
          </a:p>
          <a:p>
            <a:pPr marL="342900" lvl="0" indent="-342900" algn="just" eaLnBrk="0" hangingPunct="0"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Постоянно открывайте перед детьми «тайну двойного во всем» (в каждом предмете, явлении, факте). «Тайна двойного» - это наличие противоречия в объекте, когда что- то в нем хорошо, а что-то - плохо (например, солнце – это хорошо, потому что светит, греет; но солнце - это и плохо, потому что сушит, жжет).</a:t>
            </a:r>
          </a:p>
          <a:p>
            <a:pPr marL="342900" lvl="0" indent="-342900" algn="just" eaLnBrk="0" hangingPunct="0"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Учите детей разрешать противоречия. Используйте игровые или сказочные задачи (например, чтобы перенести воду в решете, надо изменить агрегатное состояние вещества: вода - лед).</a:t>
            </a:r>
          </a:p>
          <a:p>
            <a:pPr marL="342900" lvl="0" indent="-342900" algn="just" eaLnBrk="0" hangingPunct="0"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Играйте каждый день. Темы: «Антонимы», «Чем похожи...», «Чем может быть...листок, палочка и т.п.», «Если бы ты превратился в...» (Используйте «Грамматику фантазии» </a:t>
            </a:r>
            <a:r>
              <a:rPr lang="ru-RU" altLang="ru-RU" sz="20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Д.Родари</a:t>
            </a: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 algn="just" eaLnBrk="0" hangingPunct="0"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Беседуйте с детьми на исторические темы (например, «История изобретения колеса...карандаша...»).</a:t>
            </a:r>
          </a:p>
        </p:txBody>
      </p:sp>
    </p:spTree>
    <p:extLst>
      <p:ext uri="{BB962C8B-B14F-4D97-AF65-F5344CB8AC3E}">
        <p14:creationId xmlns:p14="http://schemas.microsoft.com/office/powerpoint/2010/main" val="18554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525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b="1" i="1" dirty="0">
                <a:solidFill>
                  <a:srgbClr val="A9432B"/>
                </a:solidFill>
                <a:latin typeface="Monotype Corsiva" pitchFamily="66" charset="0"/>
                <a:cs typeface="Times New Roman" pitchFamily="18" charset="0"/>
              </a:rPr>
              <a:t>Рекомендации по стилю общения с </a:t>
            </a:r>
            <a:r>
              <a:rPr lang="ru-RU" altLang="ru-RU" sz="2800" b="1" i="1" dirty="0" smtClean="0">
                <a:solidFill>
                  <a:srgbClr val="A9432B"/>
                </a:solidFill>
                <a:latin typeface="Monotype Corsiva" pitchFamily="66" charset="0"/>
                <a:cs typeface="Times New Roman" pitchFamily="18" charset="0"/>
              </a:rPr>
              <a:t>детьми:</a:t>
            </a:r>
          </a:p>
          <a:p>
            <a:pPr lvl="0"/>
            <a:endParaRPr lang="ru-RU" altLang="ru-RU" sz="3200" b="1" i="1" dirty="0" smtClean="0">
              <a:solidFill>
                <a:srgbClr val="A943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alt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Выслушивайте </a:t>
            </a: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каждого желающего. </a:t>
            </a: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Давайте только положительные оценки. Вместо «правильно» лучше говорите «интересно», «необычно», «любопытно», «хорошо».</a:t>
            </a: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Во время бесед идите за логикой ребенка, а не навязывайте своего мнения. Учите детей возражать Вам и друг другу, но возражать аргументировано, предлагая что-то взамен или доказывая.</a:t>
            </a: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Если в группе есть яркий лидер, со временем переключайте его на какую-либо деятельность и беседуйте с детьми уже без него.</a:t>
            </a: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ru-RU" alt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развитии творческих способностей детей можно использовать следующие формы обучения - групповые дискуссии, мозговой штурм, ролевые игры, групповые и индивидуальные проекты.</a:t>
            </a:r>
          </a:p>
        </p:txBody>
      </p:sp>
    </p:spTree>
    <p:extLst>
      <p:ext uri="{BB962C8B-B14F-4D97-AF65-F5344CB8AC3E}">
        <p14:creationId xmlns:p14="http://schemas.microsoft.com/office/powerpoint/2010/main" val="7235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2652869" y="3645024"/>
            <a:ext cx="4546873" cy="2160240"/>
          </a:xfrm>
          <a:prstGeom prst="round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9050">
            <a:solidFill>
              <a:srgbClr val="2C4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интеллектуальное затруднение человека, возникающее в случае, когда он не знает, как объяснить факт, явление или процесс действительности, не может достичь цели известными ему способами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действий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1331640" y="1268760"/>
            <a:ext cx="3222104" cy="1368152"/>
          </a:xfrm>
          <a:prstGeom prst="round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9050">
            <a:solidFill>
              <a:srgbClr val="2C4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дети должны найти решение на поставленный 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Arial" charset="0"/>
              </a:rPr>
              <a:t>вопрос</a:t>
            </a:r>
            <a:endParaRPr lang="ru-RU" sz="2000" dirty="0">
              <a:solidFill>
                <a:prstClr val="black"/>
              </a:solidFill>
              <a:latin typeface="Times New Roman"/>
              <a:ea typeface="Calibri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404664"/>
            <a:ext cx="4499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Что такое проблемный вопрос?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5292080" y="1268760"/>
            <a:ext cx="3222104" cy="1800200"/>
          </a:xfrm>
          <a:prstGeom prst="round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9050">
            <a:solidFill>
              <a:srgbClr val="2C4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  <a:t>не просто воспроизведение знания, которое уже знакомо детям, а поиск ответа на основе рассуждения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2411760" y="548680"/>
            <a:ext cx="5400600" cy="2664296"/>
          </a:xfrm>
          <a:prstGeom prst="irregularSeal1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9050">
            <a:solidFill>
              <a:srgbClr val="2C4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43353" y="1480718"/>
            <a:ext cx="29953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НЕПРАВИЛЬНО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5769" y="3501008"/>
            <a:ext cx="202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Подумай еще</a:t>
            </a:r>
            <a:endParaRPr lang="ru-RU" sz="2400" b="1" dirty="0">
              <a:solidFill>
                <a:srgbClr val="2C49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740352" y="5877272"/>
            <a:ext cx="1008112" cy="504056"/>
          </a:xfrm>
          <a:prstGeom prst="rightArrow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9050">
            <a:solidFill>
              <a:srgbClr val="2C4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dirty="0">
              <a:solidFill>
                <a:srgbClr val="2C49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дети\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78" y="4293096"/>
            <a:ext cx="2990163" cy="2263079"/>
          </a:xfrm>
          <a:prstGeom prst="rect">
            <a:avLst/>
          </a:prstGeom>
          <a:noFill/>
          <a:ln w="19050">
            <a:solidFill>
              <a:srgbClr val="2C49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699" y="1268760"/>
            <a:ext cx="4610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endParaRPr lang="ru-RU" sz="5400" b="1" dirty="0">
              <a:solidFill>
                <a:srgbClr val="2C49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дети\krasivye_deti_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17" y="3040385"/>
            <a:ext cx="4248472" cy="3390281"/>
          </a:xfrm>
          <a:prstGeom prst="rect">
            <a:avLst/>
          </a:prstGeom>
          <a:noFill/>
          <a:ln w="19050">
            <a:solidFill>
              <a:srgbClr val="2C49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778" y="337424"/>
            <a:ext cx="6909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  <a:cs typeface="Times New Roman" pitchFamily="18" charset="0"/>
              </a:rPr>
              <a:t>Выстроите этапы работы в правильном порядке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381" y="1960974"/>
            <a:ext cx="662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Создание (возникновение) проблемной ситуации</a:t>
            </a:r>
            <a:endParaRPr lang="ru-RU" sz="2000" dirty="0">
              <a:solidFill>
                <a:srgbClr val="2C491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0381" y="1352212"/>
            <a:ext cx="31172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1022350">
              <a:lnSpc>
                <a:spcPct val="90000"/>
              </a:lnSpc>
              <a:spcAft>
                <a:spcPct val="35000"/>
              </a:spcAft>
            </a:pPr>
            <a:r>
              <a:rPr lang="ru-RU" sz="24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6301" y="3212976"/>
            <a:ext cx="3510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Поиск способов решения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2449" y="2607295"/>
            <a:ext cx="2720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Решение проблемы</a:t>
            </a:r>
            <a:endParaRPr lang="ru-RU" sz="2000" dirty="0"/>
          </a:p>
        </p:txBody>
      </p:sp>
      <p:pic>
        <p:nvPicPr>
          <p:cNvPr id="1028" name="Picture 4" descr="D:\Оформление групп\Картинки\дети\дети\krasivye_deti_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76" y="4010906"/>
            <a:ext cx="3278525" cy="2622820"/>
          </a:xfrm>
          <a:prstGeom prst="rect">
            <a:avLst/>
          </a:prstGeom>
          <a:noFill/>
          <a:ln w="19050">
            <a:solidFill>
              <a:srgbClr val="5186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6">
            <a:hlinkClick r:id="rId3" action="ppaction://hlinksldjump"/>
          </p:cNvPr>
          <p:cNvSpPr/>
          <p:nvPr/>
        </p:nvSpPr>
        <p:spPr>
          <a:xfrm>
            <a:off x="7020272" y="4869160"/>
            <a:ext cx="1944216" cy="1296144"/>
          </a:xfrm>
          <a:prstGeom prst="notchedRightArrow">
            <a:avLst/>
          </a:prstGeom>
          <a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9050">
            <a:solidFill>
              <a:srgbClr val="2C4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000" b="1" dirty="0">
              <a:solidFill>
                <a:srgbClr val="2C491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7716" y="344785"/>
            <a:ext cx="8568952" cy="2376265"/>
          </a:xfrm>
          <a:prstGeom prst="round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5875">
            <a:solidFill>
              <a:srgbClr val="3B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Технология проблемного обучения не нова: она получила распространение в 20-30-х годах в советской и зарубежной школе. Проблемное обучение основывается на теоретических положениях американского философа, психолога и педагога Дж.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основавшего в 1894 г. В Чикаго опытную школу.</a:t>
            </a:r>
          </a:p>
        </p:txBody>
      </p:sp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150813" y="3500438"/>
            <a:ext cx="5003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buClr>
                <a:srgbClr val="F07F09"/>
              </a:buClr>
              <a:buSzPct val="70000"/>
            </a:pPr>
            <a:r>
              <a:rPr lang="ru-RU" sz="2600" b="1" i="1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   «Человек, по-настоящему мыслящий, черпает из своих ошибок не меньше познания, чем из своих успехов</a:t>
            </a:r>
            <a:r>
              <a:rPr lang="ru-RU" sz="2600" b="1" i="1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600" b="1" i="1" dirty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rgbClr val="F07F09"/>
              </a:buClr>
              <a:buSzPct val="70000"/>
            </a:pPr>
            <a:r>
              <a:rPr lang="ru-RU" sz="2600" b="1" i="1" dirty="0">
                <a:solidFill>
                  <a:srgbClr val="3B4A1E"/>
                </a:solidFill>
                <a:latin typeface="Century Schoolbook" pitchFamily="18" charset="0"/>
              </a:rPr>
              <a:t>                       </a:t>
            </a:r>
            <a:r>
              <a:rPr lang="ru-RU" sz="2600" b="1" i="1" dirty="0" smtClean="0">
                <a:solidFill>
                  <a:srgbClr val="3B4A1E"/>
                </a:solidFill>
                <a:latin typeface="Century Schoolbook" pitchFamily="18" charset="0"/>
              </a:rPr>
              <a:t>            </a:t>
            </a:r>
            <a:r>
              <a:rPr lang="ru-RU" sz="2600" b="1" i="1" dirty="0" err="1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Д.Дьюи</a:t>
            </a:r>
            <a:endParaRPr lang="ru-RU" sz="2600" b="1" i="1" dirty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Содержимое 4" descr="File:John Dewey in 1902.jpg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940050"/>
            <a:ext cx="2936875" cy="3708400"/>
          </a:xfrm>
          <a:prstGeom prst="rect">
            <a:avLst/>
          </a:prstGeom>
          <a:noFill/>
          <a:ln w="19050">
            <a:solidFill>
              <a:srgbClr val="3B4A1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338" y="350998"/>
            <a:ext cx="52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990000"/>
                </a:solidFill>
                <a:latin typeface="Monotype Corsiva" pitchFamily="66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  <a:cs typeface="Times New Roman" pitchFamily="18" charset="0"/>
              </a:rPr>
              <a:t>тапы работы в правильном порядке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381" y="1412776"/>
            <a:ext cx="693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1. Создание </a:t>
            </a:r>
            <a:r>
              <a:rPr lang="ru-RU" sz="2400" dirty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(возникновение) проблемной ситуации</a:t>
            </a:r>
            <a:endParaRPr lang="ru-RU" sz="2000" dirty="0">
              <a:solidFill>
                <a:srgbClr val="2C491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510" y="2060848"/>
            <a:ext cx="342504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1022350">
              <a:lnSpc>
                <a:spcPct val="90000"/>
              </a:lnSpc>
              <a:spcAft>
                <a:spcPct val="35000"/>
              </a:spcAft>
            </a:pPr>
            <a:r>
              <a:rPr lang="ru-RU" sz="2400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2. Постановка </a:t>
            </a:r>
            <a:r>
              <a:rPr lang="ru-RU" sz="24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2340" y="2636911"/>
            <a:ext cx="3818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3. Поиск </a:t>
            </a:r>
            <a:r>
              <a:rPr lang="ru-RU" sz="24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способов решения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8427" y="3284984"/>
            <a:ext cx="3027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4. Решение </a:t>
            </a:r>
            <a:r>
              <a:rPr lang="ru-RU" sz="24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2000" dirty="0"/>
          </a:p>
        </p:txBody>
      </p:sp>
      <p:pic>
        <p:nvPicPr>
          <p:cNvPr id="6146" name="Picture 2" descr="G:\дети\krasivye_deti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11" y="4005064"/>
            <a:ext cx="3463032" cy="2597274"/>
          </a:xfrm>
          <a:prstGeom prst="rect">
            <a:avLst/>
          </a:prstGeom>
          <a:noFill/>
          <a:ln w="19050">
            <a:solidFill>
              <a:srgbClr val="2C49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0466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Определи, что из данных примеров является проблемной ситуацией, </a:t>
            </a:r>
            <a:r>
              <a:rPr lang="ru-RU" sz="2800" b="1" dirty="0">
                <a:solidFill>
                  <a:srgbClr val="990000"/>
                </a:solidFill>
                <a:latin typeface="Monotype Corsiva" pitchFamily="66" charset="0"/>
              </a:rPr>
              <a:t>проблемным </a:t>
            </a:r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вопросом, проблемной задачей?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347" y="1671841"/>
            <a:ext cx="5400601" cy="117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20000"/>
              </a:lnSpc>
              <a:spcBef>
                <a:spcPts val="940"/>
              </a:spcBef>
              <a:spcAft>
                <a:spcPts val="94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«Как вы думаете, почему в природе можно встретить ящериц и зелёного цвета и желтовато-коричневого?».</a:t>
            </a:r>
            <a:endParaRPr lang="ru-RU" sz="12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157191"/>
            <a:ext cx="5148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</a:rPr>
              <a:t>«Буратино </a:t>
            </a:r>
            <a:r>
              <a:rPr lang="ru-RU" sz="2000" dirty="0">
                <a:latin typeface="Times New Roman"/>
                <a:ea typeface="Calibri"/>
              </a:rPr>
              <a:t>уронил ключ в воду, его надо достать, но прыгнув в воду, Буратино всплывает. Как ему помочь</a:t>
            </a:r>
            <a:r>
              <a:rPr lang="ru-RU" sz="2000" dirty="0" smtClean="0">
                <a:latin typeface="Times New Roman"/>
                <a:ea typeface="Calibri"/>
              </a:rPr>
              <a:t>?»</a:t>
            </a:r>
            <a:endParaRPr lang="ru-RU" sz="20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3569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«Поросята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хотят построить прочный дом, чтобы спрятаться от волка и не знают, из какого материала это сделать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.»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Batang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92280" y="1671841"/>
            <a:ext cx="900221" cy="864096"/>
          </a:xfrm>
          <a:prstGeom prst="ellipse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19050">
            <a:solidFill>
              <a:srgbClr val="2C4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1600" b="1" dirty="0">
              <a:solidFill>
                <a:srgbClr val="2C49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39" y="1749946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Проблемный </a:t>
            </a:r>
          </a:p>
          <a:p>
            <a:pPr algn="ctr"/>
            <a:r>
              <a:rPr lang="ru-RU" sz="20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sz="2000" b="1" dirty="0">
              <a:solidFill>
                <a:srgbClr val="2C49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509" y="5311079"/>
            <a:ext cx="162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</a:p>
          <a:p>
            <a:pPr algn="ctr"/>
            <a:r>
              <a:rPr lang="ru-RU" sz="20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2000" b="1" dirty="0">
              <a:solidFill>
                <a:srgbClr val="2C49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39" y="3574296"/>
            <a:ext cx="1688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Проблемная </a:t>
            </a:r>
          </a:p>
          <a:p>
            <a:pPr algn="ctr"/>
            <a:r>
              <a:rPr lang="ru-RU" sz="2000" b="1" dirty="0" smtClean="0">
                <a:solidFill>
                  <a:srgbClr val="2C4917"/>
                </a:solidFill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2000" b="1" dirty="0">
              <a:solidFill>
                <a:srgbClr val="2C49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98" y="3574296"/>
            <a:ext cx="9207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15" y="5250058"/>
            <a:ext cx="9207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1390710"/>
            <a:ext cx="4129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2C4917"/>
                </a:solidFill>
                <a:latin typeface="Monotype Corsiva" pitchFamily="66" charset="0"/>
              </a:rPr>
              <a:t>Приложение</a:t>
            </a:r>
            <a:endParaRPr lang="ru-RU" sz="6600" b="1" dirty="0">
              <a:solidFill>
                <a:srgbClr val="2C4917"/>
              </a:solidFill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2369588" cy="17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07550"/>
            <a:ext cx="2285603" cy="171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54" y="4437112"/>
            <a:ext cx="1797695" cy="206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83800"/>
            <a:ext cx="2304306" cy="173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4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64704"/>
            <a:ext cx="8028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Тема: « Грибы»                                                                                                    </a:t>
            </a: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Незнайка зовёт детей в лес за грибами, но не знает, какие грибы съедобные, а какие нет</a:t>
            </a:r>
            <a:r>
              <a:rPr lang="ru-RU" dirty="0" smtClean="0">
                <a:latin typeface="Times New Roman" pitchFamily="18" charset="0"/>
                <a:ea typeface="Batang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Тема: «Транспорт</a:t>
            </a: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Batang"/>
                <a:cs typeface="Times New Roman" pitchFamily="18" charset="0"/>
              </a:rPr>
              <a:t>Животные </a:t>
            </a: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Африки просят Айболита о помощи, но Айболит не знает на чём к ним добраться</a:t>
            </a:r>
            <a:r>
              <a:rPr lang="ru-RU" dirty="0" smtClean="0">
                <a:latin typeface="Times New Roman" pitchFamily="18" charset="0"/>
                <a:ea typeface="Batang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Тема: «Дома», «Свойства материалов»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Поросята хотят построить прочный дом, чтобы спрятаться от волка и не знают, из какого материала это сделать</a:t>
            </a:r>
            <a:r>
              <a:rPr lang="ru-RU" dirty="0" smtClean="0">
                <a:latin typeface="Times New Roman" pitchFamily="18" charset="0"/>
                <a:ea typeface="Batang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Тема: «Фрукты</a:t>
            </a: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Путешествуя по пустыне, дети захотели пить. Но с собой оказались только фрукты. Можно ли напиться</a:t>
            </a:r>
            <a:r>
              <a:rPr lang="ru-RU" dirty="0" smtClean="0">
                <a:latin typeface="Times New Roman" pitchFamily="18" charset="0"/>
                <a:ea typeface="Batang"/>
                <a:cs typeface="Times New Roman" pitchFamily="18" charset="0"/>
              </a:rPr>
              <a:t>?</a:t>
            </a:r>
          </a:p>
          <a:p>
            <a:endParaRPr lang="ru-RU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Тема: «Свойства материалов</a:t>
            </a: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В дождливую погоду надо прийти в детский сад, но какую обувь выбрать, чтобы прийти в детский сад, не промочив ноги.</a:t>
            </a:r>
          </a:p>
          <a:p>
            <a:endParaRPr lang="ru-RU" dirty="0">
              <a:effectLst/>
              <a:latin typeface="Times New Roman" pitchFamily="18" charset="0"/>
              <a:ea typeface="Batang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45071"/>
            <a:ext cx="325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ситуации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80648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: « Погодные условия»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Отправились  в путешествие по Африке, но какую одежду взять с собой,  чтобы было комфортно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Тема: « Свойства металлов»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Буратино хочет открыть дверцу, в каморке у папы Карло, но ключ на дне колодца. Как Буратино достать ключ, если он деревянный, а дерево не тонет</a:t>
            </a:r>
            <a:r>
              <a:rPr lang="ru-RU" dirty="0" smtClean="0">
                <a:latin typeface="Times New Roman" pitchFamily="18" charset="0"/>
                <a:ea typeface="Batang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Тема: «Стороны света»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Машенька заблудилась в лесу и не знает, как сообщить о себе и выйти из леса.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«Объём»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itchFamily="18" charset="0"/>
                <a:ea typeface="Batang"/>
                <a:cs typeface="Times New Roman" pitchFamily="18" charset="0"/>
              </a:rPr>
              <a:t>Знайке</a:t>
            </a: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 необходимо определить уровень жидкости в кувшинах, но они не прозрачные и с узким горлышком.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 Измерение длины»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Красной Шапочке надо как можно быстрее попасть к бабушке, но она не знает, какая дорожка длинная, а какая короткая…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 Выше, ниже»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Ивану-Царевичу надо найти клад, который зарыт под самой высокой елью. Но он никак не может решить, какая ель самая высокая.</a:t>
            </a:r>
          </a:p>
          <a:p>
            <a:pPr lvl="0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Batang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8451" y="181226"/>
            <a:ext cx="325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Проблемные ситуации</a:t>
            </a:r>
            <a:endParaRPr lang="ru-RU" sz="28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104" y="620688"/>
            <a:ext cx="806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«Лекарственные растения»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Незнайка в лесу поранил ногу, а аптечки нет. Что можно сделать</a:t>
            </a:r>
            <a:r>
              <a:rPr lang="ru-RU" dirty="0" smtClean="0">
                <a:latin typeface="Times New Roman" pitchFamily="18" charset="0"/>
                <a:ea typeface="Batang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«Почва»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Машенька хочет посадить цветы, но не знает, на какой почве цветы будут расти лучше. 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 Свойства дерева»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Побежал Буратино в школу, а перед ним широкая река, и мостика не видно. В школу нужно торопиться.  Думал – думал Буратино как же ему через речку перебраться.</a:t>
            </a:r>
          </a:p>
          <a:p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Противоречие: Буратино должен перебраться через  речку, так как может опоздать  в школу, и боится войти в воду, так как   не умеет плавать и думает, что утонет. Что  делать?</a:t>
            </a:r>
            <a:r>
              <a:rPr lang="ru-RU" u="sng" dirty="0">
                <a:latin typeface="Times New Roman" pitchFamily="18" charset="0"/>
                <a:ea typeface="Batang"/>
                <a:cs typeface="Times New Roman" pitchFamily="18" charset="0"/>
              </a:rPr>
              <a:t> </a:t>
            </a:r>
            <a:endParaRPr lang="ru-RU" u="sng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959610" algn="l"/>
              </a:tabLs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959610" algn="l"/>
              </a:tabLs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 Часы»	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Золушке надо вовремя уйти с бала, а дворцовые часы вдруг остановились.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«Свойства воздуха»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Незнайка с друзьями пришли на речку, но Незнайка не умеет плавать. </a:t>
            </a:r>
            <a:r>
              <a:rPr lang="ru-RU" dirty="0" err="1">
                <a:latin typeface="Times New Roman" pitchFamily="18" charset="0"/>
                <a:ea typeface="Batang"/>
                <a:cs typeface="Times New Roman" pitchFamily="18" charset="0"/>
              </a:rPr>
              <a:t>Знайка</a:t>
            </a: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 предложил ему спасательный круг.  Но он все равно боится, и думает, что утонет.</a:t>
            </a:r>
          </a:p>
          <a:p>
            <a:endParaRPr lang="ru-RU" sz="1200" dirty="0">
              <a:effectLst/>
              <a:latin typeface="Times New Roman"/>
              <a:ea typeface="Batang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1939" y="77897"/>
            <a:ext cx="325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Проблемные ситуации</a:t>
            </a:r>
            <a:endParaRPr lang="ru-RU" sz="28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764704"/>
            <a:ext cx="79563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Тема: «Увеличительные приборы»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Times New Roman" pitchFamily="18" charset="0"/>
                <a:ea typeface="Batang"/>
                <a:cs typeface="Times New Roman" pitchFamily="18" charset="0"/>
              </a:rPr>
              <a:t>Дюймовочка</a:t>
            </a: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 хочет написать письмо маме, но беспокоится, что мама не сможет его прочесть из-за очень маленького шрифта</a:t>
            </a:r>
            <a:r>
              <a:rPr lang="ru-RU" dirty="0" smtClean="0">
                <a:latin typeface="Times New Roman" pitchFamily="18" charset="0"/>
                <a:ea typeface="Batang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«Средства связи»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У  слонёнка заболела бабушка. Надо вызвать доктора, но он не знает как. 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«Свойства бумаги» 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Почемучка приглашает в путешествие по реке, но не знает, подойдёт ли для этого бумажный кораблик?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 Свойства копировальной бумаги»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Миша хочет пригласить на свой день Рождения много друзей, но как сделать много пригласительных билетов за короткий срок?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«Свойства магнита»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Как Винтику и </a:t>
            </a:r>
            <a:r>
              <a:rPr lang="ru-RU" dirty="0" err="1">
                <a:latin typeface="Times New Roman" pitchFamily="18" charset="0"/>
                <a:ea typeface="Batang"/>
                <a:cs typeface="Times New Roman" pitchFamily="18" charset="0"/>
              </a:rPr>
              <a:t>Шпунтику</a:t>
            </a: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 быстро найти нужную железную деталь, если она затерялась в коробке среди деталей из разных материалов?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Batang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ea typeface="Batang"/>
                <a:cs typeface="Times New Roman" pitchFamily="18" charset="0"/>
              </a:rPr>
              <a:t>: «Дружба красок»</a:t>
            </a:r>
            <a:endParaRPr lang="ru-RU" dirty="0"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Batang"/>
                <a:cs typeface="Times New Roman" pitchFamily="18" charset="0"/>
              </a:rPr>
              <a:t>Золушка хочет пойти на бал, но пускают только в оранжевых нарядах.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Batang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4191" y="149512"/>
            <a:ext cx="325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Проблемные ситуации</a:t>
            </a:r>
            <a:endParaRPr lang="ru-RU" sz="28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418932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743" y="942152"/>
            <a:ext cx="7740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 Снеговики»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Дети слепили двух одинаковых снеговиков. Один растаял через неделю, а другой стоял до донца зимы.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один стоя на открытом солнечном месте, а второй – в тени, за верандой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marL="457200">
              <a:spcAft>
                <a:spcPts val="0"/>
              </a:spcAft>
            </a:pP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 «Свойства магнита».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Винтик и </a:t>
            </a:r>
            <a:r>
              <a:rPr lang="ru-RU" dirty="0" err="1">
                <a:latin typeface="Times New Roman"/>
                <a:ea typeface="Calibri"/>
              </a:rPr>
              <a:t>Шпунтик</a:t>
            </a:r>
            <a:r>
              <a:rPr lang="ru-RU" dirty="0">
                <a:latin typeface="Times New Roman"/>
                <a:ea typeface="Calibri"/>
              </a:rPr>
              <a:t> потеряли металлическую деталь в коробке среди деталей из разных материалов.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Как быстро найти нужную  деталь?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с помощью магнита.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«Изменение температуры»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Нужно срочно искупать малыша, но из крана течёт только горячая вода.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Как быстро охладить воду?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поставить ёмкость с водой в холодное место, переливать из одной посуды в другую, положить в воду лёд и т.д.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1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418932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953314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«Домашние животные»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Дикие животные могут жить в неволе (в зоопарке, дома).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А сможет ли корова (другое животное) жить в лесу и почему?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долго жить в лесу корова  не сможет: нет природной маскировки, зимой не сможет прокормиться, могут съесть хищники.</a:t>
            </a: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 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«Дождевые черви».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Мохнатая гусеница, увидев дождевого червя, удивилась, что он скользкий и гладкий.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 дождевой червь не пушистый, как гусеница?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дождевой червяк живёт под землёй. Гладкая и скользкая кожа помогает ему легко продвигаться по земляным ходам.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«Чем рисовать?»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Надо рисовать красками, а кисточек нет.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Что делать? Чем можно заменить кисточку?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красками можно рисовать с помощью пальцев, ватных палочек, поролона и т.д.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9123" y="339339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43677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«Две подруги»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Одна подруга живёт на юге и никогда не видела снега. Другая - живёт на Крайнем севере. Там снег никогда не тает.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Что можно сделать, чтобы подруга, живущая на севере, увидела деревья и цветы, а подруга, живущая на юге, увидела снег и льды. Условие: переезжать они не хотят.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показать по </a:t>
            </a:r>
            <a:r>
              <a:rPr lang="ru-RU" dirty="0" err="1">
                <a:latin typeface="Times New Roman"/>
                <a:ea typeface="Calibri"/>
              </a:rPr>
              <a:t>скайпу</a:t>
            </a:r>
            <a:r>
              <a:rPr lang="ru-RU" dirty="0">
                <a:latin typeface="Times New Roman"/>
                <a:ea typeface="Calibri"/>
              </a:rPr>
              <a:t>, послать видеофильм, фотографии.</a:t>
            </a: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 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«Осенние листья».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Летом листья на деревьях зелёные, а осенью они желтеют и опадают.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 осенью листья с деревьев опадают?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 корни растений не могут впитывать холодную воду, питание дерева замедляется,  и  дерево сбрасывает листья.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Если бы листья не сбрасывались, то зимой через них ушла бы вся влага из ствола и ветвей дерева, и оно бы погибло.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«Как расклеить афиши».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 город приехал цирк. Чтобы об этом узнали взрослые и дети, необходимо расклеить афиши, но в городе нет ни капли клея.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Как расклеить афиши?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</a:t>
            </a:r>
            <a:r>
              <a:rPr lang="ru-RU" dirty="0">
                <a:latin typeface="Times New Roman"/>
                <a:ea typeface="Calibri"/>
              </a:rPr>
              <a:t> скотчем, клейстером из муки или крахмала и др.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0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8504" y="260648"/>
            <a:ext cx="8568952" cy="1080120"/>
          </a:xfrm>
          <a:prstGeom prst="round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tile tx="0" ty="0" sx="100000" sy="100000" flip="none" algn="tl"/>
          </a:blipFill>
          <a:ln w="15875">
            <a:solidFill>
              <a:srgbClr val="3B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СОВЕТСКИЕ ПЕДАГОГИ, ОСНОВОПОЛОЖНИКИ                 ПРОБЛЕМНОГО ОБУЧЕНИЯ В НАШЕЙ СТРАНЕ</a:t>
            </a:r>
            <a:endParaRPr lang="ru-RU" sz="2400" dirty="0">
              <a:solidFill>
                <a:srgbClr val="3B4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Прямоугольник 11"/>
          <p:cNvSpPr>
            <a:spLocks noChangeArrowheads="1"/>
          </p:cNvSpPr>
          <p:nvPr/>
        </p:nvSpPr>
        <p:spPr bwMode="auto">
          <a:xfrm>
            <a:off x="288925" y="1484313"/>
            <a:ext cx="1906588" cy="25019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7" name="Прямоугольник 14"/>
          <p:cNvSpPr>
            <a:spLocks noChangeArrowheads="1"/>
          </p:cNvSpPr>
          <p:nvPr/>
        </p:nvSpPr>
        <p:spPr bwMode="auto">
          <a:xfrm>
            <a:off x="3851275" y="1557338"/>
            <a:ext cx="1704975" cy="230505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8" name="Прямоугольник 17"/>
          <p:cNvSpPr>
            <a:spLocks noChangeArrowheads="1"/>
          </p:cNvSpPr>
          <p:nvPr/>
        </p:nvSpPr>
        <p:spPr bwMode="auto">
          <a:xfrm>
            <a:off x="7092950" y="1520825"/>
            <a:ext cx="1582738" cy="2268538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9" name="Прямоугольник 23"/>
          <p:cNvSpPr>
            <a:spLocks noChangeArrowheads="1"/>
          </p:cNvSpPr>
          <p:nvPr/>
        </p:nvSpPr>
        <p:spPr bwMode="auto">
          <a:xfrm>
            <a:off x="5392738" y="4122738"/>
            <a:ext cx="1655762" cy="2268537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0" name="TextBox 1"/>
          <p:cNvSpPr txBox="1">
            <a:spLocks noChangeArrowheads="1"/>
          </p:cNvSpPr>
          <p:nvPr/>
        </p:nvSpPr>
        <p:spPr bwMode="auto">
          <a:xfrm>
            <a:off x="450850" y="4090988"/>
            <a:ext cx="182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3B4A1E"/>
                </a:solidFill>
                <a:latin typeface="Monotype Corsiva" pitchFamily="66" charset="0"/>
              </a:rPr>
              <a:t>Т.В.Кудрявцев</a:t>
            </a:r>
            <a:endParaRPr lang="ru-RU" b="1" dirty="0">
              <a:solidFill>
                <a:srgbClr val="3B4A1E"/>
              </a:solidFill>
              <a:latin typeface="Monotype Corsiva" pitchFamily="66" charset="0"/>
            </a:endParaRPr>
          </a:p>
        </p:txBody>
      </p:sp>
      <p:sp>
        <p:nvSpPr>
          <p:cNvPr id="44041" name="TextBox 2"/>
          <p:cNvSpPr txBox="1">
            <a:spLocks noChangeArrowheads="1"/>
          </p:cNvSpPr>
          <p:nvPr/>
        </p:nvSpPr>
        <p:spPr bwMode="auto">
          <a:xfrm>
            <a:off x="3930650" y="3857625"/>
            <a:ext cx="1284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3B4A1E"/>
                </a:solidFill>
                <a:latin typeface="Monotype Corsiva" pitchFamily="66" charset="0"/>
              </a:rPr>
              <a:t>И.Я.Лернер</a:t>
            </a:r>
            <a:endParaRPr lang="ru-RU" sz="2000" b="1" dirty="0">
              <a:solidFill>
                <a:srgbClr val="3B4A1E"/>
              </a:solidFill>
              <a:latin typeface="Monotype Corsiva" pitchFamily="66" charset="0"/>
            </a:endParaRPr>
          </a:p>
        </p:txBody>
      </p:sp>
      <p:sp>
        <p:nvSpPr>
          <p:cNvPr id="44042" name="TextBox 3"/>
          <p:cNvSpPr txBox="1">
            <a:spLocks noChangeArrowheads="1"/>
          </p:cNvSpPr>
          <p:nvPr/>
        </p:nvSpPr>
        <p:spPr bwMode="auto">
          <a:xfrm>
            <a:off x="7008813" y="3836988"/>
            <a:ext cx="2135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3B4A1E"/>
                </a:solidFill>
                <a:latin typeface="Monotype Corsiva" pitchFamily="66" charset="0"/>
              </a:rPr>
              <a:t>А.М.Матюшкин</a:t>
            </a:r>
            <a:endParaRPr lang="ru-RU" b="1" dirty="0">
              <a:solidFill>
                <a:srgbClr val="3B4A1E"/>
              </a:solidFill>
              <a:latin typeface="Monotype Corsiva" pitchFamily="66" charset="0"/>
            </a:endParaRPr>
          </a:p>
        </p:txBody>
      </p:sp>
      <p:sp>
        <p:nvSpPr>
          <p:cNvPr id="44043" name="TextBox 25"/>
          <p:cNvSpPr txBox="1">
            <a:spLocks noChangeArrowheads="1"/>
          </p:cNvSpPr>
          <p:nvPr/>
        </p:nvSpPr>
        <p:spPr bwMode="auto">
          <a:xfrm>
            <a:off x="2222500" y="6457950"/>
            <a:ext cx="1735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3B4A1E"/>
                </a:solidFill>
                <a:latin typeface="Monotype Corsiva" pitchFamily="66" charset="0"/>
              </a:rPr>
              <a:t>М.И.Махмутов</a:t>
            </a:r>
            <a:endParaRPr lang="ru-RU" sz="2000" b="1" dirty="0">
              <a:solidFill>
                <a:srgbClr val="3B4A1E"/>
              </a:solidFill>
              <a:latin typeface="Monotype Corsiva" pitchFamily="66" charset="0"/>
            </a:endParaRPr>
          </a:p>
        </p:txBody>
      </p:sp>
      <p:sp>
        <p:nvSpPr>
          <p:cNvPr id="44044" name="TextBox 26"/>
          <p:cNvSpPr txBox="1">
            <a:spLocks noChangeArrowheads="1"/>
          </p:cNvSpPr>
          <p:nvPr/>
        </p:nvSpPr>
        <p:spPr bwMode="auto">
          <a:xfrm>
            <a:off x="5446713" y="6457950"/>
            <a:ext cx="1601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3B4A1E"/>
                </a:solidFill>
                <a:latin typeface="Monotype Corsiva" pitchFamily="66" charset="0"/>
              </a:rPr>
              <a:t>М.Н.Скаткин</a:t>
            </a:r>
            <a:endParaRPr lang="ru-RU" sz="2000" b="1" dirty="0">
              <a:solidFill>
                <a:srgbClr val="3B4A1E"/>
              </a:solidFill>
              <a:latin typeface="Monotype Corsiva" pitchFamily="66" charset="0"/>
            </a:endParaRPr>
          </a:p>
        </p:txBody>
      </p:sp>
      <p:pic>
        <p:nvPicPr>
          <p:cNvPr id="4404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6325" y="4122738"/>
            <a:ext cx="1485900" cy="2268537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204779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671691"/>
            <a:ext cx="817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 «Дыхание растений»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На комнатное растение надеть целлофановый пакет и плотно завязать его у вокруг горшка. Через некоторое время пакет внутри запотеет.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 это произошло?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растение дышит и выделяет воду через листья. Вода испаряется и оседает на стенках пакета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marL="457200">
              <a:spcAft>
                <a:spcPts val="0"/>
              </a:spcAft>
            </a:pP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 «Как увидеть электричество».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Девочка причёсывала волосы и увидела, что волосы поднимаются за расчёской.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 это происходит?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в волосах скапливается электричество, которое мы накапливаем от синтетической одежды, от синтетических ковров. При трении расчёски о волосы электричество выходит из волос, притягивая волосы к расчёске.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Чаще это можно наблюдать зимой в сухую погоду.</a:t>
            </a: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 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«Продукты для каши».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Внучка купила продукты для каши: рис, соль, сахар. По дороге домой попала под сильный дождь. Сумка с продуктами промокла. Бабушка в ней нашла пакет с рисом и два мокрых пустых бумажных пакета.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Куда исчезли соль и сахар?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соль и сахар растворились.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6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418932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12474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Calibri"/>
              </a:rPr>
              <a:t>Роса».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Утром на траве часто бывает роса, а днём её уже не увидишь.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Куда исчезает роса?</a:t>
            </a:r>
          </a:p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роса испаряется на солнце</a:t>
            </a:r>
          </a:p>
          <a:p>
            <a:pPr marL="457200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Calibri"/>
              </a:rPr>
              <a:t>Бумажный кораблик».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Незнайка хотел переплыть реку. На пристани стояли две лодки – бумажная и резиновая. Незнайка выбрал красивую, сделанную из цветной бумаги. Сможет ли Незнайка переплыть реку и почему?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не сможет, т.к. бумага в воде размокает.</a:t>
            </a:r>
          </a:p>
          <a:p>
            <a:pPr marL="457200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Calibri"/>
              </a:rPr>
              <a:t>Тонет  - не тонет».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Мама после обеда  мыла в тазу ложки. Одни ложки опустились на дно тазика, а другие – плавали на поверхности.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 не все ложки утонули? 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ложки были разные: металлические, деревянные, пластмассовые.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418932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268760"/>
            <a:ext cx="8244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Calibri"/>
              </a:rPr>
              <a:t>Тяжёлый – лёгкий».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У воспитателя два  одинаковых ведёрка. Одно наполнено шишками, другое – камешками.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Как вы думаете, одинаковые ли по весу эти ведра?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(Дети высказывают предположения, проверяют  опытным путём, делают выводы).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ведро с шишками легче, чем ведро с камнями, т.к. шишки намного легче камней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marL="457200">
              <a:spcAft>
                <a:spcPts val="0"/>
              </a:spcAft>
            </a:pPr>
            <a:endParaRPr lang="ru-RU" b="1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Calibri"/>
              </a:rPr>
              <a:t>Прозрачные и не прозрачные».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Перед детьми два кусочка стекла: одно – прозрачное, другое – зеркальное. Воспитатель спрашивает: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Как вы думаете, сможет ли луч фонарика пройти через эти стёкла?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(Предположения  детей и проведение опыта).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через простое стекло луч света проходит свободно, а через зеркальное не пройдёт, так как зеркало с внутренней стороны покрыто серебристой краской. Свет от блестящей поверхности отражается, образуя солнечный зайчик.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5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418932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052736"/>
            <a:ext cx="8100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«Песочные пирожки».</a:t>
            </a: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457200" lvl="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В песочнице дети лепят пирожки. У одного пирожки лепятся хорошо, а у другого - рассыпаются.</a:t>
            </a:r>
          </a:p>
          <a:p>
            <a:pPr marL="457200" lvl="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Почему?</a:t>
            </a:r>
          </a:p>
          <a:p>
            <a:pPr marL="457200" lvl="0">
              <a:spcAft>
                <a:spcPts val="0"/>
              </a:spcAft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</a:rPr>
              <a:t>Ответ: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один ребёнок лепит из сухого песка, а другой – достаёт песок со дна песочницы там, где  он влажный, поэтому эти пирожки не рассыпаются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</a:p>
          <a:p>
            <a:pPr marL="457200" lvl="0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«Ленты для кукол».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Воспитатель приготовила куклам  новые ленты. Дети рассматривают их и сравнивают  (ленты одного цвета, одного размера, но одна из ткани, другая – бумажная). Завязывают ленточки куклам. Бумажная лента рвётся.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 разорвалась ленточка?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бумажная лента непрочная, т.к.</a:t>
            </a:r>
            <a:r>
              <a:rPr lang="ru-RU" i="1" dirty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бумага легко рвётся.</a:t>
            </a:r>
          </a:p>
          <a:p>
            <a:pPr marL="457200" lvl="0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7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1405" y="195254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8647" y="836712"/>
            <a:ext cx="81003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«Быстро – медленно».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 err="1">
                <a:latin typeface="Times New Roman"/>
                <a:ea typeface="Calibri"/>
              </a:rPr>
              <a:t>Ниф</a:t>
            </a:r>
            <a:r>
              <a:rPr lang="ru-RU" dirty="0">
                <a:latin typeface="Times New Roman"/>
                <a:ea typeface="Calibri"/>
              </a:rPr>
              <a:t> - </a:t>
            </a:r>
            <a:r>
              <a:rPr lang="ru-RU" dirty="0" err="1">
                <a:latin typeface="Times New Roman"/>
                <a:ea typeface="Calibri"/>
              </a:rPr>
              <a:t>Ниф</a:t>
            </a:r>
            <a:r>
              <a:rPr lang="ru-RU" dirty="0">
                <a:latin typeface="Times New Roman"/>
                <a:ea typeface="Calibri"/>
              </a:rPr>
              <a:t> и </a:t>
            </a:r>
            <a:r>
              <a:rPr lang="ru-RU" dirty="0" err="1">
                <a:latin typeface="Times New Roman"/>
                <a:ea typeface="Calibri"/>
              </a:rPr>
              <a:t>Нуф</a:t>
            </a:r>
            <a:r>
              <a:rPr lang="ru-RU" dirty="0">
                <a:latin typeface="Times New Roman"/>
                <a:ea typeface="Calibri"/>
              </a:rPr>
              <a:t> – </a:t>
            </a:r>
            <a:r>
              <a:rPr lang="ru-RU" dirty="0" err="1">
                <a:latin typeface="Times New Roman"/>
                <a:ea typeface="Calibri"/>
              </a:rPr>
              <a:t>Нуф</a:t>
            </a:r>
            <a:r>
              <a:rPr lang="ru-RU" dirty="0">
                <a:latin typeface="Times New Roman"/>
                <a:ea typeface="Calibri"/>
              </a:rPr>
              <a:t>  собрались в гости к </a:t>
            </a:r>
            <a:r>
              <a:rPr lang="ru-RU" dirty="0" err="1">
                <a:latin typeface="Times New Roman"/>
                <a:ea typeface="Calibri"/>
              </a:rPr>
              <a:t>Наф</a:t>
            </a:r>
            <a:r>
              <a:rPr lang="ru-RU" dirty="0">
                <a:latin typeface="Times New Roman"/>
                <a:ea typeface="Calibri"/>
              </a:rPr>
              <a:t> – </a:t>
            </a:r>
            <a:r>
              <a:rPr lang="ru-RU" dirty="0" err="1">
                <a:latin typeface="Times New Roman"/>
                <a:ea typeface="Calibri"/>
              </a:rPr>
              <a:t>Нафу</a:t>
            </a:r>
            <a:r>
              <a:rPr lang="ru-RU" dirty="0">
                <a:latin typeface="Times New Roman"/>
                <a:ea typeface="Calibri"/>
              </a:rPr>
              <a:t>. </a:t>
            </a:r>
            <a:r>
              <a:rPr lang="ru-RU" dirty="0" err="1">
                <a:latin typeface="Times New Roman"/>
                <a:ea typeface="Calibri"/>
              </a:rPr>
              <a:t>Ниф</a:t>
            </a:r>
            <a:r>
              <a:rPr lang="ru-RU" dirty="0">
                <a:latin typeface="Times New Roman"/>
                <a:ea typeface="Calibri"/>
              </a:rPr>
              <a:t> – </a:t>
            </a:r>
            <a:r>
              <a:rPr lang="ru-RU" dirty="0" err="1">
                <a:latin typeface="Times New Roman"/>
                <a:ea typeface="Calibri"/>
              </a:rPr>
              <a:t>Ниф</a:t>
            </a:r>
            <a:r>
              <a:rPr lang="ru-RU" dirty="0">
                <a:latin typeface="Times New Roman"/>
                <a:ea typeface="Calibri"/>
              </a:rPr>
              <a:t> пошёл пешком, а </a:t>
            </a:r>
            <a:r>
              <a:rPr lang="ru-RU" dirty="0" err="1">
                <a:latin typeface="Times New Roman"/>
                <a:ea typeface="Calibri"/>
              </a:rPr>
              <a:t>Нуф</a:t>
            </a:r>
            <a:r>
              <a:rPr lang="ru-RU" dirty="0">
                <a:latin typeface="Times New Roman"/>
                <a:ea typeface="Calibri"/>
              </a:rPr>
              <a:t> – </a:t>
            </a:r>
            <a:r>
              <a:rPr lang="ru-RU" dirty="0" err="1">
                <a:latin typeface="Times New Roman"/>
                <a:ea typeface="Calibri"/>
              </a:rPr>
              <a:t>Нуф</a:t>
            </a:r>
            <a:r>
              <a:rPr lang="ru-RU" dirty="0">
                <a:latin typeface="Times New Roman"/>
                <a:ea typeface="Calibri"/>
              </a:rPr>
              <a:t> поехал на велосипеде.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Кто из них доберётся быстрее и почему?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 : </a:t>
            </a:r>
            <a:r>
              <a:rPr lang="ru-RU" i="1" dirty="0" err="1">
                <a:latin typeface="Times New Roman"/>
                <a:ea typeface="Calibri"/>
              </a:rPr>
              <a:t>Нуф</a:t>
            </a:r>
            <a:r>
              <a:rPr lang="ru-RU" i="1" dirty="0">
                <a:latin typeface="Times New Roman"/>
                <a:ea typeface="Calibri"/>
              </a:rPr>
              <a:t> – </a:t>
            </a:r>
            <a:r>
              <a:rPr lang="ru-RU" i="1" dirty="0" err="1">
                <a:latin typeface="Times New Roman"/>
                <a:ea typeface="Calibri"/>
              </a:rPr>
              <a:t>Нуф</a:t>
            </a:r>
            <a:r>
              <a:rPr lang="ru-RU" i="1" dirty="0">
                <a:latin typeface="Times New Roman"/>
                <a:ea typeface="Calibri"/>
              </a:rPr>
              <a:t> доберётся быстрее, т.к. скорость велосипедиста быстрее, чем скорость пешехода.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(Опытническим путём на участке  можно проверить правильность ответа).</a:t>
            </a:r>
          </a:p>
          <a:p>
            <a:pPr marL="457200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Calibri"/>
              </a:rPr>
              <a:t>В тени и на солнце».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После дождя на участке образовались две лужи. Дети пускали в них кораблики. Затем выглянуло солнце. Одна лужа постепенно исчезла, а вторая осталась.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 не исчезла вторая лужа?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вторая лужа находилась в тени, могла быть большего размера и др.</a:t>
            </a:r>
          </a:p>
          <a:p>
            <a:pPr marL="457200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Calibri"/>
              </a:rPr>
              <a:t>Почему разбился стакан».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 err="1">
                <a:latin typeface="Times New Roman"/>
                <a:ea typeface="Calibri"/>
              </a:rPr>
              <a:t>Хрюша</a:t>
            </a:r>
            <a:r>
              <a:rPr lang="ru-RU" dirty="0">
                <a:latin typeface="Times New Roman"/>
                <a:ea typeface="Calibri"/>
              </a:rPr>
              <a:t> нёс стаканы на подносе. </a:t>
            </a:r>
            <a:r>
              <a:rPr lang="ru-RU" dirty="0" err="1">
                <a:latin typeface="Times New Roman"/>
                <a:ea typeface="Calibri"/>
              </a:rPr>
              <a:t>Каркуша</a:t>
            </a:r>
            <a:r>
              <a:rPr lang="ru-RU" dirty="0">
                <a:latin typeface="Times New Roman"/>
                <a:ea typeface="Calibri"/>
              </a:rPr>
              <a:t> нечаянно его толкнула. Все стаканы упали, но разбился только один. Почему не разбились другие стаканы?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разбился стеклянный стакан, а остальные были деревянные, пластиковые. Стекло хрупкое.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332656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1135" y="1268760"/>
            <a:ext cx="8100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 «Свойства магнита».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 наклонной доске прокатывают шарики из разных материалов (деревянные, пластмассовые, резиновые, стеклянные, металлические). Все скатываются, а металлические  останавливаются посередине доски.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Противоречие:</a:t>
            </a:r>
            <a:r>
              <a:rPr lang="ru-RU" dirty="0">
                <a:latin typeface="Times New Roman"/>
                <a:ea typeface="Calibri"/>
              </a:rPr>
              <a:t> шарик должен скатиться, но не скатывается.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под доской прикреплён магнит.</a:t>
            </a:r>
          </a:p>
          <a:p>
            <a:pPr marL="457200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Calibri"/>
              </a:rPr>
              <a:t>Волшебная рукавичка».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Воспитатель надевает рукавичку. Поочерёдно берёт рукавичкой мелкие предметы из разных материалов и разжимает руку кистью вниз. Одни предметы падают, а другие (металлические) не падают.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Противоречие: </a:t>
            </a:r>
            <a:r>
              <a:rPr lang="ru-RU" dirty="0">
                <a:latin typeface="Times New Roman"/>
                <a:ea typeface="Calibri"/>
              </a:rPr>
              <a:t>предмет из разжатой руки должен упасть, но не падает.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в рукавичке зашит магнит, притягивающий металлические предметы.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7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332656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980728"/>
            <a:ext cx="810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«Воздушный шарик не лопнул».</a:t>
            </a: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457200" lvl="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У воспитателя два одинаковых надутых воздушных шарика. «Если я проткну шарик острым предметом, он лопнет или нет?». Протыкает иглой один шарик – он лопается. Протыкает второй шарик – он не лопается.</a:t>
            </a:r>
          </a:p>
          <a:p>
            <a:pPr marL="457200" lvl="0">
              <a:spcAft>
                <a:spcPts val="0"/>
              </a:spcAft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</a:rPr>
              <a:t>Противоречие: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почему один шарик лопнул, а другой нет?</a:t>
            </a:r>
          </a:p>
          <a:p>
            <a:pPr marL="457200" lvl="0">
              <a:spcAft>
                <a:spcPts val="0"/>
              </a:spcAft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</a:rPr>
              <a:t>Ответ: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 на втором шарике на месте прокола наклеен кусочек скотча, который не даёт резине порваться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</a:p>
          <a:p>
            <a:pPr marL="457200" lvl="0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«Проталина».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 ходе экскурсии по микрорайону воспитатель обращает внимание детей на полосу земли, оттаявшую раньше срока.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Противоречие</a:t>
            </a:r>
            <a:r>
              <a:rPr lang="ru-RU" dirty="0">
                <a:latin typeface="Times New Roman"/>
                <a:ea typeface="Calibri"/>
              </a:rPr>
              <a:t>: кругом ещё лежит снег, а этот участок земли уже оттаял,  и на нём появилась первая травка.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Почему?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</a:t>
            </a:r>
            <a:r>
              <a:rPr lang="ru-RU" dirty="0">
                <a:latin typeface="Times New Roman"/>
                <a:ea typeface="Calibri"/>
              </a:rPr>
              <a:t> под землёй проходит теплотрасса. </a:t>
            </a:r>
          </a:p>
          <a:p>
            <a:pPr marL="457200" lvl="0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332656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980728"/>
            <a:ext cx="81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«Теплопроводность»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 ковшик с горячей водой поместили 3 ложки: деревянную, металлическую и пластмассовую.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Какая из ложек  нагреется быстрее?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(Дети предполагают и проверяют на ощупь -  трогают ручку ложки рукой, сравнивают).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металлическая ложка нагрелась сильнее других , т.к. металл быстрее проводит тепло.</a:t>
            </a:r>
          </a:p>
          <a:p>
            <a:pPr marL="457200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Calibri"/>
              </a:rPr>
              <a:t>Песок и глина».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Перед детьми 2 стеклянные баночки. В одной – песок, в другой – глина. Воспитатель спрашивает детей: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Если я в каждую банку налью одинаковое количество воды, то в какой банке вода быстрее доберётся до дна?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(Дети предполагают, затем проверяют на опыте).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 </a:t>
            </a:r>
            <a:r>
              <a:rPr lang="ru-RU" dirty="0">
                <a:latin typeface="Times New Roman"/>
                <a:ea typeface="Calibri"/>
              </a:rPr>
              <a:t>в банке с песком вода быстрее доберётся до дна, т.к. песок легко впитывает воду, а глина плотная.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2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332656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631" y="855529"/>
            <a:ext cx="81003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«Всплывшая виноградина».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Перед детьми два стакана с водой. В одном – вода простая, в другом – газированная. Воспитатель спрашивает у детей: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-Как вы думаете, что произойдёт с виноградинкой, если её опустить в воду?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(Дети предполагают и проверяют на опыте, опустив виноград в стакан с простой водой.  Ягода тонет).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Утонет ли эта же ягода в другом стакане воды?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(Дети предполагают и проверяют. Ягода в стакане с газированной водой всплывает).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Противоречие: </a:t>
            </a:r>
            <a:r>
              <a:rPr lang="ru-RU" dirty="0">
                <a:latin typeface="Times New Roman"/>
                <a:ea typeface="Calibri"/>
              </a:rPr>
              <a:t>ягода должна утонуть, но утонув, всплыла. Почему?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</a:t>
            </a:r>
            <a:r>
              <a:rPr lang="ru-RU" dirty="0">
                <a:latin typeface="Times New Roman"/>
                <a:ea typeface="Calibri"/>
              </a:rPr>
              <a:t>: пузырьки газа, находящиеся в воде, прицепившись к виноградине, поднимают её на поверхность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marL="457200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Calibri"/>
              </a:rPr>
              <a:t>Дождевые черви»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Придя утром на участок детского сада, дети увидели, что асфальт и земля покрыты дождевыми червями.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Противоречие: </a:t>
            </a:r>
            <a:r>
              <a:rPr lang="ru-RU" dirty="0">
                <a:latin typeface="Times New Roman"/>
                <a:ea typeface="Calibri"/>
              </a:rPr>
              <a:t>дождевые черви должны жить под землёй, но выползли на поверхность. Почему?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</a:t>
            </a:r>
            <a:r>
              <a:rPr lang="ru-RU" dirty="0">
                <a:latin typeface="Times New Roman"/>
                <a:ea typeface="Calibri"/>
              </a:rPr>
              <a:t> прошёл дождь, и подземные ходы червей залила вода. Червям нечем дышать, поэтому, спасаясь, они выползают на поверхность.</a:t>
            </a:r>
          </a:p>
          <a:p>
            <a:pPr marL="457200">
              <a:spcAft>
                <a:spcPts val="0"/>
              </a:spcAft>
            </a:pP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5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332656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68760"/>
            <a:ext cx="8244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«Плавает, тонет».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Перед детьми 2 стакана, один из которых наполнен водой, а другой – насыщенным солевым раствором. Воспитатель задаёт вопрос: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Как вы думаете, утонет ли яйцо в стакане с водой?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(Дети предполагают и проверяют на опыте. Яйцо в стакане с обычной водой утонуло).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- А утонет ли это же яйцо в другом стакане?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(Дети проверяют и отмечают, что яйцо не утонуло: оно плавает на поверхности воды).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Противоречие:</a:t>
            </a:r>
            <a:r>
              <a:rPr lang="ru-RU" dirty="0">
                <a:latin typeface="Times New Roman"/>
                <a:ea typeface="Calibri"/>
              </a:rPr>
              <a:t> должно утонуть, но не утонуло. Почему?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</a:t>
            </a:r>
            <a:r>
              <a:rPr lang="ru-RU" dirty="0">
                <a:latin typeface="Times New Roman"/>
                <a:ea typeface="Calibri"/>
              </a:rPr>
              <a:t> вода во втором стакане солёная. Солёная вода – очень плотная. Она не даёт предметам тонуть. В такой воде большинство предметов плавают на поверхности.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 Израиле, Иордании есть Мёртвое море, в котором люди могут лежать на поверхности воды и читать газету.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7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7048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265113">
              <a:tabLst/>
            </a:pPr>
            <a:r>
              <a:rPr lang="ru-RU" sz="2400" b="1" i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Проблемное обучение </a:t>
            </a:r>
            <a:r>
              <a:rPr lang="ru-RU" sz="20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организованный преподавателем </a:t>
            </a:r>
            <a:r>
              <a:rPr lang="ru-RU" sz="2000" b="1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способ активного взаимодействия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 субъекта с проблемно-представленным содержанием обучения, в ходе которого он приобщается к объективным противоречиям научного знания и способам их решения, учится мыслить, творчески усваивать знания (</a:t>
            </a:r>
            <a:r>
              <a:rPr lang="ru-RU" sz="2000" dirty="0" err="1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А.М.Матюшкин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01" y="2780928"/>
            <a:ext cx="77048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Проблемное обучение </a:t>
            </a:r>
            <a:r>
              <a:rPr lang="ru-RU" sz="20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000" b="1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совокупность таких действий 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как организация проблемных ситуаций, формулирование проблем, оказание ученикам необходимой помощи в решении проблем, проверка этих знаний и, наконец, руководство процессом систематизации и закрепления приобретенных знаний (</a:t>
            </a:r>
            <a:r>
              <a:rPr lang="ru-RU" sz="2000" dirty="0" err="1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В.Оконь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1" y="4975721"/>
            <a:ext cx="7740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тип обучения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характерную черту которого составляет его развивающая по отношению к творческим способностям функция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Т.В.Кудрявцев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332656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124744"/>
            <a:ext cx="81003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«Ледяная дорожка».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Зимой во дворе залили ледяные дорожки. Дети весь вечер весело скользили по ним. Придя на участок на следующее утро, разбежавшись на дорожке, дети не покатились, а упали.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Противоречие: </a:t>
            </a:r>
            <a:r>
              <a:rPr lang="ru-RU" dirty="0">
                <a:latin typeface="Times New Roman"/>
                <a:ea typeface="Calibri"/>
              </a:rPr>
              <a:t>на ледяной дорожке хорошо скользить, но дети не скользили, а упали. Почему? Что случилось с ледяной дорожкой?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Ответ:</a:t>
            </a:r>
            <a:r>
              <a:rPr lang="ru-RU" dirty="0">
                <a:latin typeface="Times New Roman"/>
                <a:ea typeface="Calibri"/>
              </a:rPr>
              <a:t> лёд на дорожке мог растаять, покрыться колючей снежной коркой, дорожку могли посыпать солью или песком</a:t>
            </a:r>
            <a:r>
              <a:rPr lang="ru-RU" dirty="0" smtClean="0">
                <a:latin typeface="Times New Roman"/>
                <a:ea typeface="Calibri"/>
              </a:rPr>
              <a:t>…</a:t>
            </a:r>
          </a:p>
          <a:p>
            <a:pPr marL="457200">
              <a:spcAft>
                <a:spcPts val="0"/>
              </a:spcAft>
            </a:pPr>
            <a:endParaRPr lang="ru-RU" dirty="0">
              <a:effectLst/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«Почему не тонет корабль».</a:t>
            </a:r>
            <a:endParaRPr lang="ru-RU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Все металлические предметы тонут. Металлическая коробочка (крышка от банки)  не тонет.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Противоречие</a:t>
            </a:r>
            <a:r>
              <a:rPr lang="ru-RU" dirty="0">
                <a:latin typeface="Times New Roman"/>
                <a:ea typeface="Calibri"/>
              </a:rPr>
              <a:t>: коробочка (крышка) металлическая - должна утонуть, но не тонет. 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Почему</a:t>
            </a:r>
            <a:r>
              <a:rPr lang="ru-RU" dirty="0">
                <a:latin typeface="Times New Roman"/>
                <a:ea typeface="Calibri"/>
              </a:rPr>
              <a:t>?</a:t>
            </a:r>
          </a:p>
          <a:p>
            <a:pPr marL="457200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Ответ</a:t>
            </a:r>
            <a:r>
              <a:rPr lang="ru-RU" dirty="0">
                <a:latin typeface="Times New Roman"/>
                <a:ea typeface="Calibri"/>
              </a:rPr>
              <a:t>: коробочка (крышка) заполнена воздухом, воздух легче воды, поэтому коробочка не тонет.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Если коробочку (крышку) заполнить песком, водой, т.е. вытеснить из неё воздух, коробочка сразу утонет.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</a:p>
          <a:p>
            <a:pPr marL="457200">
              <a:spcAft>
                <a:spcPts val="0"/>
              </a:spcAft>
            </a:pP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332656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Проблемные задачи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764704"/>
            <a:ext cx="810039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1700" b="1" dirty="0">
                <a:latin typeface="Times New Roman"/>
                <a:ea typeface="Calibri"/>
              </a:rPr>
              <a:t>«Мокрая - сухая».</a:t>
            </a:r>
            <a:endParaRPr lang="ru-RU" sz="1700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</a:rPr>
              <a:t>Воспитатель помещает бумажную салфетку на дно стакана и опускает строго вертикально  стакан вверх дном  в воду так, чтобы стакан скрылся в воде почти полностью.</a:t>
            </a:r>
          </a:p>
          <a:p>
            <a:pPr marL="457200"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</a:rPr>
              <a:t>- Как вы думаете, намокла ли салфетка в стакане?</a:t>
            </a:r>
          </a:p>
          <a:p>
            <a:pPr marL="457200"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</a:rPr>
              <a:t>(Предположения детей, проверка результатов предположений – салфетка осталась сухой).</a:t>
            </a:r>
          </a:p>
          <a:p>
            <a:pPr marL="457200">
              <a:spcAft>
                <a:spcPts val="0"/>
              </a:spcAft>
            </a:pPr>
            <a:r>
              <a:rPr lang="ru-RU" sz="1700" i="1" dirty="0">
                <a:latin typeface="Times New Roman"/>
                <a:ea typeface="Calibri"/>
              </a:rPr>
              <a:t>Противоречие: </a:t>
            </a:r>
            <a:r>
              <a:rPr lang="ru-RU" sz="1700" dirty="0">
                <a:latin typeface="Times New Roman"/>
                <a:ea typeface="Calibri"/>
              </a:rPr>
              <a:t>салфетка в воде должна намокнуть, но она не намокла. Почему?</a:t>
            </a:r>
          </a:p>
          <a:p>
            <a:pPr marL="457200">
              <a:spcAft>
                <a:spcPts val="0"/>
              </a:spcAft>
            </a:pPr>
            <a:r>
              <a:rPr lang="ru-RU" sz="1700" i="1" dirty="0">
                <a:latin typeface="Times New Roman"/>
                <a:ea typeface="Calibri"/>
              </a:rPr>
              <a:t>Ответ: </a:t>
            </a:r>
            <a:r>
              <a:rPr lang="ru-RU" sz="1700" dirty="0">
                <a:latin typeface="Times New Roman"/>
                <a:ea typeface="Calibri"/>
              </a:rPr>
              <a:t>находящийся в стакане воздух не дал проникнуть воде в стакан</a:t>
            </a:r>
            <a:r>
              <a:rPr lang="ru-RU" sz="1700" dirty="0" smtClean="0">
                <a:latin typeface="Times New Roman"/>
                <a:ea typeface="Calibri"/>
              </a:rPr>
              <a:t>.</a:t>
            </a:r>
          </a:p>
          <a:p>
            <a:pPr marL="457200">
              <a:spcAft>
                <a:spcPts val="0"/>
              </a:spcAft>
            </a:pPr>
            <a:endParaRPr lang="ru-RU" sz="1700" dirty="0">
              <a:effectLst/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sz="1700" b="1" dirty="0">
                <a:latin typeface="Times New Roman"/>
                <a:ea typeface="Calibri"/>
              </a:rPr>
              <a:t>«Пляшущий рис».</a:t>
            </a:r>
            <a:endParaRPr lang="ru-RU" sz="1700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</a:rPr>
              <a:t> Воспитатель натягивает на миску плёнку (можно взять барабан). Кладёт на плёнку зёрна риса и задаёт детям вопрос:</a:t>
            </a:r>
          </a:p>
          <a:p>
            <a:pPr marL="457200"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</a:rPr>
              <a:t>-Как вы думаете, смогу ли я, не дотрагиваясь до риса и до миски, заставить рис подпрыгивать?</a:t>
            </a:r>
          </a:p>
          <a:p>
            <a:pPr marL="457200"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</a:rPr>
              <a:t>(Дети предполагают. Проведение опыта – воспитатель ударяет ладонью по столу около миски. Рис  подпрыгивает.)</a:t>
            </a:r>
          </a:p>
          <a:p>
            <a:pPr marL="457200">
              <a:spcAft>
                <a:spcPts val="0"/>
              </a:spcAft>
            </a:pPr>
            <a:r>
              <a:rPr lang="ru-RU" sz="1700" i="1" dirty="0">
                <a:latin typeface="Times New Roman"/>
                <a:ea typeface="Calibri"/>
              </a:rPr>
              <a:t>Противоречие: </a:t>
            </a:r>
            <a:r>
              <a:rPr lang="ru-RU" sz="1700" dirty="0">
                <a:latin typeface="Times New Roman"/>
                <a:ea typeface="Calibri"/>
              </a:rPr>
              <a:t>до риса не дотрагиваются, он должен лежать спокойно, а он подпрыгивает. Почему? </a:t>
            </a:r>
          </a:p>
          <a:p>
            <a:pPr marL="457200"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</a:rPr>
              <a:t>Что заставляет рис</a:t>
            </a:r>
            <a:r>
              <a:rPr lang="ru-RU" sz="1700" i="1" dirty="0">
                <a:latin typeface="Times New Roman"/>
                <a:ea typeface="Calibri"/>
              </a:rPr>
              <a:t> </a:t>
            </a:r>
            <a:r>
              <a:rPr lang="ru-RU" sz="1700" dirty="0">
                <a:latin typeface="Times New Roman"/>
                <a:ea typeface="Calibri"/>
              </a:rPr>
              <a:t>«плясать»?</a:t>
            </a:r>
          </a:p>
          <a:p>
            <a:pPr marL="457200">
              <a:spcAft>
                <a:spcPts val="0"/>
              </a:spcAft>
            </a:pPr>
            <a:r>
              <a:rPr lang="ru-RU" sz="1700" i="1" dirty="0">
                <a:latin typeface="Times New Roman"/>
                <a:ea typeface="Calibri"/>
              </a:rPr>
              <a:t>Ответ: </a:t>
            </a:r>
            <a:r>
              <a:rPr lang="ru-RU" sz="1700" dirty="0">
                <a:latin typeface="Times New Roman"/>
                <a:ea typeface="Calibri"/>
              </a:rPr>
              <a:t>звуковые волны от ударов по столу проходят по крышке стола, миске, плёнке и заставляют рис колебаться – подпрыгивать.</a:t>
            </a:r>
          </a:p>
          <a:p>
            <a:pPr marL="457200">
              <a:spcAft>
                <a:spcPts val="0"/>
              </a:spcAft>
            </a:pPr>
            <a:r>
              <a:rPr lang="ru-RU" sz="1700" b="1" dirty="0">
                <a:latin typeface="Times New Roman"/>
                <a:ea typeface="Calibri"/>
              </a:rPr>
              <a:t> </a:t>
            </a:r>
            <a:endParaRPr lang="ru-RU" sz="1700" dirty="0">
              <a:latin typeface="Times New Roman"/>
              <a:ea typeface="Calibri"/>
            </a:endParaRPr>
          </a:p>
          <a:p>
            <a:pPr marL="457200">
              <a:spcAft>
                <a:spcPts val="0"/>
              </a:spcAft>
            </a:pP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1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Иллюстрации для создания проблемных ситуаций, условий для развития познавательной активности детей, тем для обсуждения</a:t>
            </a:r>
            <a:endParaRPr lang="ru-RU" sz="2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G:\9cc47f22dd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07" y="1494141"/>
            <a:ext cx="6840761" cy="5130571"/>
          </a:xfrm>
          <a:prstGeom prst="rect">
            <a:avLst/>
          </a:prstGeom>
          <a:noFill/>
          <a:ln w="19050">
            <a:solidFill>
              <a:srgbClr val="2C49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картинки\1297534410_0_554e6_fb87514c_xx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9" y="764704"/>
            <a:ext cx="7164288" cy="5373216"/>
          </a:xfrm>
          <a:prstGeom prst="rect">
            <a:avLst/>
          </a:prstGeom>
          <a:noFill/>
          <a:ln w="19050">
            <a:solidFill>
              <a:srgbClr val="2C49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картинки\img_132424692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 bwMode="auto">
          <a:xfrm>
            <a:off x="2419348" y="620688"/>
            <a:ext cx="4999087" cy="5740102"/>
          </a:xfrm>
          <a:prstGeom prst="rect">
            <a:avLst/>
          </a:prstGeom>
          <a:noFill/>
          <a:ln w="19050">
            <a:solidFill>
              <a:srgbClr val="2C49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картинки\x_3620b7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382768" cy="5537076"/>
          </a:xfrm>
          <a:prstGeom prst="rect">
            <a:avLst/>
          </a:prstGeom>
          <a:noFill/>
          <a:ln w="19050">
            <a:solidFill>
              <a:srgbClr val="2C49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картинки\x_706244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6188707" cy="4926210"/>
          </a:xfrm>
          <a:prstGeom prst="rect">
            <a:avLst/>
          </a:prstGeom>
          <a:noFill/>
          <a:ln w="19050">
            <a:solidFill>
              <a:srgbClr val="2C49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картинки\09a70_0_afe3b_6e51829b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16" y="620688"/>
            <a:ext cx="4190837" cy="5721891"/>
          </a:xfrm>
          <a:prstGeom prst="rect">
            <a:avLst/>
          </a:prstGeom>
          <a:noFill/>
          <a:ln w="19050">
            <a:solidFill>
              <a:srgbClr val="2C49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4663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990000"/>
                </a:solidFill>
                <a:latin typeface="Monotype Corsiva" pitchFamily="66" charset="0"/>
              </a:rPr>
              <a:t>Использованная литература</a:t>
            </a:r>
            <a:endParaRPr lang="ru-RU" sz="3200" b="1" i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7190" y="810107"/>
            <a:ext cx="763284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defRPr/>
            </a:pPr>
            <a:r>
              <a:rPr lang="ru-RU" sz="1600" b="1" i="1" dirty="0" smtClean="0">
                <a:solidFill>
                  <a:srgbClr val="323232"/>
                </a:solidFill>
                <a:latin typeface="Century Schoolbook"/>
                <a:cs typeface="+mn-cs"/>
              </a:rPr>
              <a:t>Ильницкая </a:t>
            </a: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И.Л., Остапенко Л</a:t>
            </a:r>
            <a:r>
              <a:rPr lang="ru-RU" sz="1600" b="1" i="1" dirty="0" smtClean="0">
                <a:solidFill>
                  <a:srgbClr val="323232"/>
                </a:solidFill>
                <a:latin typeface="Century Schoolbook"/>
                <a:cs typeface="+mn-cs"/>
              </a:rPr>
              <a:t>.</a:t>
            </a:r>
            <a:r>
              <a:rPr lang="en-US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B</a:t>
            </a: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. 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Развитие творческого потенциала личности  дошкольника  в процессе  проблемного   обучения . Омск: ООИПКРО. 2001.</a:t>
            </a:r>
            <a:endParaRPr lang="ru-RU" sz="1600" b="1" i="1" dirty="0">
              <a:solidFill>
                <a:srgbClr val="323232"/>
              </a:solidFill>
              <a:latin typeface="Century Schoolbook"/>
              <a:cs typeface="+mn-cs"/>
            </a:endParaRP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defRPr/>
            </a:pP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Ильницкая И.Л, Остапенко Л</a:t>
            </a:r>
            <a:r>
              <a:rPr lang="ru-RU" sz="1600" b="1" i="1" dirty="0" smtClean="0">
                <a:solidFill>
                  <a:srgbClr val="323232"/>
                </a:solidFill>
                <a:latin typeface="Century Schoolbook"/>
                <a:cs typeface="+mn-cs"/>
              </a:rPr>
              <a:t>.</a:t>
            </a:r>
            <a:r>
              <a:rPr lang="en-US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B</a:t>
            </a: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. 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Развитие творческого потенциала личности в процессе  проблемного   обучения  // Дошкольное воспитание. 2006. № 12. С. 82-85; 2007. № 1. С. 19-23; 2007. № 3. С. 15-21.</a:t>
            </a:r>
            <a:endParaRPr lang="ru-RU" sz="1600" b="1" i="1" dirty="0">
              <a:solidFill>
                <a:srgbClr val="323232"/>
              </a:solidFill>
              <a:latin typeface="Century Schoolbook"/>
              <a:cs typeface="+mn-cs"/>
            </a:endParaRP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defRPr/>
            </a:pP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Ильницкая </a:t>
            </a:r>
            <a:r>
              <a:rPr lang="ru-RU" sz="1600" b="1" i="1" dirty="0" smtClean="0">
                <a:solidFill>
                  <a:srgbClr val="323232"/>
                </a:solidFill>
                <a:latin typeface="Century Schoolbook"/>
                <a:cs typeface="+mn-cs"/>
              </a:rPr>
              <a:t>И.Л., </a:t>
            </a: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Остапенко Л</a:t>
            </a:r>
            <a:r>
              <a:rPr lang="ru-RU" sz="1600" b="1" i="1" dirty="0" smtClean="0">
                <a:solidFill>
                  <a:srgbClr val="323232"/>
                </a:solidFill>
                <a:latin typeface="Century Schoolbook"/>
                <a:cs typeface="+mn-cs"/>
              </a:rPr>
              <a:t>.</a:t>
            </a:r>
            <a:r>
              <a:rPr lang="en-US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B</a:t>
            </a: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. 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Творческая деятельность и психическое развитие ребенка // Там же. 2009. № 5. С. 49-53.</a:t>
            </a:r>
            <a:endParaRPr lang="ru-RU" sz="1600" b="1" i="1" dirty="0">
              <a:solidFill>
                <a:srgbClr val="323232"/>
              </a:solidFill>
              <a:latin typeface="Century Schoolbook"/>
              <a:cs typeface="+mn-cs"/>
            </a:endParaRP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defRPr/>
            </a:pP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Кудрявцев В.Т. 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 Проблемное   обучение : истоки, сущность, перспективы. М., 1991.</a:t>
            </a:r>
            <a:endParaRPr lang="ru-RU" sz="1600" b="1" i="1" dirty="0">
              <a:solidFill>
                <a:srgbClr val="323232"/>
              </a:solidFill>
              <a:latin typeface="Century Schoolbook"/>
              <a:cs typeface="+mn-cs"/>
            </a:endParaRP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defRPr/>
            </a:pP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Кудрявцев В.Т. 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Инновационное дошкольное образование: опыт, проблемы и стратегия развития // Дошкольное воспитание. 1998.№ 10.</a:t>
            </a:r>
            <a:endParaRPr lang="ru-RU" sz="1600" b="1" i="1" dirty="0">
              <a:solidFill>
                <a:srgbClr val="323232"/>
              </a:solidFill>
              <a:latin typeface="Century Schoolbook"/>
              <a:cs typeface="+mn-cs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defRPr/>
            </a:pPr>
            <a:r>
              <a:rPr lang="ru-RU" sz="1600" b="1" i="1" dirty="0" smtClean="0">
                <a:solidFill>
                  <a:srgbClr val="323232"/>
                </a:solidFill>
                <a:latin typeface="Century Schoolbook"/>
                <a:cs typeface="+mn-cs"/>
              </a:rPr>
              <a:t>Матюшкин А.М</a:t>
            </a: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. 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 Проблемные   ситуации  в мышлении и  обучении . М.: Педагогика, 1972</a:t>
            </a:r>
            <a:r>
              <a:rPr lang="ru-RU" sz="1600" b="1" dirty="0" smtClean="0">
                <a:solidFill>
                  <a:srgbClr val="323232"/>
                </a:solidFill>
                <a:latin typeface="Century Schoolbook"/>
                <a:cs typeface="+mn-cs"/>
              </a:rPr>
              <a:t>.</a:t>
            </a:r>
            <a:r>
              <a:rPr lang="ru-RU" b="1" i="1" dirty="0">
                <a:solidFill>
                  <a:srgbClr val="323232"/>
                </a:solidFill>
                <a:latin typeface="Century Schoolbook"/>
                <a:cs typeface="+mn-cs"/>
              </a:rPr>
              <a:t> </a:t>
            </a:r>
            <a:endParaRPr lang="ru-RU" b="1" i="1" dirty="0" smtClean="0">
              <a:solidFill>
                <a:srgbClr val="323232"/>
              </a:solidFill>
              <a:latin typeface="Century Schoolbook"/>
              <a:cs typeface="+mn-cs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defRPr/>
            </a:pPr>
            <a:r>
              <a:rPr lang="ru-RU" sz="1600" b="1" i="1" dirty="0" smtClean="0">
                <a:solidFill>
                  <a:srgbClr val="323232"/>
                </a:solidFill>
                <a:latin typeface="Century Schoolbook"/>
                <a:cs typeface="+mn-cs"/>
              </a:rPr>
              <a:t>Матюшкин </a:t>
            </a:r>
            <a:r>
              <a:rPr lang="ru-RU" sz="1600" b="1" i="1" dirty="0">
                <a:solidFill>
                  <a:srgbClr val="323232"/>
                </a:solidFill>
                <a:latin typeface="Century Schoolbook"/>
                <a:cs typeface="+mn-cs"/>
              </a:rPr>
              <a:t>А.М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. Теоретические вопросы проблемного обучения</a:t>
            </a:r>
            <a:r>
              <a:rPr lang="en-US" sz="1600" b="1" dirty="0">
                <a:solidFill>
                  <a:srgbClr val="323232"/>
                </a:solidFill>
                <a:latin typeface="Century Schoolbook"/>
                <a:cs typeface="+mn-cs"/>
              </a:rPr>
              <a:t> //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 Хрестоматия по возрастной и педагогической психологии. Работы советских психологов периода 1946-1980 гг. </a:t>
            </a:r>
            <a:r>
              <a:rPr lang="en-US" sz="1600" b="1" dirty="0">
                <a:solidFill>
                  <a:srgbClr val="323232"/>
                </a:solidFill>
                <a:latin typeface="Century Schoolbook"/>
                <a:cs typeface="+mn-cs"/>
              </a:rPr>
              <a:t>/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 Под редакцией </a:t>
            </a:r>
            <a:r>
              <a:rPr lang="ru-RU" sz="1600" b="1" dirty="0" err="1">
                <a:solidFill>
                  <a:srgbClr val="323232"/>
                </a:solidFill>
                <a:latin typeface="Century Schoolbook"/>
                <a:cs typeface="+mn-cs"/>
              </a:rPr>
              <a:t>И.И.Ильясова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, </a:t>
            </a:r>
            <a:r>
              <a:rPr lang="ru-RU" sz="1600" b="1" dirty="0" err="1">
                <a:solidFill>
                  <a:srgbClr val="323232"/>
                </a:solidFill>
                <a:latin typeface="Century Schoolbook"/>
                <a:cs typeface="+mn-cs"/>
              </a:rPr>
              <a:t>В.Я.Ляудис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. – М.: Изд-во </a:t>
            </a:r>
            <a:r>
              <a:rPr lang="ru-RU" sz="1600" b="1" dirty="0" err="1">
                <a:solidFill>
                  <a:srgbClr val="323232"/>
                </a:solidFill>
                <a:latin typeface="Century Schoolbook"/>
                <a:cs typeface="+mn-cs"/>
              </a:rPr>
              <a:t>Моск</a:t>
            </a:r>
            <a:r>
              <a:rPr lang="ru-RU" sz="1600" b="1" dirty="0">
                <a:solidFill>
                  <a:srgbClr val="323232"/>
                </a:solidFill>
                <a:latin typeface="Century Schoolbook"/>
                <a:cs typeface="+mn-cs"/>
              </a:rPr>
              <a:t>. Ун-та, 1981.</a:t>
            </a:r>
            <a:endParaRPr lang="ru-RU" sz="1600" b="1" i="1" dirty="0">
              <a:solidFill>
                <a:srgbClr val="323232"/>
              </a:solidFill>
              <a:latin typeface="Century Schoolbook"/>
              <a:cs typeface="+mn-cs"/>
            </a:endParaRP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defRPr/>
            </a:pPr>
            <a:endParaRPr lang="ru-RU" b="1" i="1" dirty="0">
              <a:solidFill>
                <a:srgbClr val="323232"/>
              </a:solidFill>
              <a:latin typeface="Century School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4725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990000"/>
                </a:solidFill>
                <a:latin typeface="Monotype Corsiva" pitchFamily="66" charset="0"/>
              </a:rPr>
              <a:t>Ссылки на </a:t>
            </a:r>
            <a:r>
              <a:rPr lang="ru-RU" sz="3200" b="1" i="1" dirty="0" err="1" smtClean="0">
                <a:solidFill>
                  <a:srgbClr val="990000"/>
                </a:solidFill>
                <a:latin typeface="Monotype Corsiva" pitchFamily="66" charset="0"/>
              </a:rPr>
              <a:t>интернет-ресурсы</a:t>
            </a:r>
            <a:endParaRPr lang="ru-RU" sz="3200" b="1" i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взяты с сайтов: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://www.google.ru/url?sa=i&amp;rct=j&amp;q=&amp;esrc=s&amp;source=images&amp;cd=&amp;cad=rja&amp;uact=8&amp;docid=lYm-JGUlvKTzLM&amp;tbnid=r1o5Dh0pKVOjLM:&amp;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ved=0CAYQjB0&amp;url=http%3A%2F%2Fwww.liveinternet.ru%2Fusers%2F3578702%2Fpost155902280%2F&amp;ei=gJYzVPOSGuLVygOi44GgAw&amp;bvm=bv.76943099,d.bGQ&amp;psig=AFQjCNElxwlxg-TP4nzugCExCCcsbsvgig&amp;ust=1412753371430813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548680"/>
            <a:ext cx="7416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Проблемное обучение </a:t>
            </a:r>
            <a:r>
              <a:rPr lang="ru-RU" sz="20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тип развивающего обучения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, содержание которого представлено системой проблемных задач различного уровня сложности, в процессе решения которых учащиеся овладевают новыми знаниями и способами действия, а через это происходит формирование творческих способностей: продуктивного мышления, воображения, познавательной мотивации, интеллектуальных эмоций (</a:t>
            </a:r>
            <a:r>
              <a:rPr lang="ru-RU" sz="2000" dirty="0" err="1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И.И.Махмутов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3" y="371703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Проблемное обучение </a:t>
            </a:r>
            <a:r>
              <a:rPr lang="ru-RU" sz="20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это такая </a:t>
            </a:r>
            <a:r>
              <a:rPr lang="ru-RU" sz="2000" b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организация учебных занятий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, которая предполагает создание под руководством преподавателя проблемных ситуаций и активную самостоятельную деятельность учащихся по их разрешению, в результате чего и происходит творческое овладение профессиональными знаниями, навыками и умениями и развитие мыслительных способностей (</a:t>
            </a:r>
            <a:r>
              <a:rPr lang="ru-RU" sz="2000" dirty="0" err="1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Г.К.Селевко</a:t>
            </a:r>
            <a:r>
              <a:rPr lang="ru-RU" sz="20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448390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990000"/>
                </a:solidFill>
                <a:latin typeface="Monotype Corsiva" pitchFamily="66" charset="0"/>
              </a:rPr>
              <a:t>Авторы:</a:t>
            </a:r>
            <a:endParaRPr lang="ru-RU" sz="3200" b="1" i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370" y="1340768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Ельцова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атьяна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иколаевна,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БДОУ СМР «Детский сад № 10»,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Офицерова Светлана Станиславовна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БДОУ СМР «Детский сад № 10»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3719979"/>
              </p:ext>
            </p:extLst>
          </p:nvPr>
        </p:nvGraphicFramePr>
        <p:xfrm>
          <a:off x="390203" y="-381024"/>
          <a:ext cx="8568952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0373550"/>
              </p:ext>
            </p:extLst>
          </p:nvPr>
        </p:nvGraphicFramePr>
        <p:xfrm>
          <a:off x="611560" y="1478183"/>
          <a:ext cx="7884876" cy="537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1403350" y="4797425"/>
            <a:ext cx="5472113" cy="1630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2000" b="1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роблемная </a:t>
            </a:r>
            <a:r>
              <a:rPr lang="ru-RU" sz="2000" b="1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ситуация должна находиться 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«зоне ближайшего развития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т. е. с проблемной ситуацией ребёнок может справиться благодаря незначительной помощи взрослого.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805226" y="1700808"/>
            <a:ext cx="5539234" cy="678960"/>
            <a:chOff x="331036" y="137903"/>
            <a:chExt cx="5549476" cy="67896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1036" y="137903"/>
              <a:ext cx="5519413" cy="678960"/>
            </a:xfrm>
            <a:prstGeom prst="roundRect">
              <a:avLst/>
            </a:prstGeom>
            <a:blipFill rotWithShape="0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/>
              </a:blip>
              <a:tile tx="0" ty="0" sx="100000" sy="100000" flip="none" algn="tl"/>
            </a:blipFill>
            <a:ln w="19050">
              <a:solidFill>
                <a:srgbClr val="3B4A1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27387" y="171047"/>
              <a:ext cx="5453125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621" tIns="0" rIns="208621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 smtClean="0">
                  <a:solidFill>
                    <a:srgbClr val="3B4A1E"/>
                  </a:solidFill>
                  <a:latin typeface="Times New Roman" pitchFamily="18" charset="0"/>
                  <a:cs typeface="Times New Roman" pitchFamily="18" charset="0"/>
                </a:rPr>
                <a:t>1. Создание (возникновение) проблемной ситуации</a:t>
              </a:r>
              <a:endParaRPr lang="ru-RU" sz="2300" b="1" kern="12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264" y="315174"/>
            <a:ext cx="8559335" cy="1440160"/>
            <a:chOff x="17516" y="-1830200"/>
            <a:chExt cx="8559335" cy="144016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7516" y="-1740710"/>
              <a:ext cx="8559335" cy="839315"/>
            </a:xfrm>
            <a:prstGeom prst="roundRect">
              <a:avLst>
                <a:gd name="adj" fmla="val 10000"/>
              </a:avLst>
            </a:prstGeom>
            <a:blipFill rotWithShape="0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 w="19050">
              <a:solidFill>
                <a:srgbClr val="3B4A1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4582" y="-1830200"/>
              <a:ext cx="8510169" cy="1440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/>
              <a:r>
                <a:rPr lang="ru-RU" sz="2400" b="1" i="1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Последовательность </a:t>
              </a:r>
              <a:r>
                <a:rPr lang="ru-RU" sz="2400" b="1" i="1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этапов продуктивной познавательной деятельности человека в условиях проблемной ситуации: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b="1" kern="1200" dirty="0">
                <a:solidFill>
                  <a:srgbClr val="3B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805226" y="2806002"/>
            <a:ext cx="5519413" cy="678960"/>
            <a:chOff x="394243" y="137903"/>
            <a:chExt cx="5519413" cy="6789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94243" y="137903"/>
              <a:ext cx="5519413" cy="678960"/>
            </a:xfrm>
            <a:prstGeom prst="roundRect">
              <a:avLst/>
            </a:prstGeom>
            <a:blipFill rotWithShape="0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/>
              </a:blip>
              <a:tile tx="0" ty="0" sx="100000" sy="100000" flip="none" algn="tl"/>
            </a:blipFill>
            <a:ln w="19050">
              <a:solidFill>
                <a:srgbClr val="3B4A1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27387" y="171047"/>
              <a:ext cx="5453125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621" tIns="0" rIns="208621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 smtClean="0">
                  <a:solidFill>
                    <a:srgbClr val="3B4A1E"/>
                  </a:solidFill>
                  <a:latin typeface="Times New Roman" pitchFamily="18" charset="0"/>
                  <a:cs typeface="Times New Roman" pitchFamily="18" charset="0"/>
                </a:rPr>
                <a:t>2. Постановка проблемы</a:t>
              </a:r>
              <a:endParaRPr lang="ru-RU" sz="2300" b="1" kern="12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838370" y="3930759"/>
            <a:ext cx="5519413" cy="678960"/>
            <a:chOff x="394243" y="137903"/>
            <a:chExt cx="5519413" cy="67896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94243" y="137903"/>
              <a:ext cx="5519413" cy="678960"/>
            </a:xfrm>
            <a:prstGeom prst="roundRect">
              <a:avLst/>
            </a:prstGeom>
            <a:blipFill rotWithShape="0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/>
              </a:blip>
              <a:tile tx="0" ty="0" sx="100000" sy="100000" flip="none" algn="tl"/>
            </a:blipFill>
            <a:ln w="19050">
              <a:solidFill>
                <a:srgbClr val="3B4A1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27387" y="171047"/>
              <a:ext cx="5453125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621" tIns="0" rIns="208621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 smtClean="0">
                  <a:solidFill>
                    <a:srgbClr val="3B4A1E"/>
                  </a:solidFill>
                  <a:latin typeface="Times New Roman" pitchFamily="18" charset="0"/>
                  <a:cs typeface="Times New Roman" pitchFamily="18" charset="0"/>
                </a:rPr>
                <a:t>3. Поиск способов решения</a:t>
              </a:r>
              <a:endParaRPr lang="ru-RU" sz="2300" b="1" kern="12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805226" y="5046505"/>
            <a:ext cx="5519413" cy="678960"/>
            <a:chOff x="473285" y="1851255"/>
            <a:chExt cx="5519413" cy="67896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73285" y="1851255"/>
              <a:ext cx="5519413" cy="678960"/>
            </a:xfrm>
            <a:prstGeom prst="roundRect">
              <a:avLst/>
            </a:prstGeom>
            <a:blipFill rotWithShape="0"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/>
              </a:blip>
              <a:tile tx="0" ty="0" sx="100000" sy="100000" flip="none" algn="tl"/>
            </a:blipFill>
            <a:ln w="19050">
              <a:solidFill>
                <a:srgbClr val="3B4A1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03755" y="1853140"/>
              <a:ext cx="5453125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621" tIns="0" rIns="208621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 smtClean="0">
                  <a:solidFill>
                    <a:srgbClr val="3B4A1E"/>
                  </a:solidFill>
                  <a:latin typeface="Times New Roman" pitchFamily="18" charset="0"/>
                  <a:cs typeface="Times New Roman" pitchFamily="18" charset="0"/>
                </a:rPr>
                <a:t>4. Решение проблемы</a:t>
              </a:r>
              <a:endParaRPr lang="ru-RU" sz="2300" b="1" kern="1200" dirty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 rot="5400000">
            <a:off x="4377557" y="2383232"/>
            <a:ext cx="414390" cy="421317"/>
          </a:xfrm>
          <a:prstGeom prst="rightArrow">
            <a:avLst/>
          </a:prstGeom>
          <a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9050">
            <a:solidFill>
              <a:srgbClr val="375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27" y="3484962"/>
            <a:ext cx="4762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72" y="4609719"/>
            <a:ext cx="4762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150747" y="773415"/>
            <a:ext cx="6821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Создание (возникновение) проблемной ситуации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327024" y="1484784"/>
            <a:ext cx="85169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</a:rPr>
              <a:t>Проблемная ситуация</a:t>
            </a:r>
            <a:r>
              <a:rPr lang="ru-RU" sz="2000" dirty="0">
                <a:latin typeface="Times New Roman" pitchFamily="18" charset="0"/>
              </a:rPr>
              <a:t> – это интеллектуальное затруднение человека, возникающее в случае, когда он не знает, как объяснить факт, явление или процесс действительности, не может достичь цели известными ему способами действий.</a:t>
            </a: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327024" y="2856384"/>
            <a:ext cx="85645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Основная цель воспитателя – создание условий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возникновения познавательной активности детей.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40889782"/>
              </p:ext>
            </p:extLst>
          </p:nvPr>
        </p:nvGraphicFramePr>
        <p:xfrm>
          <a:off x="327024" y="2996952"/>
          <a:ext cx="8678199" cy="443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6" name="TextBox 10"/>
          <p:cNvSpPr txBox="1">
            <a:spLocks noChangeArrowheads="1"/>
          </p:cNvSpPr>
          <p:nvPr/>
        </p:nvSpPr>
        <p:spPr bwMode="auto">
          <a:xfrm>
            <a:off x="7175499" y="5346938"/>
            <a:ext cx="1692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Сочетание слова и наглядности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49235" y="188640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1 </a:t>
            </a:r>
            <a:r>
              <a:rPr lang="ru-RU" sz="2800" b="1" dirty="0">
                <a:solidFill>
                  <a:srgbClr val="990000"/>
                </a:solidFill>
                <a:latin typeface="Monotype Corsiva" pitchFamily="66" charset="0"/>
              </a:rPr>
              <a:t>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1c733bf5c8e58a8c9332e283e8b124d14081"/>
</p:tagLst>
</file>

<file path=ppt/theme/theme1.xml><?xml version="1.0" encoding="utf-8"?>
<a:theme xmlns:a="http://schemas.openxmlformats.org/drawingml/2006/main" name="Темный зеленый чай 13021000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ный зеленый чай 2 130210023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ный зеленый чай 2 130210023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Темный зеленый чай 1302100031</Template>
  <TotalTime>1194</TotalTime>
  <Words>4261</Words>
  <Application>Microsoft Office PowerPoint</Application>
  <PresentationFormat>Экран (4:3)</PresentationFormat>
  <Paragraphs>479</Paragraphs>
  <Slides>60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60</vt:i4>
      </vt:variant>
    </vt:vector>
  </HeadingPairs>
  <TitlesOfParts>
    <vt:vector size="63" baseType="lpstr">
      <vt:lpstr>Темный зеленый чай 1302100031</vt:lpstr>
      <vt:lpstr>Темный зеленый чай 2 1302100234</vt:lpstr>
      <vt:lpstr>1_Темный зеленый чай 2 1302100234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km</cp:lastModifiedBy>
  <cp:revision>136</cp:revision>
  <dcterms:created xsi:type="dcterms:W3CDTF">2014-09-16T15:08:51Z</dcterms:created>
  <dcterms:modified xsi:type="dcterms:W3CDTF">2021-04-02T09:11:56Z</dcterms:modified>
</cp:coreProperties>
</file>