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C8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gif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78579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ru-RU" b="1" i="1" dirty="0" smtClean="0">
                <a:solidFill>
                  <a:srgbClr val="00B0F0"/>
                </a:solidFill>
              </a:rPr>
              <a:t>Ма</a:t>
            </a:r>
            <a:r>
              <a:rPr lang="ru-RU" b="1" i="1" dirty="0" smtClean="0">
                <a:solidFill>
                  <a:srgbClr val="FF0000"/>
                </a:solidFill>
              </a:rPr>
              <a:t>те</a:t>
            </a:r>
            <a:r>
              <a:rPr lang="ru-RU" b="1" i="1" dirty="0" smtClean="0">
                <a:solidFill>
                  <a:srgbClr val="00B050"/>
                </a:solidFill>
              </a:rPr>
              <a:t>ма</a:t>
            </a:r>
            <a:r>
              <a:rPr lang="ru-RU" b="1" i="1" dirty="0" smtClean="0">
                <a:solidFill>
                  <a:srgbClr val="7030A0"/>
                </a:solidFill>
              </a:rPr>
              <a:t>ти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чес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кий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i="1" dirty="0" smtClean="0"/>
              <a:t> </a:t>
            </a:r>
            <a:r>
              <a:rPr lang="ru-RU" i="1" dirty="0" smtClean="0">
                <a:solidFill>
                  <a:srgbClr val="4DC808"/>
                </a:solidFill>
              </a:rPr>
              <a:t>фе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йер</a:t>
            </a:r>
            <a:r>
              <a:rPr lang="ru-RU" i="1" dirty="0" smtClean="0">
                <a:solidFill>
                  <a:srgbClr val="00B0F0"/>
                </a:solidFill>
              </a:rPr>
              <a:t>верк</a:t>
            </a:r>
            <a:r>
              <a:rPr lang="ru-RU" i="1" dirty="0" smtClean="0">
                <a:solidFill>
                  <a:srgbClr val="FF0000"/>
                </a:solidFill>
              </a:rPr>
              <a:t>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2571744"/>
            <a:ext cx="6400800" cy="3786214"/>
          </a:xfrm>
        </p:spPr>
        <p:txBody>
          <a:bodyPr>
            <a:normAutofit fontScale="25000" lnSpcReduction="20000"/>
          </a:bodyPr>
          <a:lstStyle/>
          <a:p>
            <a:r>
              <a:rPr lang="ru-RU" sz="11200" i="1" dirty="0" smtClean="0">
                <a:solidFill>
                  <a:schemeClr val="bg1">
                    <a:lumMod val="65000"/>
                  </a:schemeClr>
                </a:solidFill>
              </a:rPr>
              <a:t>Чтобы спорилось нужное дело, </a:t>
            </a:r>
            <a:br>
              <a:rPr lang="ru-RU" sz="11200" i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ru-RU" sz="11200" i="1" dirty="0" smtClean="0">
                <a:solidFill>
                  <a:schemeClr val="bg1">
                    <a:lumMod val="65000"/>
                  </a:schemeClr>
                </a:solidFill>
              </a:rPr>
              <a:t>Чтобы в жизни не знать неудач,</a:t>
            </a:r>
            <a:br>
              <a:rPr lang="ru-RU" sz="11200" i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ru-RU" sz="11200" i="1" dirty="0" smtClean="0">
                <a:solidFill>
                  <a:schemeClr val="bg1">
                    <a:lumMod val="65000"/>
                  </a:schemeClr>
                </a:solidFill>
              </a:rPr>
              <a:t>Мы в поход отправляемся смело!</a:t>
            </a:r>
            <a:br>
              <a:rPr lang="ru-RU" sz="11200" i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ru-RU" sz="11200" i="1" dirty="0" smtClean="0">
                <a:solidFill>
                  <a:schemeClr val="bg1">
                    <a:lumMod val="65000"/>
                  </a:schemeClr>
                </a:solidFill>
              </a:rPr>
              <a:t>В мир загадок и сложных задач!</a:t>
            </a:r>
            <a:br>
              <a:rPr lang="ru-RU" sz="11200" i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ru-RU" sz="11200" i="1" dirty="0" smtClean="0">
                <a:solidFill>
                  <a:schemeClr val="bg1">
                    <a:lumMod val="65000"/>
                  </a:schemeClr>
                </a:solidFill>
              </a:rPr>
              <a:t>Не беда, что идти далеко,</a:t>
            </a:r>
            <a:br>
              <a:rPr lang="ru-RU" sz="11200" i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ru-RU" sz="11200" i="1" dirty="0" smtClean="0">
                <a:solidFill>
                  <a:schemeClr val="bg1">
                    <a:lumMod val="65000"/>
                  </a:schemeClr>
                </a:solidFill>
              </a:rPr>
              <a:t>Не боимся, что путь будет труден,</a:t>
            </a:r>
            <a:br>
              <a:rPr lang="ru-RU" sz="11200" i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ru-RU" sz="11200" i="1" dirty="0" smtClean="0">
                <a:solidFill>
                  <a:schemeClr val="bg1">
                    <a:lumMod val="65000"/>
                  </a:schemeClr>
                </a:solidFill>
              </a:rPr>
              <a:t>Достижения крупные людям,</a:t>
            </a:r>
            <a:br>
              <a:rPr lang="ru-RU" sz="11200" i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ru-RU" sz="11200" i="1" dirty="0" smtClean="0">
                <a:solidFill>
                  <a:schemeClr val="bg1">
                    <a:lumMod val="65000"/>
                  </a:schemeClr>
                </a:solidFill>
              </a:rPr>
              <a:t>Никогда не давались легко</a:t>
            </a:r>
            <a:r>
              <a:rPr lang="ru-RU" sz="11200" i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endParaRPr lang="ru-RU" sz="11200" i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ru-RU" sz="9600" b="1" i="1" dirty="0" smtClean="0">
                <a:solidFill>
                  <a:schemeClr val="bg1">
                    <a:lumMod val="65000"/>
                  </a:schemeClr>
                </a:solidFill>
              </a:rPr>
              <a:t>Учитель математики МКОУ </a:t>
            </a:r>
            <a:r>
              <a:rPr lang="ru-RU" sz="9600" b="1" i="1" dirty="0" err="1" smtClean="0">
                <a:solidFill>
                  <a:schemeClr val="bg1">
                    <a:lumMod val="65000"/>
                  </a:schemeClr>
                </a:solidFill>
              </a:rPr>
              <a:t>Новокурупкаевская</a:t>
            </a:r>
            <a:r>
              <a:rPr lang="ru-RU" sz="9600" b="1" i="1" dirty="0" smtClean="0">
                <a:solidFill>
                  <a:schemeClr val="bg1">
                    <a:lumMod val="65000"/>
                  </a:schemeClr>
                </a:solidFill>
              </a:rPr>
              <a:t> ООШ: Сафарова Н.А.</a:t>
            </a:r>
            <a:endParaRPr lang="ru-RU" sz="96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 ну-ка, раздели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3143248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Выясните, делится ли числовое значение выражения 11· 21 · 31 · 41 · 51 – 1  на 10?</a:t>
            </a:r>
            <a:endParaRPr lang="ru-RU" dirty="0"/>
          </a:p>
        </p:txBody>
      </p:sp>
      <p:pic>
        <p:nvPicPr>
          <p:cNvPr id="5122" name="Picture 2" descr="D:\Users\Артём\Desktop\РАЗРАБОТКА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00" y="2935586"/>
            <a:ext cx="3571900" cy="392241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857356" y="514351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Ответ:</a:t>
            </a:r>
            <a:r>
              <a:rPr lang="ru-RU" dirty="0" smtClean="0">
                <a:solidFill>
                  <a:srgbClr val="FF0000"/>
                </a:solidFill>
              </a:rPr>
              <a:t> да.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Черный ящик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000372"/>
            <a:ext cx="9144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/>
              <a:t>Ответ:</a:t>
            </a:r>
            <a:r>
              <a:rPr lang="ru-RU" sz="1600" i="1" dirty="0" smtClean="0"/>
              <a:t> Сначала она разрезала ее так, что получила тонкий кожаный ремешок (а он вышел очень длинный), и этим ремешком окружила солидный участок, на котором и основала в последствии великий город Карфаген. </a:t>
            </a:r>
            <a:r>
              <a:rPr lang="ru-RU" sz="1600" i="1" dirty="0" err="1" smtClean="0"/>
              <a:t>Ярб</a:t>
            </a:r>
            <a:r>
              <a:rPr lang="ru-RU" sz="1600" i="1" dirty="0" smtClean="0"/>
              <a:t> был в ярости: так, как его, мало кого одурачивали за всю историю человечества. Но он был честным человеком и сдержал слово: земля осталась за </a:t>
            </a:r>
            <a:r>
              <a:rPr lang="ru-RU" sz="1600" i="1" dirty="0" err="1" smtClean="0"/>
              <a:t>Дидоной</a:t>
            </a:r>
            <a:r>
              <a:rPr lang="ru-RU" sz="1600" i="1" dirty="0" smtClean="0"/>
              <a:t>. Так это было или не так - теперь судить трудно. Но, между прочим, карфагенская цитадель называлась </a:t>
            </a:r>
            <a:r>
              <a:rPr lang="ru-RU" sz="1600" i="1" dirty="0" err="1" smtClean="0"/>
              <a:t>Бирса</a:t>
            </a:r>
            <a:r>
              <a:rPr lang="ru-RU" sz="1600" i="1" dirty="0" smtClean="0"/>
              <a:t>, что и значит «бычья шкура»</a:t>
            </a:r>
            <a:endParaRPr lang="ru-RU" sz="1600" dirty="0" smtClean="0"/>
          </a:p>
          <a:p>
            <a:r>
              <a:rPr lang="ru-RU" sz="1600" i="1" dirty="0" smtClean="0"/>
              <a:t>Итак, задача, которую пришлось решить </a:t>
            </a:r>
            <a:r>
              <a:rPr lang="ru-RU" sz="1600" i="1" dirty="0" err="1" smtClean="0"/>
              <a:t>Дидоне</a:t>
            </a:r>
            <a:r>
              <a:rPr lang="ru-RU" sz="1600" i="1" dirty="0" smtClean="0"/>
              <a:t>, такова: какую наибольшую площадь можно окружить веревкой заданной длины? Или, иначе: какая геометрическая фигура среди фигур с одинаковым периметром имеет наибольшую площадь? (оказывается, круг)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38764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Финикийская царевна </a:t>
            </a:r>
            <a:r>
              <a:rPr lang="ru-RU" i="1" dirty="0" err="1" smtClean="0"/>
              <a:t>Дидона</a:t>
            </a:r>
            <a:r>
              <a:rPr lang="ru-RU" i="1" dirty="0" smtClean="0"/>
              <a:t>, спасаясь от своего брата, тирана </a:t>
            </a:r>
            <a:r>
              <a:rPr lang="ru-RU" i="1" dirty="0" err="1" smtClean="0"/>
              <a:t>Пигмалиона</a:t>
            </a:r>
            <a:r>
              <a:rPr lang="ru-RU" i="1" dirty="0" smtClean="0"/>
              <a:t>, отплыла из родного города Тира с небольшим отрядом своих сторонников. Было это, если верить легенде, около 825 года до нашей эры. Долго плыли царевна и ее спутники по Средиземному морю, пока не пристали к берегу Африки. Жили в тех местах </a:t>
            </a:r>
            <a:r>
              <a:rPr lang="ru-RU" i="1" dirty="0" err="1" smtClean="0"/>
              <a:t>нулидийцы</a:t>
            </a:r>
            <a:r>
              <a:rPr lang="ru-RU" i="1" dirty="0" smtClean="0"/>
              <a:t>. Пришельцы им были совершенно ни к чему. Но </a:t>
            </a:r>
            <a:r>
              <a:rPr lang="ru-RU" i="1" dirty="0" err="1" smtClean="0"/>
              <a:t>Дидоне</a:t>
            </a:r>
            <a:r>
              <a:rPr lang="ru-RU" i="1" dirty="0" smtClean="0"/>
              <a:t> некуда было деться, место ей понравилось, и царевна стала упрашивать </a:t>
            </a:r>
            <a:r>
              <a:rPr lang="ru-RU" i="1" dirty="0" err="1" smtClean="0"/>
              <a:t>нулидийского</a:t>
            </a:r>
            <a:r>
              <a:rPr lang="ru-RU" i="1" dirty="0" smtClean="0"/>
              <a:t> царя </a:t>
            </a:r>
            <a:r>
              <a:rPr lang="ru-RU" i="1" dirty="0" err="1" smtClean="0"/>
              <a:t>Ярба</a:t>
            </a:r>
            <a:r>
              <a:rPr lang="ru-RU" i="1" dirty="0" smtClean="0"/>
              <a:t> продать ей немного земли. Желая, видимо, отделаться от назойливой финикиянки, </a:t>
            </a:r>
            <a:r>
              <a:rPr lang="ru-RU" i="1" dirty="0" err="1" smtClean="0"/>
              <a:t>Ярб</a:t>
            </a:r>
            <a:r>
              <a:rPr lang="ru-RU" i="1" dirty="0" smtClean="0"/>
              <a:t> заломил баснословную цену за клочок земли, который можно окружить одной бычьей шкурой. К его удивлению и разочарованию, </a:t>
            </a:r>
            <a:r>
              <a:rPr lang="ru-RU" i="1" dirty="0" err="1" smtClean="0"/>
              <a:t>Дидона</a:t>
            </a:r>
            <a:r>
              <a:rPr lang="ru-RU" i="1" dirty="0" smtClean="0"/>
              <a:t> приняла это издевательское предложение, расплатилась и отправилась отмерить свою землю. Только она не стала расстилать шкуру на берегу. </a:t>
            </a:r>
            <a:r>
              <a:rPr lang="ru-RU" dirty="0" smtClean="0"/>
              <a:t>Как она это сделала? Ответ в черном ящике! Учащимся предлагается макет бычьей шкуры, вырезанный из альбомного листа бумаги и ножницы.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Исключи лишнее слово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2786058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Среди следующих слов: </a:t>
            </a:r>
            <a:r>
              <a:rPr lang="ru-RU" dirty="0" err="1" smtClean="0"/>
              <a:t>мумас</a:t>
            </a:r>
            <a:r>
              <a:rPr lang="ru-RU" dirty="0" smtClean="0"/>
              <a:t>, сочли, </a:t>
            </a:r>
            <a:r>
              <a:rPr lang="ru-RU" dirty="0" err="1" smtClean="0"/>
              <a:t>шкока</a:t>
            </a:r>
            <a:r>
              <a:rPr lang="ru-RU" dirty="0" smtClean="0"/>
              <a:t>, </a:t>
            </a:r>
            <a:r>
              <a:rPr lang="ru-RU" dirty="0" err="1" smtClean="0"/>
              <a:t>нусим</a:t>
            </a:r>
            <a:r>
              <a:rPr lang="ru-RU" dirty="0" smtClean="0"/>
              <a:t> исключи лишнее.</a:t>
            </a: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578645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Ответ: </a:t>
            </a:r>
            <a:r>
              <a:rPr lang="ru-RU" dirty="0" err="1" smtClean="0">
                <a:solidFill>
                  <a:srgbClr val="FF0000"/>
                </a:solidFill>
              </a:rPr>
              <a:t>шкока</a:t>
            </a:r>
            <a:r>
              <a:rPr lang="ru-RU" dirty="0" smtClean="0">
                <a:solidFill>
                  <a:srgbClr val="FF0000"/>
                </a:solidFill>
              </a:rPr>
              <a:t> (кошка).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Picture 20" descr="MMj0205360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214810" y="3500438"/>
            <a:ext cx="25209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Кулинар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3000372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Имеются песочные часы на 3 мин.и на 7 мин. Надо опустить яйцо в воду на 4 минуты. Как это сделать?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5572140"/>
            <a:ext cx="757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Ответ:</a:t>
            </a:r>
            <a:r>
              <a:rPr lang="ru-RU" dirty="0" smtClean="0">
                <a:solidFill>
                  <a:srgbClr val="FF0000"/>
                </a:solidFill>
              </a:rPr>
              <a:t> одновременно поставить часы. Когда в 3-минутных часах песок пересыплется опустить яйцо в воду до тех пор, пока не пересыплется песок в 7-минутных часах.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6" name="Picture 2" descr="D:\Users\Артём\Desktop\РАЗРАБОТКА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2571744"/>
            <a:ext cx="200025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Ферма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429256" y="2285992"/>
            <a:ext cx="35004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Лошадь съедает один воз сена за месяц, осёл - за полтора месяца, а коза - за три месяца. Сколько возов сена лошадь, осёл и коза съедают за один месяц?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86446" y="600076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Ответ: 2 воза.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170" name="Picture 2" descr="D:\Users\Артём\Desktop\РАЗРАБОТКА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643182"/>
            <a:ext cx="4572032" cy="32363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Острый глаз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5103674"/>
            <a:ext cx="84296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слайде  рисунок, выполненный с помощью геометрических фигур. Ответьте на вопросы:</a:t>
            </a:r>
          </a:p>
          <a:p>
            <a:r>
              <a:rPr lang="ru-RU" dirty="0" smtClean="0"/>
              <a:t>Какой фигуры нет на рисунке?   а) круга; б) квадрата; в) прямоугольника; г) треугольника; </a:t>
            </a:r>
            <a:r>
              <a:rPr lang="ru-RU" dirty="0" err="1" smtClean="0"/>
              <a:t>д</a:t>
            </a:r>
            <a:r>
              <a:rPr lang="ru-RU" dirty="0" smtClean="0"/>
              <a:t>) все перечисленные фигуры есть.</a:t>
            </a:r>
          </a:p>
          <a:p>
            <a:endParaRPr lang="ru-RU" dirty="0"/>
          </a:p>
        </p:txBody>
      </p:sp>
      <p:sp>
        <p:nvSpPr>
          <p:cNvPr id="5" name="AutoShape 21"/>
          <p:cNvSpPr>
            <a:spLocks noChangeArrowheads="1"/>
          </p:cNvSpPr>
          <p:nvPr/>
        </p:nvSpPr>
        <p:spPr bwMode="auto">
          <a:xfrm rot="2090698">
            <a:off x="7420250" y="1800988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96969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20"/>
          <p:cNvSpPr>
            <a:spLocks noChangeArrowheads="1"/>
          </p:cNvSpPr>
          <p:nvPr/>
        </p:nvSpPr>
        <p:spPr bwMode="auto">
          <a:xfrm rot="19298401">
            <a:off x="4972325" y="1729550"/>
            <a:ext cx="1057275" cy="914400"/>
          </a:xfrm>
          <a:prstGeom prst="triangle">
            <a:avLst>
              <a:gd name="adj" fmla="val 46056"/>
            </a:avLst>
          </a:prstGeom>
          <a:solidFill>
            <a:srgbClr val="96969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5043762" y="2161350"/>
            <a:ext cx="3384550" cy="2882900"/>
          </a:xfrm>
          <a:prstGeom prst="ellipse">
            <a:avLst/>
          </a:prstGeom>
          <a:solidFill>
            <a:srgbClr val="96969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6699525" y="2737613"/>
            <a:ext cx="863600" cy="720725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5907362" y="2737613"/>
            <a:ext cx="863600" cy="720725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6196287" y="3024950"/>
            <a:ext cx="431800" cy="360363"/>
          </a:xfrm>
          <a:prstGeom prst="ellipse">
            <a:avLst/>
          </a:prstGeom>
          <a:solidFill>
            <a:srgbClr val="0033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 rot="2794205">
            <a:off x="6556649" y="3529776"/>
            <a:ext cx="360363" cy="360362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6843987" y="3024950"/>
            <a:ext cx="431800" cy="360363"/>
          </a:xfrm>
          <a:prstGeom prst="ellipse">
            <a:avLst/>
          </a:prstGeom>
          <a:solidFill>
            <a:srgbClr val="0033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6051825" y="4177475"/>
            <a:ext cx="1439862" cy="358775"/>
          </a:xfrm>
          <a:prstGeom prst="rect">
            <a:avLst/>
          </a:prstGeom>
          <a:solidFill>
            <a:srgbClr val="FF0000"/>
          </a:solidFill>
          <a:ln w="349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6772550" y="4177475"/>
            <a:ext cx="0" cy="360363"/>
          </a:xfrm>
          <a:prstGeom prst="line">
            <a:avLst/>
          </a:prstGeom>
          <a:noFill/>
          <a:ln w="349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6051825" y="4321938"/>
            <a:ext cx="1439862" cy="0"/>
          </a:xfrm>
          <a:prstGeom prst="line">
            <a:avLst/>
          </a:prstGeom>
          <a:noFill/>
          <a:ln w="349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14348" y="2786058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Ответ: г) треугольника.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8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Продолжи ряд чисел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2857496"/>
            <a:ext cx="4714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Задан ряд чисел: 1,1, 2, 3, 5, 8, 13…, продолжите его.</a:t>
            </a:r>
            <a:r>
              <a:rPr lang="ru-RU" b="1" dirty="0" smtClean="0"/>
              <a:t> 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35" descr="MMj03237560000[1]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07150" y="1700213"/>
            <a:ext cx="2736850" cy="4824412"/>
          </a:xfrm>
        </p:spPr>
      </p:pic>
      <p:sp>
        <p:nvSpPr>
          <p:cNvPr id="6" name="TextBox 5"/>
          <p:cNvSpPr txBox="1"/>
          <p:nvPr/>
        </p:nvSpPr>
        <p:spPr>
          <a:xfrm>
            <a:off x="1857356" y="492919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Ответ: 8+13=21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5" descr="MMj02852460000[1]"/>
          <p:cNvPicPr>
            <a:picLocks noChangeAspect="1" noChangeArrowheads="1" noCrop="1"/>
          </p:cNvPicPr>
          <p:nvPr/>
        </p:nvPicPr>
        <p:blipFill>
          <a:blip r:embed="rId2" cstate="print">
            <a:lum bright="62000" contrast="46000"/>
          </a:blip>
          <a:srcRect/>
          <a:stretch>
            <a:fillRect/>
          </a:stretch>
        </p:blipFill>
        <p:spPr bwMode="auto">
          <a:xfrm>
            <a:off x="-323850" y="-103188"/>
            <a:ext cx="9685338" cy="696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1" descr="MMj0283840000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292725" y="2060575"/>
            <a:ext cx="3454400" cy="2806700"/>
          </a:xfrm>
          <a:prstGeom prst="rect">
            <a:avLst/>
          </a:prstGeom>
        </p:spPr>
      </p:pic>
      <p:sp>
        <p:nvSpPr>
          <p:cNvPr id="6" name="WordArt 49"/>
          <p:cNvSpPr>
            <a:spLocks noChangeArrowheads="1" noChangeShapeType="1" noTextEdit="1"/>
          </p:cNvSpPr>
          <p:nvPr/>
        </p:nvSpPr>
        <p:spPr bwMode="auto">
          <a:xfrm>
            <a:off x="971550" y="404813"/>
            <a:ext cx="727233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подведение   итогов</a:t>
            </a:r>
          </a:p>
        </p:txBody>
      </p:sp>
      <p:pic>
        <p:nvPicPr>
          <p:cNvPr id="7" name="Picture 51" descr="MMj03368560000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363" y="3500438"/>
            <a:ext cx="20256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5" descr="MMj03368560000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227763" y="2852738"/>
            <a:ext cx="1538287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6" descr="MMj02838390000[1]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1341438"/>
            <a:ext cx="4824412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59" descr="MMj02841060000[1]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4075" y="2420938"/>
            <a:ext cx="252095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5" descr="MMj03368560000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5825" y="3429000"/>
            <a:ext cx="23050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WordArt 89"/>
          <p:cNvSpPr>
            <a:spLocks noChangeArrowheads="1" noChangeShapeType="1" noTextEdit="1"/>
          </p:cNvSpPr>
          <p:nvPr/>
        </p:nvSpPr>
        <p:spPr bwMode="auto">
          <a:xfrm>
            <a:off x="179388" y="4581525"/>
            <a:ext cx="8712200" cy="22764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375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спасибо  за  игру!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Сложи народную мудрость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3429000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 Ум без догадки гроша не стоит».</a:t>
            </a:r>
            <a:endParaRPr lang="ru-RU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5857884" y="3500438"/>
            <a:ext cx="1000132" cy="85725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072198" y="378619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ум</a:t>
            </a:r>
            <a:endParaRPr lang="ru-RU" dirty="0"/>
          </a:p>
        </p:txBody>
      </p:sp>
      <p:sp>
        <p:nvSpPr>
          <p:cNvPr id="12" name="Шестиугольник 11"/>
          <p:cNvSpPr/>
          <p:nvPr/>
        </p:nvSpPr>
        <p:spPr>
          <a:xfrm>
            <a:off x="3000364" y="3929066"/>
            <a:ext cx="1000132" cy="85725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214678" y="414338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</a:t>
            </a:r>
            <a:endParaRPr lang="ru-RU" dirty="0"/>
          </a:p>
        </p:txBody>
      </p:sp>
      <p:sp>
        <p:nvSpPr>
          <p:cNvPr id="14" name="Шестиугольник 13"/>
          <p:cNvSpPr/>
          <p:nvPr/>
        </p:nvSpPr>
        <p:spPr>
          <a:xfrm>
            <a:off x="2285984" y="3143248"/>
            <a:ext cx="1000132" cy="85725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214546" y="335756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догадки</a:t>
            </a:r>
            <a:endParaRPr lang="ru-RU" dirty="0"/>
          </a:p>
        </p:txBody>
      </p:sp>
      <p:sp>
        <p:nvSpPr>
          <p:cNvPr id="16" name="Шестиугольник 15"/>
          <p:cNvSpPr/>
          <p:nvPr/>
        </p:nvSpPr>
        <p:spPr>
          <a:xfrm>
            <a:off x="3786182" y="3286124"/>
            <a:ext cx="1000132" cy="85725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857620" y="350043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гроша</a:t>
            </a:r>
            <a:endParaRPr lang="ru-RU" dirty="0"/>
          </a:p>
        </p:txBody>
      </p:sp>
      <p:sp>
        <p:nvSpPr>
          <p:cNvPr id="18" name="Шестиугольник 17"/>
          <p:cNvSpPr/>
          <p:nvPr/>
        </p:nvSpPr>
        <p:spPr>
          <a:xfrm>
            <a:off x="4786314" y="2285992"/>
            <a:ext cx="1000132" cy="85725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000628" y="250030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</a:t>
            </a:r>
            <a:endParaRPr lang="ru-RU" dirty="0"/>
          </a:p>
        </p:txBody>
      </p:sp>
      <p:sp>
        <p:nvSpPr>
          <p:cNvPr id="20" name="Шестиугольник 19"/>
          <p:cNvSpPr/>
          <p:nvPr/>
        </p:nvSpPr>
        <p:spPr>
          <a:xfrm>
            <a:off x="4572000" y="4572008"/>
            <a:ext cx="1000132" cy="85725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714876" y="478632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стоит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5" grpId="1" animBg="1"/>
      <p:bldP spid="11" grpId="0"/>
      <p:bldP spid="11" grpId="1"/>
      <p:bldP spid="12" grpId="0" animBg="1"/>
      <p:bldP spid="12" grpId="1" animBg="1"/>
      <p:bldP spid="13" grpId="0"/>
      <p:bldP spid="13" grpId="1"/>
      <p:bldP spid="14" grpId="0" animBg="1"/>
      <p:bldP spid="14" grpId="1" animBg="1"/>
      <p:bldP spid="15" grpId="0"/>
      <p:bldP spid="15" grpId="1"/>
      <p:bldP spid="16" grpId="0" animBg="1"/>
      <p:bldP spid="16" grpId="1" animBg="1"/>
      <p:bldP spid="17" grpId="0"/>
      <p:bldP spid="17" grpId="1"/>
      <p:bldP spid="18" grpId="0" animBg="1"/>
      <p:bldP spid="18" grpId="1" animBg="1"/>
      <p:bldP spid="19" grpId="0"/>
      <p:bldP spid="19" grpId="1"/>
      <p:bldP spid="20" grpId="0" animBg="1"/>
      <p:bldP spid="20" grpId="1" animBg="1"/>
      <p:bldP spid="21" grpId="0"/>
      <p:bldP spid="2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Загадочный треугольник </a:t>
            </a:r>
            <a:endParaRPr lang="ru-RU" dirty="0"/>
          </a:p>
        </p:txBody>
      </p:sp>
      <p:pic>
        <p:nvPicPr>
          <p:cNvPr id="4" name="Picture 7" descr="MMAG00129_0000[1]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76853" y="2324120"/>
            <a:ext cx="762000" cy="668338"/>
          </a:xfrm>
          <a:prstGeom prst="rect">
            <a:avLst/>
          </a:prstGeom>
        </p:spPr>
      </p:pic>
      <p:pic>
        <p:nvPicPr>
          <p:cNvPr id="5" name="Picture 10" descr="MMAG00129_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9003" y="5637233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1" descr="MMAG00129_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5637233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2" descr="MMAG00129_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5403" y="4484708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3" descr="MMAG00129_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4541" y="3332183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4" descr="MMAG00129_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8866" y="3332183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5" descr="MMAG00129_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2466" y="4484708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6" descr="MMAG00129_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3191" y="5564208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7" descr="MMAG00129_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3328" y="5637233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Line 21"/>
          <p:cNvSpPr>
            <a:spLocks noChangeShapeType="1"/>
          </p:cNvSpPr>
          <p:nvPr/>
        </p:nvSpPr>
        <p:spPr bwMode="auto">
          <a:xfrm flipH="1">
            <a:off x="5230803" y="2900383"/>
            <a:ext cx="287338" cy="503237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 flipH="1">
            <a:off x="4511666" y="3979883"/>
            <a:ext cx="358775" cy="576262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Line 26"/>
          <p:cNvSpPr>
            <a:spLocks noChangeShapeType="1"/>
          </p:cNvSpPr>
          <p:nvPr/>
        </p:nvSpPr>
        <p:spPr bwMode="auto">
          <a:xfrm flipH="1">
            <a:off x="3790941" y="5132408"/>
            <a:ext cx="360362" cy="576262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Line 27"/>
          <p:cNvSpPr>
            <a:spLocks noChangeShapeType="1"/>
          </p:cNvSpPr>
          <p:nvPr/>
        </p:nvSpPr>
        <p:spPr bwMode="auto">
          <a:xfrm>
            <a:off x="6022966" y="2900383"/>
            <a:ext cx="3603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Line 28"/>
          <p:cNvSpPr>
            <a:spLocks noChangeShapeType="1"/>
          </p:cNvSpPr>
          <p:nvPr/>
        </p:nvSpPr>
        <p:spPr bwMode="auto">
          <a:xfrm>
            <a:off x="6022966" y="2900383"/>
            <a:ext cx="360362" cy="503237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" name="Line 29"/>
          <p:cNvSpPr>
            <a:spLocks noChangeShapeType="1"/>
          </p:cNvSpPr>
          <p:nvPr/>
        </p:nvSpPr>
        <p:spPr bwMode="auto">
          <a:xfrm>
            <a:off x="6815128" y="3979883"/>
            <a:ext cx="431800" cy="576262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Line 30"/>
          <p:cNvSpPr>
            <a:spLocks noChangeShapeType="1"/>
          </p:cNvSpPr>
          <p:nvPr/>
        </p:nvSpPr>
        <p:spPr bwMode="auto">
          <a:xfrm>
            <a:off x="7678728" y="5132408"/>
            <a:ext cx="360363" cy="504825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Line 31"/>
          <p:cNvSpPr>
            <a:spLocks noChangeShapeType="1"/>
          </p:cNvSpPr>
          <p:nvPr/>
        </p:nvSpPr>
        <p:spPr bwMode="auto">
          <a:xfrm>
            <a:off x="4078278" y="5996008"/>
            <a:ext cx="720725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Line 35"/>
          <p:cNvSpPr>
            <a:spLocks noChangeShapeType="1"/>
          </p:cNvSpPr>
          <p:nvPr/>
        </p:nvSpPr>
        <p:spPr bwMode="auto">
          <a:xfrm>
            <a:off x="5591166" y="599600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" name="Line 36"/>
          <p:cNvSpPr>
            <a:spLocks noChangeShapeType="1"/>
          </p:cNvSpPr>
          <p:nvPr/>
        </p:nvSpPr>
        <p:spPr bwMode="auto">
          <a:xfrm>
            <a:off x="5591166" y="5996008"/>
            <a:ext cx="792162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37"/>
          <p:cNvSpPr>
            <a:spLocks noChangeShapeType="1"/>
          </p:cNvSpPr>
          <p:nvPr/>
        </p:nvSpPr>
        <p:spPr bwMode="auto">
          <a:xfrm>
            <a:off x="7175491" y="5924570"/>
            <a:ext cx="647700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85720" y="3143248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Расставь на шарах треугольника цифры от 1 до 9 так, чтобы их суммы на сторонах треугольника были равны.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57158" y="5143512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Ответ:</a:t>
            </a:r>
            <a:r>
              <a:rPr lang="ru-RU" dirty="0" smtClean="0"/>
              <a:t> </a:t>
            </a:r>
            <a:r>
              <a:rPr lang="ru-RU" b="1" dirty="0" smtClean="0">
                <a:solidFill>
                  <a:srgbClr val="FF0000"/>
                </a:solidFill>
              </a:rPr>
              <a:t>5</a:t>
            </a:r>
            <a:r>
              <a:rPr lang="ru-RU" dirty="0" smtClean="0"/>
              <a:t> – 4 – 9 – </a:t>
            </a:r>
            <a:r>
              <a:rPr lang="ru-RU" b="1" dirty="0" smtClean="0">
                <a:solidFill>
                  <a:srgbClr val="FF0000"/>
                </a:solidFill>
              </a:rPr>
              <a:t>2</a:t>
            </a:r>
            <a:r>
              <a:rPr lang="ru-RU" b="1" dirty="0" smtClean="0"/>
              <a:t> </a:t>
            </a:r>
            <a:r>
              <a:rPr lang="ru-RU" dirty="0" smtClean="0"/>
              <a:t>- 7- 3 – </a:t>
            </a:r>
            <a:r>
              <a:rPr lang="ru-RU" b="1" dirty="0" smtClean="0">
                <a:solidFill>
                  <a:srgbClr val="FF0000"/>
                </a:solidFill>
              </a:rPr>
              <a:t>8</a:t>
            </a:r>
            <a:r>
              <a:rPr lang="ru-RU" dirty="0" smtClean="0"/>
              <a:t> -1 – 6 – </a:t>
            </a:r>
            <a:r>
              <a:rPr lang="ru-RU" b="1" dirty="0" smtClean="0">
                <a:solidFill>
                  <a:srgbClr val="FF0000"/>
                </a:solidFill>
              </a:rPr>
              <a:t>5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Развесели клоуна</a:t>
            </a:r>
            <a:endParaRPr lang="ru-RU" dirty="0"/>
          </a:p>
        </p:txBody>
      </p:sp>
      <p:pic>
        <p:nvPicPr>
          <p:cNvPr id="1026" name="Picture 2" descr="D:\Users\Артём\Downloads\4f9f91445c9b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071678"/>
            <a:ext cx="3571868" cy="267294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00166" y="1857364"/>
            <a:ext cx="42148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Веселый клоун </a:t>
            </a:r>
            <a:r>
              <a:rPr lang="ru-RU" dirty="0" err="1" smtClean="0"/>
              <a:t>Нибумбум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Сегодня мрачен и угрюм.</a:t>
            </a:r>
            <a:br>
              <a:rPr lang="ru-RU" dirty="0" smtClean="0"/>
            </a:br>
            <a:r>
              <a:rPr lang="ru-RU" dirty="0" smtClean="0"/>
              <a:t>Что огорчает </a:t>
            </a:r>
            <a:r>
              <a:rPr lang="ru-RU" dirty="0" err="1" smtClean="0"/>
              <a:t>Нибумбума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>- Пример решал он восемь раз!</a:t>
            </a:r>
            <a:br>
              <a:rPr lang="ru-RU" dirty="0" smtClean="0"/>
            </a:br>
            <a:r>
              <a:rPr lang="ru-RU" dirty="0" smtClean="0"/>
              <a:t>И каждый раз другая сумма!</a:t>
            </a:r>
            <a:br>
              <a:rPr lang="ru-RU" dirty="0" smtClean="0"/>
            </a:br>
            <a:r>
              <a:rPr lang="ru-RU" dirty="0" smtClean="0"/>
              <a:t>Печальный случай … а у вас?</a:t>
            </a:r>
            <a:br>
              <a:rPr lang="ru-RU" dirty="0" smtClean="0"/>
            </a:br>
            <a:r>
              <a:rPr lang="ru-RU" dirty="0" smtClean="0"/>
              <a:t>Но при решении не забудьте, </a:t>
            </a:r>
            <a:br>
              <a:rPr lang="ru-RU" dirty="0" smtClean="0"/>
            </a:br>
            <a:r>
              <a:rPr lang="ru-RU" dirty="0" smtClean="0"/>
              <a:t>В том – то вся и тонкость смысла!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4429132"/>
            <a:ext cx="26432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Одинаковые буквы – одинаковые числа.</a:t>
            </a:r>
          </a:p>
          <a:p>
            <a:r>
              <a:rPr lang="ru-RU" dirty="0" smtClean="0"/>
              <a:t>      кошка</a:t>
            </a:r>
          </a:p>
          <a:p>
            <a:r>
              <a:rPr lang="ru-RU" dirty="0" smtClean="0"/>
              <a:t>+    кошка</a:t>
            </a:r>
          </a:p>
          <a:p>
            <a:r>
              <a:rPr lang="ru-RU" dirty="0" smtClean="0"/>
              <a:t>      кошка</a:t>
            </a:r>
          </a:p>
          <a:p>
            <a:r>
              <a:rPr lang="ru-RU" dirty="0" smtClean="0"/>
              <a:t>______________</a:t>
            </a:r>
            <a:br>
              <a:rPr lang="ru-RU" dirty="0" smtClean="0"/>
            </a:br>
            <a:r>
              <a:rPr lang="ru-RU" dirty="0" smtClean="0"/>
              <a:t>     собака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429124" y="5286388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Ответ:</a:t>
            </a:r>
            <a:r>
              <a:rPr lang="ru-RU" dirty="0" smtClean="0">
                <a:solidFill>
                  <a:srgbClr val="FF0000"/>
                </a:solidFill>
              </a:rPr>
              <a:t>2варианта (57350+57350+57350=172050; 56350+56350+56350=169050)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66" y="264319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Книгочей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86050" y="2643182"/>
            <a:ext cx="52864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60 листов книги имеют толщину 1 см. Какова толщина всех листов книги, если в ней 240 страниц?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0" name="Picture 2" descr="D:\Users\Артём\Desktop\РАЗРАБОТКА\0_8d714_88e7d658_or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55293"/>
            <a:ext cx="5072066" cy="410270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357950" y="557214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Ответ:</a:t>
            </a:r>
            <a:r>
              <a:rPr lang="ru-RU" dirty="0" smtClean="0">
                <a:solidFill>
                  <a:srgbClr val="FF0000"/>
                </a:solidFill>
              </a:rPr>
              <a:t> 2 см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70507E-6 L -0.00312 -0.2414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Разведчик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00298" y="3714752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99+9=108, 18∙9=162, 68: 2=34, 89-32=57.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1571604" y="2285992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38" name="Picture 12" descr="BD10297_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44603" y="2125668"/>
            <a:ext cx="719137" cy="649287"/>
          </a:xfrm>
        </p:spPr>
      </p:pic>
      <p:pic>
        <p:nvPicPr>
          <p:cNvPr id="39" name="Picture 17" descr="BD1026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06390" y="3135318"/>
            <a:ext cx="795338" cy="722312"/>
          </a:xfrm>
          <a:prstGeom prst="rect">
            <a:avLst/>
          </a:prstGeom>
        </p:spPr>
      </p:pic>
      <p:pic>
        <p:nvPicPr>
          <p:cNvPr id="40" name="Picture 19" descr="MCj040589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485890" y="4359280"/>
            <a:ext cx="785813" cy="658813"/>
          </a:xfrm>
          <a:prstGeom prst="rect">
            <a:avLst/>
          </a:prstGeom>
        </p:spPr>
      </p:pic>
      <p:pic>
        <p:nvPicPr>
          <p:cNvPr id="41" name="Picture 20" descr="MCj040589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07290" y="2055818"/>
            <a:ext cx="7858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1" descr="MCj040589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3015" y="3208343"/>
            <a:ext cx="7858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22" descr="BD1029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9140" y="3208343"/>
            <a:ext cx="7191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23" descr="BD1029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828" y="2127255"/>
            <a:ext cx="7191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24" descr="BD1029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5" y="2127255"/>
            <a:ext cx="719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25" descr="BD1026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1165" y="3135318"/>
            <a:ext cx="7937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26" descr="BD1026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1165" y="1982793"/>
            <a:ext cx="7937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" name="Picture 27" descr="j011583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26203" y="4216405"/>
            <a:ext cx="7905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" name="AutoShape 30"/>
          <p:cNvSpPr>
            <a:spLocks noChangeArrowheads="1"/>
          </p:cNvSpPr>
          <p:nvPr/>
        </p:nvSpPr>
        <p:spPr bwMode="auto">
          <a:xfrm>
            <a:off x="6599228" y="2055818"/>
            <a:ext cx="792162" cy="76517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22225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AutoShape 33"/>
          <p:cNvSpPr>
            <a:spLocks noChangeArrowheads="1"/>
          </p:cNvSpPr>
          <p:nvPr/>
        </p:nvSpPr>
        <p:spPr bwMode="auto">
          <a:xfrm>
            <a:off x="6670665" y="3208343"/>
            <a:ext cx="863600" cy="7699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00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AutoShape 34"/>
          <p:cNvSpPr>
            <a:spLocks noChangeArrowheads="1"/>
          </p:cNvSpPr>
          <p:nvPr/>
        </p:nvSpPr>
        <p:spPr bwMode="auto">
          <a:xfrm>
            <a:off x="7751753" y="3063880"/>
            <a:ext cx="962025" cy="914400"/>
          </a:xfrm>
          <a:prstGeom prst="star5">
            <a:avLst/>
          </a:prstGeom>
          <a:solidFill>
            <a:srgbClr val="00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" name="AutoShape 35"/>
          <p:cNvSpPr>
            <a:spLocks noChangeArrowheads="1"/>
          </p:cNvSpPr>
          <p:nvPr/>
        </p:nvSpPr>
        <p:spPr bwMode="auto">
          <a:xfrm>
            <a:off x="406390" y="4287843"/>
            <a:ext cx="863600" cy="76993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6600"/>
          </a:solidFill>
          <a:ln w="222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AutoShape 36"/>
          <p:cNvSpPr>
            <a:spLocks noChangeArrowheads="1"/>
          </p:cNvSpPr>
          <p:nvPr/>
        </p:nvSpPr>
        <p:spPr bwMode="auto">
          <a:xfrm>
            <a:off x="4222740" y="5151443"/>
            <a:ext cx="962025" cy="914400"/>
          </a:xfrm>
          <a:prstGeom prst="star5">
            <a:avLst/>
          </a:prstGeom>
          <a:solidFill>
            <a:srgbClr val="00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" name="AutoShape 37"/>
          <p:cNvSpPr>
            <a:spLocks noChangeArrowheads="1"/>
          </p:cNvSpPr>
          <p:nvPr/>
        </p:nvSpPr>
        <p:spPr bwMode="auto">
          <a:xfrm>
            <a:off x="3214678" y="4143380"/>
            <a:ext cx="1033462" cy="914400"/>
          </a:xfrm>
          <a:prstGeom prst="star5">
            <a:avLst/>
          </a:prstGeom>
          <a:solidFill>
            <a:srgbClr val="00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" name="AutoShape 38"/>
          <p:cNvSpPr>
            <a:spLocks noChangeArrowheads="1"/>
          </p:cNvSpPr>
          <p:nvPr/>
        </p:nvSpPr>
        <p:spPr bwMode="auto">
          <a:xfrm>
            <a:off x="5662603" y="4287843"/>
            <a:ext cx="685800" cy="685800"/>
          </a:xfrm>
          <a:prstGeom prst="flowChartExtract">
            <a:avLst/>
          </a:prstGeom>
          <a:solidFill>
            <a:srgbClr val="FFFF00"/>
          </a:solidFill>
          <a:ln w="2857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" name="AutoShape 39"/>
          <p:cNvSpPr>
            <a:spLocks noChangeArrowheads="1"/>
          </p:cNvSpPr>
          <p:nvPr/>
        </p:nvSpPr>
        <p:spPr bwMode="auto">
          <a:xfrm>
            <a:off x="3359140" y="5295905"/>
            <a:ext cx="685800" cy="685800"/>
          </a:xfrm>
          <a:prstGeom prst="flowChartExtract">
            <a:avLst/>
          </a:prstGeom>
          <a:solidFill>
            <a:srgbClr val="FFFF00"/>
          </a:solidFill>
          <a:ln w="2857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7" name="Picture 42" descr="MCj040589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828" y="5367343"/>
            <a:ext cx="7858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" name="Picture 43" descr="BD1029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5890" y="5367343"/>
            <a:ext cx="7921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9" name="Picture 44" descr="BD21308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6526203" y="5294318"/>
            <a:ext cx="720725" cy="795337"/>
          </a:xfrm>
          <a:prstGeom prst="rect">
            <a:avLst/>
          </a:prstGeom>
        </p:spPr>
      </p:pic>
      <p:sp>
        <p:nvSpPr>
          <p:cNvPr id="60" name="AutoShape 45"/>
          <p:cNvSpPr>
            <a:spLocks noChangeArrowheads="1"/>
          </p:cNvSpPr>
          <p:nvPr/>
        </p:nvSpPr>
        <p:spPr bwMode="auto">
          <a:xfrm>
            <a:off x="7607290" y="5295905"/>
            <a:ext cx="825500" cy="754063"/>
          </a:xfrm>
          <a:prstGeom prst="flowChartSummingJunction">
            <a:avLst/>
          </a:prstGeom>
          <a:solidFill>
            <a:srgbClr val="FFFF99"/>
          </a:solidFill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" name="WordArt 47"/>
          <p:cNvSpPr>
            <a:spLocks noChangeArrowheads="1" noChangeShapeType="1" noTextEdit="1"/>
          </p:cNvSpPr>
          <p:nvPr/>
        </p:nvSpPr>
        <p:spPr bwMode="auto">
          <a:xfrm>
            <a:off x="4510078" y="2343155"/>
            <a:ext cx="769937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  <a:t>=</a:t>
            </a:r>
          </a:p>
        </p:txBody>
      </p:sp>
      <p:sp>
        <p:nvSpPr>
          <p:cNvPr id="62" name="WordArt 48"/>
          <p:cNvSpPr>
            <a:spLocks noChangeArrowheads="1" noChangeShapeType="1" noTextEdit="1"/>
          </p:cNvSpPr>
          <p:nvPr/>
        </p:nvSpPr>
        <p:spPr bwMode="auto">
          <a:xfrm>
            <a:off x="4583103" y="3495680"/>
            <a:ext cx="769937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  <a:t>=</a:t>
            </a:r>
          </a:p>
        </p:txBody>
      </p:sp>
      <p:sp>
        <p:nvSpPr>
          <p:cNvPr id="63" name="WordArt 49"/>
          <p:cNvSpPr>
            <a:spLocks noChangeArrowheads="1" noChangeShapeType="1" noTextEdit="1"/>
          </p:cNvSpPr>
          <p:nvPr/>
        </p:nvSpPr>
        <p:spPr bwMode="auto">
          <a:xfrm>
            <a:off x="4583103" y="4503743"/>
            <a:ext cx="769937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  <a:t>=</a:t>
            </a:r>
          </a:p>
        </p:txBody>
      </p:sp>
      <p:sp>
        <p:nvSpPr>
          <p:cNvPr id="64" name="WordArt 50"/>
          <p:cNvSpPr>
            <a:spLocks noChangeArrowheads="1" noChangeShapeType="1" noTextEdit="1"/>
          </p:cNvSpPr>
          <p:nvPr/>
        </p:nvSpPr>
        <p:spPr bwMode="auto">
          <a:xfrm>
            <a:off x="5518140" y="5511805"/>
            <a:ext cx="769938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  <a:t>=</a:t>
            </a:r>
          </a:p>
        </p:txBody>
      </p:sp>
      <p:sp>
        <p:nvSpPr>
          <p:cNvPr id="65" name="WordArt 51"/>
          <p:cNvSpPr>
            <a:spLocks noChangeArrowheads="1" noChangeShapeType="1" noTextEdit="1"/>
          </p:cNvSpPr>
          <p:nvPr/>
        </p:nvSpPr>
        <p:spPr bwMode="auto">
          <a:xfrm>
            <a:off x="2351078" y="2127255"/>
            <a:ext cx="57626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66" name="WordArt 52"/>
          <p:cNvSpPr>
            <a:spLocks noChangeArrowheads="1" noChangeShapeType="1" noTextEdit="1"/>
          </p:cNvSpPr>
          <p:nvPr/>
        </p:nvSpPr>
        <p:spPr bwMode="auto">
          <a:xfrm rot="2588112">
            <a:off x="2422515" y="3351218"/>
            <a:ext cx="5762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67" name="WordArt 53"/>
          <p:cNvSpPr>
            <a:spLocks noChangeArrowheads="1" noChangeShapeType="1" noTextEdit="1"/>
          </p:cNvSpPr>
          <p:nvPr/>
        </p:nvSpPr>
        <p:spPr bwMode="auto">
          <a:xfrm>
            <a:off x="2782878" y="4503743"/>
            <a:ext cx="7143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68" name="WordArt 56"/>
          <p:cNvSpPr>
            <a:spLocks noChangeArrowheads="1" noChangeShapeType="1" noTextEdit="1"/>
          </p:cNvSpPr>
          <p:nvPr/>
        </p:nvSpPr>
        <p:spPr bwMode="auto">
          <a:xfrm rot="5400000">
            <a:off x="2777322" y="5445924"/>
            <a:ext cx="103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"/>
                <a:cs typeface="Arial"/>
              </a:rPr>
              <a:t>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8" fill="hold">
                      <p:stCondLst>
                        <p:cond delay="indefinite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60" grpId="0" animBg="1"/>
      <p:bldP spid="60" grpId="1" animBg="1"/>
      <p:bldP spid="61" grpId="0" animBg="1"/>
      <p:bldP spid="61" grpId="1"/>
      <p:bldP spid="62" grpId="0" animBg="1"/>
      <p:bldP spid="62" grpId="1"/>
      <p:bldP spid="63" grpId="0" animBg="1"/>
      <p:bldP spid="63" grpId="1"/>
      <p:bldP spid="64" grpId="0" animBg="1"/>
      <p:bldP spid="64" grpId="1"/>
      <p:bldP spid="65" grpId="0" animBg="1"/>
      <p:bldP spid="65" grpId="1"/>
      <p:bldP spid="66" grpId="0" animBg="1"/>
      <p:bldP spid="66" grpId="1"/>
      <p:bldP spid="67" grpId="0" animBg="1"/>
      <p:bldP spid="67" grpId="1"/>
      <p:bldP spid="68" grpId="0" animBg="1"/>
      <p:bldP spid="6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Мастерская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2714620"/>
            <a:ext cx="45720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Пуговица имеет 4 дырочки. Ее можно прикрепить к ткани, пропустив нитку только через две дырочки. Сколькими способами таким образом можно закрепить пуговицу на ткани?</a:t>
            </a:r>
            <a:endParaRPr lang="ru-RU" dirty="0"/>
          </a:p>
        </p:txBody>
      </p:sp>
      <p:pic>
        <p:nvPicPr>
          <p:cNvPr id="3074" name="Picture 2" descr="D:\Users\Артём\Desktop\РАЗРАБОТКА\24273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857496"/>
            <a:ext cx="3609975" cy="3810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43042" y="542926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Ответ:</a:t>
            </a:r>
            <a:r>
              <a:rPr lang="ru-RU" dirty="0" smtClean="0">
                <a:solidFill>
                  <a:srgbClr val="FF0000"/>
                </a:solidFill>
              </a:rPr>
              <a:t> 6 способами.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Пути-дороги </a:t>
            </a:r>
            <a:endParaRPr lang="ru-RU" dirty="0"/>
          </a:p>
        </p:txBody>
      </p:sp>
      <p:sp>
        <p:nvSpPr>
          <p:cNvPr id="5" name="Line 99"/>
          <p:cNvSpPr>
            <a:spLocks noChangeShapeType="1"/>
          </p:cNvSpPr>
          <p:nvPr/>
        </p:nvSpPr>
        <p:spPr bwMode="auto">
          <a:xfrm>
            <a:off x="0" y="5294318"/>
            <a:ext cx="9144000" cy="71438"/>
          </a:xfrm>
          <a:prstGeom prst="line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Line 98"/>
          <p:cNvSpPr>
            <a:spLocks noChangeShapeType="1"/>
          </p:cNvSpPr>
          <p:nvPr/>
        </p:nvSpPr>
        <p:spPr bwMode="auto">
          <a:xfrm>
            <a:off x="0" y="5870581"/>
            <a:ext cx="9144000" cy="71437"/>
          </a:xfrm>
          <a:prstGeom prst="line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Line 97"/>
          <p:cNvSpPr>
            <a:spLocks noChangeShapeType="1"/>
          </p:cNvSpPr>
          <p:nvPr/>
        </p:nvSpPr>
        <p:spPr bwMode="auto">
          <a:xfrm>
            <a:off x="0" y="4718056"/>
            <a:ext cx="9144000" cy="71437"/>
          </a:xfrm>
          <a:prstGeom prst="line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8" name="Picture 77" descr="MMj0318090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4875" y="4286256"/>
            <a:ext cx="18891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0" descr="MMj0285315000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6981"/>
            <a:ext cx="19431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643042" y="2643182"/>
            <a:ext cx="6000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 Новосибирска и Омска одновременно навстречу друг другу выехали два автомобиля. Они двигались равномерно, без остановок со скоростями 80км/ч и 95км/ч. Какое расстояние будет между ними за один час до встречи?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357554" y="621508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Ответ</a:t>
            </a:r>
            <a:r>
              <a:rPr lang="ru-RU" dirty="0" smtClean="0">
                <a:solidFill>
                  <a:srgbClr val="FF0000"/>
                </a:solidFill>
              </a:rPr>
              <a:t>: 175  км.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8.25815E-7 L -0.81198 -8.25815E-7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4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2956E-6 L 0.8309 0.00509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5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 гости к другу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28926" y="2500306"/>
            <a:ext cx="50720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Таня живет на втором этаже. Ваня в том же подъезде, но ему приходится подниматься по лестнице, в которой в 2 раза больше ступенек. До подъезда и до 1-го этажа ступенек нет. На каком этаже живет Ваня?</a:t>
            </a:r>
            <a:endParaRPr lang="ru-RU" dirty="0"/>
          </a:p>
        </p:txBody>
      </p:sp>
      <p:pic>
        <p:nvPicPr>
          <p:cNvPr id="4098" name="Picture 2" descr="D:\Users\Артём\Desktop\РАЗРАБОТКА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70030"/>
            <a:ext cx="4078300" cy="268797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429256" y="514351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Ответ</a:t>
            </a:r>
            <a:r>
              <a:rPr lang="ru-RU" dirty="0" smtClean="0">
                <a:solidFill>
                  <a:srgbClr val="FF0000"/>
                </a:solidFill>
              </a:rPr>
              <a:t>: на третьем.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</TotalTime>
  <Words>716</Words>
  <Application>Microsoft Office PowerPoint</Application>
  <PresentationFormat>Экран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 «Математический  фейерверк»</vt:lpstr>
      <vt:lpstr>Сложи народную мудрость</vt:lpstr>
      <vt:lpstr>Загадочный треугольник </vt:lpstr>
      <vt:lpstr>Развесели клоуна</vt:lpstr>
      <vt:lpstr>Книгочей</vt:lpstr>
      <vt:lpstr>Разведчик</vt:lpstr>
      <vt:lpstr>Мастерская</vt:lpstr>
      <vt:lpstr>Пути-дороги </vt:lpstr>
      <vt:lpstr>В гости к другу </vt:lpstr>
      <vt:lpstr>А ну-ка, раздели </vt:lpstr>
      <vt:lpstr>Черный ящик </vt:lpstr>
      <vt:lpstr>Исключи лишнее слово </vt:lpstr>
      <vt:lpstr>Кулинар</vt:lpstr>
      <vt:lpstr>Ферма</vt:lpstr>
      <vt:lpstr>Острый глаз</vt:lpstr>
      <vt:lpstr>Продолжи ряд чисел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«Математический  фейерверк»</dc:title>
  <dc:creator>Артём</dc:creator>
  <cp:lastModifiedBy>1</cp:lastModifiedBy>
  <cp:revision>31</cp:revision>
  <dcterms:created xsi:type="dcterms:W3CDTF">2015-02-04T14:45:58Z</dcterms:created>
  <dcterms:modified xsi:type="dcterms:W3CDTF">2021-01-28T14:01:11Z</dcterms:modified>
</cp:coreProperties>
</file>