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69D61-93D7-4F4C-AAD6-87EA998FA3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75AE77-6220-42F7-94E3-2F85ED753535}">
      <dgm:prSet phldrT="[Текст]" custT="1"/>
      <dgm:spPr>
        <a:solidFill>
          <a:schemeClr val="bg2">
            <a:lumMod val="20000"/>
            <a:lumOff val="80000"/>
          </a:schemeClr>
        </a:solidFill>
        <a:ln>
          <a:solidFill>
            <a:schemeClr val="bg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400" dirty="0" smtClean="0"/>
            <a:t>  •   повышают  эффективность  обучения;</a:t>
          </a:r>
          <a:endParaRPr lang="ru-RU" sz="2400" dirty="0"/>
        </a:p>
      </dgm:t>
    </dgm:pt>
    <dgm:pt modelId="{C59F69C5-6422-4CC2-BB49-F5B9B761F502}" type="parTrans" cxnId="{D8301C26-8F70-4227-888C-CA745E1BE506}">
      <dgm:prSet/>
      <dgm:spPr/>
      <dgm:t>
        <a:bodyPr/>
        <a:lstStyle/>
        <a:p>
          <a:endParaRPr lang="ru-RU"/>
        </a:p>
      </dgm:t>
    </dgm:pt>
    <dgm:pt modelId="{0F269CFA-2EED-442D-B4D0-9DE3FE0C703A}" type="sibTrans" cxnId="{D8301C26-8F70-4227-888C-CA745E1BE506}">
      <dgm:prSet/>
      <dgm:spPr/>
      <dgm:t>
        <a:bodyPr/>
        <a:lstStyle/>
        <a:p>
          <a:endParaRPr lang="ru-RU"/>
        </a:p>
      </dgm:t>
    </dgm:pt>
    <dgm:pt modelId="{49C7127C-F6DC-4BBF-A29F-CB086E7D6F8A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 anchor="ctr"/>
        <a:lstStyle/>
        <a:p>
          <a:r>
            <a:rPr lang="ru-RU" sz="2400" dirty="0" smtClean="0"/>
            <a:t>развивают память, внимание, умственную и речевую деятельность;</a:t>
          </a:r>
          <a:endParaRPr lang="ru-RU" sz="2400" dirty="0"/>
        </a:p>
      </dgm:t>
    </dgm:pt>
    <dgm:pt modelId="{BA27FAE5-0940-41E0-927B-156781C04585}" type="parTrans" cxnId="{D8C0632D-48B7-4EA4-A8D8-DAC9F6642058}">
      <dgm:prSet/>
      <dgm:spPr/>
      <dgm:t>
        <a:bodyPr/>
        <a:lstStyle/>
        <a:p>
          <a:endParaRPr lang="ru-RU"/>
        </a:p>
      </dgm:t>
    </dgm:pt>
    <dgm:pt modelId="{031EDF50-702E-4D83-81CD-513033DC88F8}" type="sibTrans" cxnId="{D8C0632D-48B7-4EA4-A8D8-DAC9F6642058}">
      <dgm:prSet/>
      <dgm:spPr/>
      <dgm:t>
        <a:bodyPr/>
        <a:lstStyle/>
        <a:p>
          <a:endParaRPr lang="ru-RU"/>
        </a:p>
      </dgm:t>
    </dgm:pt>
    <dgm:pt modelId="{E3D42613-93BD-4725-8152-9D1546C7D4AA}">
      <dgm:prSet phldrT="[Текст]" custT="1"/>
      <dgm:spPr>
        <a:solidFill>
          <a:schemeClr val="bg2">
            <a:lumMod val="20000"/>
            <a:lumOff val="80000"/>
          </a:schemeClr>
        </a:solidFill>
        <a:ln>
          <a:solidFill>
            <a:schemeClr val="bg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400" dirty="0" smtClean="0"/>
            <a:t>  •  легко применимы на любом этапе обучения;</a:t>
          </a:r>
          <a:endParaRPr lang="ru-RU" sz="2400" dirty="0"/>
        </a:p>
      </dgm:t>
    </dgm:pt>
    <dgm:pt modelId="{4CE675E7-C21C-46A0-8746-A552B0E84F28}" type="parTrans" cxnId="{0832E9F7-FD0E-4925-9198-55F1724FEE28}">
      <dgm:prSet/>
      <dgm:spPr/>
      <dgm:t>
        <a:bodyPr/>
        <a:lstStyle/>
        <a:p>
          <a:endParaRPr lang="ru-RU"/>
        </a:p>
      </dgm:t>
    </dgm:pt>
    <dgm:pt modelId="{358EC26B-CC4F-43DC-AD42-5613491FC175}" type="sibTrans" cxnId="{0832E9F7-FD0E-4925-9198-55F1724FEE28}">
      <dgm:prSet/>
      <dgm:spPr/>
      <dgm:t>
        <a:bodyPr/>
        <a:lstStyle/>
        <a:p>
          <a:endParaRPr lang="ru-RU"/>
        </a:p>
      </dgm:t>
    </dgm:pt>
    <dgm:pt modelId="{AA96C77B-3E86-4935-9BD1-EBFE0B38FF4B}">
      <dgm:prSet phldrT="[Текст]" custT="1"/>
      <dgm:spPr/>
      <dgm:t>
        <a:bodyPr anchor="ctr"/>
        <a:lstStyle/>
        <a:p>
          <a:r>
            <a:rPr lang="ru-RU" sz="2400" dirty="0" smtClean="0"/>
            <a:t>способствуют повышению мотивации.</a:t>
          </a:r>
          <a:endParaRPr lang="ru-RU" sz="2400" dirty="0"/>
        </a:p>
      </dgm:t>
    </dgm:pt>
    <dgm:pt modelId="{5182B4DD-4E76-44D7-9F36-BB7632A51031}" type="parTrans" cxnId="{C8D2B0D8-7E4B-44E8-BBD7-7EC608895216}">
      <dgm:prSet/>
      <dgm:spPr/>
      <dgm:t>
        <a:bodyPr/>
        <a:lstStyle/>
        <a:p>
          <a:endParaRPr lang="ru-RU"/>
        </a:p>
      </dgm:t>
    </dgm:pt>
    <dgm:pt modelId="{E4768976-D234-4253-BF9A-14E84CD3433A}" type="sibTrans" cxnId="{C8D2B0D8-7E4B-44E8-BBD7-7EC608895216}">
      <dgm:prSet/>
      <dgm:spPr/>
      <dgm:t>
        <a:bodyPr/>
        <a:lstStyle/>
        <a:p>
          <a:endParaRPr lang="ru-RU"/>
        </a:p>
      </dgm:t>
    </dgm:pt>
    <dgm:pt modelId="{73D1FCED-92C9-457F-91B5-24F7BA9E901C}" type="pres">
      <dgm:prSet presAssocID="{B0F69D61-93D7-4F4C-AAD6-87EA998FA3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CBD7D-6E99-4E7F-B298-BBDFF94329D2}" type="pres">
      <dgm:prSet presAssocID="{7975AE77-6220-42F7-94E3-2F85ED753535}" presName="parentText" presStyleLbl="node1" presStyleIdx="0" presStyleCnt="2" custLinFactNeighborX="6194" custLinFactNeighborY="5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8863E-EFE7-47D0-97AD-D12569F0FD47}" type="pres">
      <dgm:prSet presAssocID="{7975AE77-6220-42F7-94E3-2F85ED7535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1169C-1E1B-470F-866A-0508E74F6FFE}" type="pres">
      <dgm:prSet presAssocID="{E3D42613-93BD-4725-8152-9D1546C7D4A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63B3D-AEC9-4D64-9067-85239F7559A3}" type="pres">
      <dgm:prSet presAssocID="{E3D42613-93BD-4725-8152-9D1546C7D4A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E837F-0DA2-4E76-B7F1-A988537B7D58}" type="presOf" srcId="{7975AE77-6220-42F7-94E3-2F85ED753535}" destId="{FBECBD7D-6E99-4E7F-B298-BBDFF94329D2}" srcOrd="0" destOrd="0" presId="urn:microsoft.com/office/officeart/2005/8/layout/vList2"/>
    <dgm:cxn modelId="{0832E9F7-FD0E-4925-9198-55F1724FEE28}" srcId="{B0F69D61-93D7-4F4C-AAD6-87EA998FA381}" destId="{E3D42613-93BD-4725-8152-9D1546C7D4AA}" srcOrd="1" destOrd="0" parTransId="{4CE675E7-C21C-46A0-8746-A552B0E84F28}" sibTransId="{358EC26B-CC4F-43DC-AD42-5613491FC175}"/>
    <dgm:cxn modelId="{786B18BE-F8AD-49BC-B281-C529E862C111}" type="presOf" srcId="{E3D42613-93BD-4725-8152-9D1546C7D4AA}" destId="{4621169C-1E1B-470F-866A-0508E74F6FFE}" srcOrd="0" destOrd="0" presId="urn:microsoft.com/office/officeart/2005/8/layout/vList2"/>
    <dgm:cxn modelId="{C8D2B0D8-7E4B-44E8-BBD7-7EC608895216}" srcId="{E3D42613-93BD-4725-8152-9D1546C7D4AA}" destId="{AA96C77B-3E86-4935-9BD1-EBFE0B38FF4B}" srcOrd="0" destOrd="0" parTransId="{5182B4DD-4E76-44D7-9F36-BB7632A51031}" sibTransId="{E4768976-D234-4253-BF9A-14E84CD3433A}"/>
    <dgm:cxn modelId="{DC337CBA-91A6-4CE2-B0F2-381F8B2344CC}" type="presOf" srcId="{49C7127C-F6DC-4BBF-A29F-CB086E7D6F8A}" destId="{5B58863E-EFE7-47D0-97AD-D12569F0FD47}" srcOrd="0" destOrd="0" presId="urn:microsoft.com/office/officeart/2005/8/layout/vList2"/>
    <dgm:cxn modelId="{D8C0632D-48B7-4EA4-A8D8-DAC9F6642058}" srcId="{7975AE77-6220-42F7-94E3-2F85ED753535}" destId="{49C7127C-F6DC-4BBF-A29F-CB086E7D6F8A}" srcOrd="0" destOrd="0" parTransId="{BA27FAE5-0940-41E0-927B-156781C04585}" sibTransId="{031EDF50-702E-4D83-81CD-513033DC88F8}"/>
    <dgm:cxn modelId="{D8301C26-8F70-4227-888C-CA745E1BE506}" srcId="{B0F69D61-93D7-4F4C-AAD6-87EA998FA381}" destId="{7975AE77-6220-42F7-94E3-2F85ED753535}" srcOrd="0" destOrd="0" parTransId="{C59F69C5-6422-4CC2-BB49-F5B9B761F502}" sibTransId="{0F269CFA-2EED-442D-B4D0-9DE3FE0C703A}"/>
    <dgm:cxn modelId="{CA6A7F10-4D92-4493-AAF8-63D7B945A607}" type="presOf" srcId="{AA96C77B-3E86-4935-9BD1-EBFE0B38FF4B}" destId="{32463B3D-AEC9-4D64-9067-85239F7559A3}" srcOrd="0" destOrd="0" presId="urn:microsoft.com/office/officeart/2005/8/layout/vList2"/>
    <dgm:cxn modelId="{FE45A2DE-CC50-4C08-83D2-4F2341EC0F4C}" type="presOf" srcId="{B0F69D61-93D7-4F4C-AAD6-87EA998FA381}" destId="{73D1FCED-92C9-457F-91B5-24F7BA9E901C}" srcOrd="0" destOrd="0" presId="urn:microsoft.com/office/officeart/2005/8/layout/vList2"/>
    <dgm:cxn modelId="{42BA8365-4695-4357-B733-3106DCACCFB5}" type="presParOf" srcId="{73D1FCED-92C9-457F-91B5-24F7BA9E901C}" destId="{FBECBD7D-6E99-4E7F-B298-BBDFF94329D2}" srcOrd="0" destOrd="0" presId="urn:microsoft.com/office/officeart/2005/8/layout/vList2"/>
    <dgm:cxn modelId="{D05090FE-C7CF-4598-A871-2C1A20793D58}" type="presParOf" srcId="{73D1FCED-92C9-457F-91B5-24F7BA9E901C}" destId="{5B58863E-EFE7-47D0-97AD-D12569F0FD47}" srcOrd="1" destOrd="0" presId="urn:microsoft.com/office/officeart/2005/8/layout/vList2"/>
    <dgm:cxn modelId="{9E578D32-E022-455F-AADB-442B75F22BB6}" type="presParOf" srcId="{73D1FCED-92C9-457F-91B5-24F7BA9E901C}" destId="{4621169C-1E1B-470F-866A-0508E74F6FFE}" srcOrd="2" destOrd="0" presId="urn:microsoft.com/office/officeart/2005/8/layout/vList2"/>
    <dgm:cxn modelId="{2C62D42C-8ACF-4AA4-80EC-C35A853109CE}" type="presParOf" srcId="{73D1FCED-92C9-457F-91B5-24F7BA9E901C}" destId="{32463B3D-AEC9-4D64-9067-85239F7559A3}" srcOrd="3" destOrd="0" presId="urn:microsoft.com/office/officeart/2005/8/layout/vList2"/>
  </dgm:cxnLst>
  <dgm:bg>
    <a:solidFill>
      <a:schemeClr val="bg1">
        <a:lumMod val="20000"/>
        <a:lumOff val="80000"/>
      </a:schemeClr>
    </a:solidFill>
  </dgm:bg>
  <dgm:whole>
    <a:ln>
      <a:solidFill>
        <a:schemeClr val="bg2">
          <a:lumMod val="50000"/>
          <a:alpha val="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CBD7D-6E99-4E7F-B298-BBDFF94329D2}">
      <dsp:nvSpPr>
        <dsp:cNvPr id="0" name=""/>
        <dsp:cNvSpPr/>
      </dsp:nvSpPr>
      <dsp:spPr>
        <a:xfrm>
          <a:off x="0" y="71435"/>
          <a:ext cx="8072494" cy="10670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bg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•   повышают  эффективность  обучения;</a:t>
          </a:r>
          <a:endParaRPr lang="ru-RU" sz="2400" kern="1200" dirty="0"/>
        </a:p>
      </dsp:txBody>
      <dsp:txXfrm>
        <a:off x="0" y="71435"/>
        <a:ext cx="8072494" cy="1067040"/>
      </dsp:txXfrm>
    </dsp:sp>
    <dsp:sp modelId="{5B58863E-EFE7-47D0-97AD-D12569F0FD47}">
      <dsp:nvSpPr>
        <dsp:cNvPr id="0" name=""/>
        <dsp:cNvSpPr/>
      </dsp:nvSpPr>
      <dsp:spPr>
        <a:xfrm>
          <a:off x="0" y="1088080"/>
          <a:ext cx="8072494" cy="94392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02" tIns="30480" rIns="170688" bIns="304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развивают память, внимание, умственную и речевую деятельность;</a:t>
          </a:r>
          <a:endParaRPr lang="ru-RU" sz="2400" kern="1200" dirty="0"/>
        </a:p>
      </dsp:txBody>
      <dsp:txXfrm>
        <a:off x="0" y="1088080"/>
        <a:ext cx="8072494" cy="943920"/>
      </dsp:txXfrm>
    </dsp:sp>
    <dsp:sp modelId="{4621169C-1E1B-470F-866A-0508E74F6FFE}">
      <dsp:nvSpPr>
        <dsp:cNvPr id="0" name=""/>
        <dsp:cNvSpPr/>
      </dsp:nvSpPr>
      <dsp:spPr>
        <a:xfrm>
          <a:off x="0" y="2032000"/>
          <a:ext cx="8072494" cy="10670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bg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•  легко применимы на любом этапе обучения;</a:t>
          </a:r>
          <a:endParaRPr lang="ru-RU" sz="2400" kern="1200" dirty="0"/>
        </a:p>
      </dsp:txBody>
      <dsp:txXfrm>
        <a:off x="0" y="2032000"/>
        <a:ext cx="8072494" cy="1067040"/>
      </dsp:txXfrm>
    </dsp:sp>
    <dsp:sp modelId="{32463B3D-AEC9-4D64-9067-85239F7559A3}">
      <dsp:nvSpPr>
        <dsp:cNvPr id="0" name=""/>
        <dsp:cNvSpPr/>
      </dsp:nvSpPr>
      <dsp:spPr>
        <a:xfrm>
          <a:off x="0" y="3099040"/>
          <a:ext cx="8072494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02" tIns="30480" rIns="170688" bIns="304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способствуют повышению мотивации.</a:t>
          </a:r>
          <a:endParaRPr lang="ru-RU" sz="2400" kern="1200" dirty="0"/>
        </a:p>
      </dsp:txBody>
      <dsp:txXfrm>
        <a:off x="0" y="3099040"/>
        <a:ext cx="8072494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26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02AB7F-1B56-4797-AA9C-96EFA692EE0A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74A39D-5E28-4CA1-998B-4180EEADDE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285860"/>
            <a:ext cx="84296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Презентация из опыта работы:</a:t>
            </a:r>
          </a:p>
          <a:p>
            <a:pPr algn="ctr"/>
            <a:r>
              <a:rPr lang="ru-RU" sz="4400" i="1" dirty="0" smtClean="0">
                <a:latin typeface="+mj-lt"/>
              </a:rPr>
              <a:t>«</a:t>
            </a:r>
            <a:r>
              <a:rPr lang="ru-RU" sz="4400" b="1" i="1" dirty="0" smtClean="0"/>
              <a:t>Повышение мотивации учащихся к изучению английского </a:t>
            </a:r>
            <a:r>
              <a:rPr lang="ru-RU" sz="4400" b="1" i="1" dirty="0" smtClean="0"/>
              <a:t>языка</a:t>
            </a:r>
            <a:r>
              <a:rPr lang="ru-RU" sz="4400" i="1" dirty="0" smtClean="0">
                <a:latin typeface="+mj-lt"/>
              </a:rPr>
              <a:t>»</a:t>
            </a:r>
            <a:endParaRPr lang="ru-RU" sz="4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5572140"/>
            <a:ext cx="5678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3366"/>
                </a:solidFill>
              </a:rPr>
              <a:t>Кобякова Ю.А., учитель английского языка,</a:t>
            </a:r>
          </a:p>
          <a:p>
            <a:r>
              <a:rPr lang="ru-RU" sz="2000" dirty="0" smtClean="0">
                <a:solidFill>
                  <a:srgbClr val="003366"/>
                </a:solidFill>
              </a:rPr>
              <a:t>Гимназия №4 им. А.С.Пушкина, г. Йошкар-Ола</a:t>
            </a:r>
            <a:endParaRPr lang="ru-RU" sz="2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Юля\Desktop\cxrtJkFe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92696"/>
            <a:ext cx="4379114" cy="309634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7" descr="C:\Users\Юля\Desktop\BGcRlLROQ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973972" cy="561662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472514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Проекты на тему «</a:t>
            </a:r>
            <a:r>
              <a:rPr lang="en-US" sz="2800" i="1" dirty="0" smtClean="0"/>
              <a:t>My family</a:t>
            </a:r>
            <a:r>
              <a:rPr lang="ru-RU" sz="2800" i="1" dirty="0" smtClean="0"/>
              <a:t>» в 5-х классах.</a:t>
            </a:r>
            <a:endParaRPr lang="ru-RU" sz="2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dRG3LHS_4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4071967" cy="564360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76057" y="2636912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Проект на тему «</a:t>
            </a:r>
            <a:r>
              <a:rPr lang="en-US" sz="2800" i="1" dirty="0" smtClean="0"/>
              <a:t>My </a:t>
            </a:r>
            <a:r>
              <a:rPr lang="en-US" sz="2800" i="1" dirty="0" err="1" smtClean="0"/>
              <a:t>favourite</a:t>
            </a:r>
            <a:r>
              <a:rPr lang="en-US" sz="2800" i="1" dirty="0" smtClean="0"/>
              <a:t> cartoon character</a:t>
            </a:r>
            <a:r>
              <a:rPr lang="ru-RU" sz="2800" i="1" dirty="0" smtClean="0"/>
              <a:t>» в 6-х классах.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ля\Desktop\_og0qJ5kc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86" y="692696"/>
            <a:ext cx="3856835" cy="532859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Юля\Desktop\jif9ElkBC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344279" cy="3053556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4653136"/>
            <a:ext cx="4320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Проекты в 6-х классах на тему «</a:t>
            </a:r>
            <a:r>
              <a:rPr lang="en-US" sz="2800" i="1" dirty="0" smtClean="0"/>
              <a:t>Feasts</a:t>
            </a:r>
            <a:r>
              <a:rPr lang="ru-RU" sz="2800" i="1" dirty="0" smtClean="0"/>
              <a:t>»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Юля\Desktop\KkjmS8YKn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128459" cy="309634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11" descr="C:\Users\Юля\Desktop\2jemMel7b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4128459" cy="309634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6021288"/>
            <a:ext cx="788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Проекты на тему «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Daily routine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» в 6 –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классах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19675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Настольная игра «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My daily routine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07707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Настольная игра «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Robinson Crusoe’s day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овая папка\про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88432" cy="29960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171" name="Picture 3" descr="G:\Новая папка\прое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1"/>
            <a:ext cx="3757507" cy="295654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172" name="Picture 4" descr="G:\Новая папка\прое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888431" cy="27096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173" name="Picture 5" descr="G:\Новая папка\прое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12976"/>
            <a:ext cx="3703269" cy="25922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9064" y="6021288"/>
            <a:ext cx="788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3366"/>
                </a:solidFill>
              </a:rPr>
              <a:t>Проект «</a:t>
            </a:r>
            <a:r>
              <a:rPr lang="en-US" sz="2000" i="1" dirty="0" smtClean="0">
                <a:solidFill>
                  <a:srgbClr val="003366"/>
                </a:solidFill>
              </a:rPr>
              <a:t>World’s strangest celebrations</a:t>
            </a:r>
            <a:r>
              <a:rPr lang="ru-RU" sz="2000" i="1" dirty="0" smtClean="0">
                <a:solidFill>
                  <a:srgbClr val="003366"/>
                </a:solidFill>
              </a:rPr>
              <a:t>», научно-практическая конференция «Наука, искусство, человечность».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285860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Презентация из опыта работы:</a:t>
            </a:r>
          </a:p>
          <a:p>
            <a:pPr algn="ctr"/>
            <a:r>
              <a:rPr lang="ru-RU" sz="4400" i="1" dirty="0" smtClean="0">
                <a:latin typeface="+mj-lt"/>
              </a:rPr>
              <a:t>«У меня это хорошо получается»</a:t>
            </a:r>
            <a:endParaRPr lang="ru-RU" sz="4400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572140"/>
            <a:ext cx="5678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3366"/>
                </a:solidFill>
              </a:rPr>
              <a:t>Кобякова Ю.А., учитель английского языка,</a:t>
            </a:r>
          </a:p>
          <a:p>
            <a:r>
              <a:rPr lang="ru-RU" sz="2000" dirty="0" smtClean="0">
                <a:solidFill>
                  <a:srgbClr val="003366"/>
                </a:solidFill>
              </a:rPr>
              <a:t>Гимназия №4 им. А.С.Пушкина, г. Йошкар-Ола</a:t>
            </a:r>
            <a:endParaRPr lang="ru-RU" sz="2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Мотивация</a:t>
            </a:r>
            <a:r>
              <a:rPr lang="ru-RU" sz="2200" dirty="0" smtClean="0"/>
              <a:t> – это </a:t>
            </a:r>
            <a:r>
              <a:rPr lang="ru-RU" sz="2200" dirty="0"/>
              <a:t>общее название для процессов, методов и средств побуждения учащихся к продуктивной познавательной деятельности, активному освоению содержания образования.</a:t>
            </a:r>
          </a:p>
        </p:txBody>
      </p:sp>
      <p:sp>
        <p:nvSpPr>
          <p:cNvPr id="8" name="Овал 7"/>
          <p:cNvSpPr/>
          <p:nvPr/>
        </p:nvSpPr>
        <p:spPr>
          <a:xfrm>
            <a:off x="3214678" y="3071810"/>
            <a:ext cx="2786082" cy="142876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Мотивация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6143636" y="1785926"/>
            <a:ext cx="2357454" cy="1143008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Групповые формы работы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714348" y="4714884"/>
            <a:ext cx="2357454" cy="1143008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Оценка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714348" y="1785926"/>
            <a:ext cx="2357454" cy="114300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Содержание материала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6143636" y="4714884"/>
            <a:ext cx="2357454" cy="1143008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Общение учителя и ученика</a:t>
            </a:r>
            <a:endParaRPr lang="ru-RU" sz="2000" dirty="0"/>
          </a:p>
        </p:txBody>
      </p:sp>
      <p:sp>
        <p:nvSpPr>
          <p:cNvPr id="13" name="Стрелка влево 12"/>
          <p:cNvSpPr/>
          <p:nvPr/>
        </p:nvSpPr>
        <p:spPr>
          <a:xfrm rot="2555057">
            <a:off x="5604117" y="4376904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9137738">
            <a:off x="5536079" y="2729062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8146779">
            <a:off x="2742633" y="4381590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3088855">
            <a:off x="2755447" y="2790731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71472" y="1714488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785794"/>
            <a:ext cx="7828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Преимущества игровых технологий: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ая папка\ребус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257" y="285728"/>
            <a:ext cx="6929486" cy="17859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051" name="Picture 3" descr="G:\Новая папка\ребус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794" y="2357430"/>
            <a:ext cx="7164412" cy="184785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052" name="Picture 4" descr="G:\Новая папка\реб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05" y="4429132"/>
            <a:ext cx="7827990" cy="21081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папка\rdfh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929222" cy="394529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5" name="Picture 3" descr="G:\Новая папка\present i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74" y="4429132"/>
            <a:ext cx="8742652" cy="18573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\rhj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802312" cy="3163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099" name="Picture 3" descr="G:\Новая папка\rhj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143248"/>
            <a:ext cx="4716463" cy="332581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ая папка\степе с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530" y="214290"/>
            <a:ext cx="6956940" cy="392909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123" name="Picture 3" descr="G:\Новая папка\cntg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381" y="4429132"/>
            <a:ext cx="7215238" cy="22494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овая папка\с пропу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21579"/>
            <a:ext cx="8709767" cy="421484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Метод проектов </a:t>
            </a:r>
            <a:r>
              <a:rPr lang="ru-RU" sz="2200" dirty="0" smtClean="0"/>
              <a:t>– совокупность учебно-познавательных приёмов, которые позволяют решить ту или иную проблему в результате самостоятельных  действий учащихся с обязательных презентацией этих результатов (</a:t>
            </a:r>
            <a:r>
              <a:rPr lang="ru-RU" sz="2200" dirty="0" err="1" smtClean="0"/>
              <a:t>Е.С.Полат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1928802"/>
            <a:ext cx="3143272" cy="5715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Проект – это:</a:t>
            </a:r>
            <a:endParaRPr lang="ru-RU" sz="2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571744"/>
            <a:ext cx="3143272" cy="5715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проблема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3214686"/>
            <a:ext cx="3143272" cy="5715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проектирование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64" y="3857628"/>
            <a:ext cx="3143272" cy="5715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поиск информации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4500570"/>
            <a:ext cx="3143272" cy="5715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продукт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364" y="5143512"/>
            <a:ext cx="3143272" cy="5715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презентация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5786454"/>
            <a:ext cx="3143272" cy="57150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портфолио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0C5599"/>
      </a:dk1>
      <a:lt1>
        <a:srgbClr val="0C5599"/>
      </a:lt1>
      <a:dk2>
        <a:srgbClr val="FFFFC1"/>
      </a:dk2>
      <a:lt2>
        <a:srgbClr val="9BCBF7"/>
      </a:lt2>
      <a:accent1>
        <a:srgbClr val="59A9F2"/>
      </a:accent1>
      <a:accent2>
        <a:srgbClr val="009DD9"/>
      </a:accent2>
      <a:accent3>
        <a:srgbClr val="0BD0D9"/>
      </a:accent3>
      <a:accent4>
        <a:srgbClr val="10CF9B"/>
      </a:accent4>
      <a:accent5>
        <a:srgbClr val="FFFF51"/>
      </a:accent5>
      <a:accent6>
        <a:srgbClr val="FFFF94"/>
      </a:accent6>
      <a:hlink>
        <a:srgbClr val="FFFF94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240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777</cp:lastModifiedBy>
  <cp:revision>29</cp:revision>
  <dcterms:created xsi:type="dcterms:W3CDTF">2015-11-26T19:03:09Z</dcterms:created>
  <dcterms:modified xsi:type="dcterms:W3CDTF">2021-01-17T13:39:12Z</dcterms:modified>
</cp:coreProperties>
</file>