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87" r:id="rId4"/>
    <p:sldId id="258" r:id="rId5"/>
    <p:sldId id="298" r:id="rId6"/>
    <p:sldId id="260" r:id="rId7"/>
    <p:sldId id="275" r:id="rId8"/>
    <p:sldId id="286" r:id="rId9"/>
    <p:sldId id="268" r:id="rId10"/>
    <p:sldId id="269" r:id="rId11"/>
    <p:sldId id="276" r:id="rId12"/>
    <p:sldId id="288" r:id="rId13"/>
    <p:sldId id="289" r:id="rId14"/>
    <p:sldId id="294" r:id="rId15"/>
    <p:sldId id="299" r:id="rId16"/>
    <p:sldId id="300" r:id="rId17"/>
    <p:sldId id="297" r:id="rId18"/>
    <p:sldId id="296" r:id="rId19"/>
    <p:sldId id="295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C935E-FE2C-4AA0-B2FD-70609A723E3D}" type="doc">
      <dgm:prSet loTypeId="urn:microsoft.com/office/officeart/2005/8/layout/hList1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901227E-7F0A-4779-8620-A4080FF358E0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Ритм </a:t>
          </a:r>
          <a:endParaRPr lang="ru-RU" b="1" dirty="0">
            <a:solidFill>
              <a:schemeClr val="tx1"/>
            </a:solidFill>
          </a:endParaRPr>
        </a:p>
      </dgm:t>
    </dgm:pt>
    <dgm:pt modelId="{A34E1EFA-D464-409E-8904-A79EE1E7BA50}" type="parTrans" cxnId="{CF267BD6-A269-44D8-90D2-059517416AE6}">
      <dgm:prSet/>
      <dgm:spPr/>
      <dgm:t>
        <a:bodyPr/>
        <a:lstStyle/>
        <a:p>
          <a:endParaRPr lang="ru-RU"/>
        </a:p>
      </dgm:t>
    </dgm:pt>
    <dgm:pt modelId="{80F81820-1454-4271-B932-090AC245E530}" type="sibTrans" cxnId="{CF267BD6-A269-44D8-90D2-059517416AE6}">
      <dgm:prSet/>
      <dgm:spPr/>
      <dgm:t>
        <a:bodyPr/>
        <a:lstStyle/>
        <a:p>
          <a:endParaRPr lang="ru-RU"/>
        </a:p>
      </dgm:t>
    </dgm:pt>
    <dgm:pt modelId="{296D5BAE-5A27-4CF6-A246-D6DD4B034486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tx1"/>
              </a:solidFill>
            </a:rPr>
            <a:t>Движение</a:t>
          </a:r>
          <a:endParaRPr lang="ru-RU" b="1" i="0" baseline="0" dirty="0">
            <a:solidFill>
              <a:schemeClr val="tx1"/>
            </a:solidFill>
          </a:endParaRPr>
        </a:p>
      </dgm:t>
    </dgm:pt>
    <dgm:pt modelId="{9A1EF072-A88A-439C-A85A-86D0EB5980C1}" type="parTrans" cxnId="{AFE73C72-E012-45A3-A898-EC977B641B46}">
      <dgm:prSet/>
      <dgm:spPr/>
      <dgm:t>
        <a:bodyPr/>
        <a:lstStyle/>
        <a:p>
          <a:endParaRPr lang="ru-RU"/>
        </a:p>
      </dgm:t>
    </dgm:pt>
    <dgm:pt modelId="{DF3804C1-603E-4013-B535-87F69335DD24}" type="sibTrans" cxnId="{AFE73C72-E012-45A3-A898-EC977B641B46}">
      <dgm:prSet/>
      <dgm:spPr/>
      <dgm:t>
        <a:bodyPr/>
        <a:lstStyle/>
        <a:p>
          <a:endParaRPr lang="ru-RU"/>
        </a:p>
      </dgm:t>
    </dgm:pt>
    <dgm:pt modelId="{973E233A-D171-432A-8503-5FD9CADB80D9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Композиционный центр</a:t>
          </a:r>
          <a:endParaRPr lang="ru-RU" b="1" dirty="0">
            <a:solidFill>
              <a:schemeClr val="tx1"/>
            </a:solidFill>
          </a:endParaRPr>
        </a:p>
      </dgm:t>
    </dgm:pt>
    <dgm:pt modelId="{D65BD125-76B7-4775-92B6-26E1386F1C1D}" type="sibTrans" cxnId="{CED3DBA0-8B46-4F8B-A77E-4E86B9A0592C}">
      <dgm:prSet/>
      <dgm:spPr/>
      <dgm:t>
        <a:bodyPr/>
        <a:lstStyle/>
        <a:p>
          <a:endParaRPr lang="ru-RU"/>
        </a:p>
      </dgm:t>
    </dgm:pt>
    <dgm:pt modelId="{DC46B106-F1B2-4104-975C-FDEB77881C29}" type="parTrans" cxnId="{CED3DBA0-8B46-4F8B-A77E-4E86B9A0592C}">
      <dgm:prSet/>
      <dgm:spPr/>
      <dgm:t>
        <a:bodyPr/>
        <a:lstStyle/>
        <a:p>
          <a:endParaRPr lang="ru-RU"/>
        </a:p>
      </dgm:t>
    </dgm:pt>
    <dgm:pt modelId="{DA78EFE2-6066-452B-BC16-15A3689569CD}">
      <dgm:prSet/>
      <dgm:spPr/>
      <dgm:t>
        <a:bodyPr/>
        <a:lstStyle/>
        <a:p>
          <a:r>
            <a:rPr lang="ru-RU" dirty="0" smtClean="0"/>
            <a:t>Выделяется освещенностью, цветом, размером, контрастом</a:t>
          </a:r>
          <a:endParaRPr lang="ru-RU" dirty="0"/>
        </a:p>
      </dgm:t>
    </dgm:pt>
    <dgm:pt modelId="{36158749-EE26-443B-B92A-F64A9E4B858E}" type="parTrans" cxnId="{48B0FABA-1969-498E-96F2-099D910FFCA2}">
      <dgm:prSet/>
      <dgm:spPr/>
      <dgm:t>
        <a:bodyPr/>
        <a:lstStyle/>
        <a:p>
          <a:endParaRPr lang="ru-RU"/>
        </a:p>
      </dgm:t>
    </dgm:pt>
    <dgm:pt modelId="{006F7B80-D731-47DA-95B2-4F7A18E9F057}" type="sibTrans" cxnId="{48B0FABA-1969-498E-96F2-099D910FFCA2}">
      <dgm:prSet/>
      <dgm:spPr/>
      <dgm:t>
        <a:bodyPr/>
        <a:lstStyle/>
        <a:p>
          <a:endParaRPr lang="ru-RU"/>
        </a:p>
      </dgm:t>
    </dgm:pt>
    <dgm:pt modelId="{0D2667F4-AFC4-46B3-8563-FE4DCB3C29BC}">
      <dgm:prSet/>
      <dgm:spPr/>
      <dgm:t>
        <a:bodyPr/>
        <a:lstStyle/>
        <a:p>
          <a:r>
            <a:rPr lang="ru-RU" dirty="0" smtClean="0"/>
            <a:t>Чередование </a:t>
          </a:r>
          <a:br>
            <a:rPr lang="ru-RU" dirty="0" smtClean="0"/>
          </a:br>
          <a:r>
            <a:rPr lang="ru-RU" dirty="0" smtClean="0"/>
            <a:t>и повторение линий, цветовых пятен</a:t>
          </a:r>
          <a:endParaRPr lang="ru-RU" dirty="0"/>
        </a:p>
      </dgm:t>
    </dgm:pt>
    <dgm:pt modelId="{965E0317-8006-43B3-BB60-581A869DBFD7}" type="parTrans" cxnId="{9A57B14F-9A46-4355-B7B4-8056C3D90207}">
      <dgm:prSet/>
      <dgm:spPr/>
      <dgm:t>
        <a:bodyPr/>
        <a:lstStyle/>
        <a:p>
          <a:endParaRPr lang="ru-RU"/>
        </a:p>
      </dgm:t>
    </dgm:pt>
    <dgm:pt modelId="{C82BAC71-73EF-4153-B09A-B5DCFA33E4AF}" type="sibTrans" cxnId="{9A57B14F-9A46-4355-B7B4-8056C3D90207}">
      <dgm:prSet/>
      <dgm:spPr/>
      <dgm:t>
        <a:bodyPr/>
        <a:lstStyle/>
        <a:p>
          <a:endParaRPr lang="ru-RU"/>
        </a:p>
      </dgm:t>
    </dgm:pt>
    <dgm:pt modelId="{35EFD8D7-B516-4B90-B33F-2A9AA18ACC0E}">
      <dgm:prSet/>
      <dgm:spPr/>
      <dgm:t>
        <a:bodyPr/>
        <a:lstStyle/>
        <a:p>
          <a:pPr rtl="0"/>
          <a:r>
            <a:rPr lang="ru-RU" noProof="0" dirty="0" smtClean="0">
              <a:latin typeface="+mj-lt"/>
              <a:ea typeface="+mj-ea"/>
              <a:cs typeface="+mj-cs"/>
            </a:rPr>
            <a:t>Использование одной или нескольких диагональных линий</a:t>
          </a:r>
          <a:endParaRPr lang="ru-RU" dirty="0"/>
        </a:p>
      </dgm:t>
    </dgm:pt>
    <dgm:pt modelId="{72D93F36-F9FE-4415-8EE7-E51D5E02AD69}" type="parTrans" cxnId="{B74A6D32-5397-4E0B-86D0-CD84777E7016}">
      <dgm:prSet/>
      <dgm:spPr/>
      <dgm:t>
        <a:bodyPr/>
        <a:lstStyle/>
        <a:p>
          <a:endParaRPr lang="ru-RU"/>
        </a:p>
      </dgm:t>
    </dgm:pt>
    <dgm:pt modelId="{145943D1-C08B-4E55-85CF-B7177AA76EA5}" type="sibTrans" cxnId="{B74A6D32-5397-4E0B-86D0-CD84777E7016}">
      <dgm:prSet/>
      <dgm:spPr/>
      <dgm:t>
        <a:bodyPr/>
        <a:lstStyle/>
        <a:p>
          <a:endParaRPr lang="ru-RU"/>
        </a:p>
      </dgm:t>
    </dgm:pt>
    <dgm:pt modelId="{CE594680-4A47-4424-B128-97E935E55A68}">
      <dgm:prSet/>
      <dgm:spPr/>
      <dgm:t>
        <a:bodyPr/>
        <a:lstStyle/>
        <a:p>
          <a:pPr rtl="0"/>
          <a:r>
            <a:rPr kumimoji="0" lang="ru-RU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Свободное пространство перед объектом</a:t>
          </a:r>
        </a:p>
      </dgm:t>
    </dgm:pt>
    <dgm:pt modelId="{E76DDA97-1695-4C8C-99E3-757181B6351F}" type="parTrans" cxnId="{C4996A2D-A481-4204-A3E9-98BF2F94035E}">
      <dgm:prSet/>
      <dgm:spPr/>
      <dgm:t>
        <a:bodyPr/>
        <a:lstStyle/>
        <a:p>
          <a:endParaRPr lang="ru-RU"/>
        </a:p>
      </dgm:t>
    </dgm:pt>
    <dgm:pt modelId="{C19573BF-7C01-4826-93F6-29D475903E17}" type="sibTrans" cxnId="{C4996A2D-A481-4204-A3E9-98BF2F94035E}">
      <dgm:prSet/>
      <dgm:spPr/>
      <dgm:t>
        <a:bodyPr/>
        <a:lstStyle/>
        <a:p>
          <a:endParaRPr lang="ru-RU"/>
        </a:p>
      </dgm:t>
    </dgm:pt>
    <dgm:pt modelId="{2FC63E70-106E-44D5-AA63-7F38F19F362C}" type="pres">
      <dgm:prSet presAssocID="{1F1C935E-FE2C-4AA0-B2FD-70609A723E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EFEE1-E0BF-48E7-BC47-ADE45D50734F}" type="pres">
      <dgm:prSet presAssocID="{973E233A-D171-432A-8503-5FD9CADB80D9}" presName="composite" presStyleCnt="0"/>
      <dgm:spPr/>
    </dgm:pt>
    <dgm:pt modelId="{8FD0B559-DDB5-456C-8115-F9A590CEDE4B}" type="pres">
      <dgm:prSet presAssocID="{973E233A-D171-432A-8503-5FD9CADB80D9}" presName="parTx" presStyleLbl="alignNode1" presStyleIdx="0" presStyleCnt="3" custLinFactY="-100000" custLinFactNeighborX="-103" custLinFactNeighborY="-1253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DAEE6-4869-488B-A159-BB4A84D6EBF0}" type="pres">
      <dgm:prSet presAssocID="{973E233A-D171-432A-8503-5FD9CADB80D9}" presName="desTx" presStyleLbl="alignAccFollowNode1" presStyleIdx="0" presStyleCnt="3" custScaleY="100000" custLinFactNeighborX="-190" custLinFactNeighborY="-24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300FF-0AAF-4D5E-A118-87A506CFEFD3}" type="pres">
      <dgm:prSet presAssocID="{D65BD125-76B7-4775-92B6-26E1386F1C1D}" presName="space" presStyleCnt="0"/>
      <dgm:spPr/>
    </dgm:pt>
    <dgm:pt modelId="{5EBDFF24-E935-47F8-8C95-85F3E69BCF22}" type="pres">
      <dgm:prSet presAssocID="{6901227E-7F0A-4779-8620-A4080FF358E0}" presName="composite" presStyleCnt="0"/>
      <dgm:spPr/>
    </dgm:pt>
    <dgm:pt modelId="{38C5776C-C730-41EA-878E-BB256D175238}" type="pres">
      <dgm:prSet presAssocID="{6901227E-7F0A-4779-8620-A4080FF358E0}" presName="parTx" presStyleLbl="alignNode1" presStyleIdx="1" presStyleCnt="3" custScaleX="106809" custLinFactNeighborX="1203" custLinFactNeighborY="-95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2470A-312C-43FE-8B7A-82FFD6F77C30}" type="pres">
      <dgm:prSet presAssocID="{6901227E-7F0A-4779-8620-A4080FF358E0}" presName="desTx" presStyleLbl="alignAccFollowNode1" presStyleIdx="1" presStyleCnt="3" custScaleX="106631" custScaleY="100000" custLinFactNeighborX="1114" custLinFactNeighborY="-24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7385-47D2-4861-859D-1607722DF8D7}" type="pres">
      <dgm:prSet presAssocID="{80F81820-1454-4271-B932-090AC245E530}" presName="space" presStyleCnt="0"/>
      <dgm:spPr/>
    </dgm:pt>
    <dgm:pt modelId="{AF019C23-87A9-4433-B7BF-99D04F78AA38}" type="pres">
      <dgm:prSet presAssocID="{296D5BAE-5A27-4CF6-A246-D6DD4B034486}" presName="composite" presStyleCnt="0"/>
      <dgm:spPr/>
    </dgm:pt>
    <dgm:pt modelId="{C22C681E-7326-4FB2-B5C2-9B6A966D0FB0}" type="pres">
      <dgm:prSet presAssocID="{296D5BAE-5A27-4CF6-A246-D6DD4B034486}" presName="parTx" presStyleLbl="alignNode1" presStyleIdx="2" presStyleCnt="3" custLinFactY="-100000" custLinFactNeighborX="-181" custLinFactNeighborY="-111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DF8E3-33C9-48D8-BA75-8B4CD433B32D}" type="pres">
      <dgm:prSet presAssocID="{296D5BAE-5A27-4CF6-A246-D6DD4B034486}" presName="desTx" presStyleLbl="alignAccFollowNode1" presStyleIdx="2" presStyleCnt="3" custScaleY="100000" custLinFactNeighborX="1282" custLinFactNeighborY="-24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A2C587-4532-4E5C-A9AC-7F90BA29918B}" type="presOf" srcId="{0D2667F4-AFC4-46B3-8563-FE4DCB3C29BC}" destId="{EA22470A-312C-43FE-8B7A-82FFD6F77C30}" srcOrd="0" destOrd="0" presId="urn:microsoft.com/office/officeart/2005/8/layout/hList1"/>
    <dgm:cxn modelId="{9A57B14F-9A46-4355-B7B4-8056C3D90207}" srcId="{6901227E-7F0A-4779-8620-A4080FF358E0}" destId="{0D2667F4-AFC4-46B3-8563-FE4DCB3C29BC}" srcOrd="0" destOrd="0" parTransId="{965E0317-8006-43B3-BB60-581A869DBFD7}" sibTransId="{C82BAC71-73EF-4153-B09A-B5DCFA33E4AF}"/>
    <dgm:cxn modelId="{C5438471-C0DF-41C6-8DF6-6FE6FA43E44F}" type="presOf" srcId="{1F1C935E-FE2C-4AA0-B2FD-70609A723E3D}" destId="{2FC63E70-106E-44D5-AA63-7F38F19F362C}" srcOrd="0" destOrd="0" presId="urn:microsoft.com/office/officeart/2005/8/layout/hList1"/>
    <dgm:cxn modelId="{52B9FBFD-F8D7-4BD1-A742-62121205E6F2}" type="presOf" srcId="{973E233A-D171-432A-8503-5FD9CADB80D9}" destId="{8FD0B559-DDB5-456C-8115-F9A590CEDE4B}" srcOrd="0" destOrd="0" presId="urn:microsoft.com/office/officeart/2005/8/layout/hList1"/>
    <dgm:cxn modelId="{CF267BD6-A269-44D8-90D2-059517416AE6}" srcId="{1F1C935E-FE2C-4AA0-B2FD-70609A723E3D}" destId="{6901227E-7F0A-4779-8620-A4080FF358E0}" srcOrd="1" destOrd="0" parTransId="{A34E1EFA-D464-409E-8904-A79EE1E7BA50}" sibTransId="{80F81820-1454-4271-B932-090AC245E530}"/>
    <dgm:cxn modelId="{2241194A-751A-455B-838E-195535524C4F}" type="presOf" srcId="{DA78EFE2-6066-452B-BC16-15A3689569CD}" destId="{CDDDAEE6-4869-488B-A159-BB4A84D6EBF0}" srcOrd="0" destOrd="0" presId="urn:microsoft.com/office/officeart/2005/8/layout/hList1"/>
    <dgm:cxn modelId="{069C0359-078B-4FAB-8094-2E677229D3DC}" type="presOf" srcId="{CE594680-4A47-4424-B128-97E935E55A68}" destId="{D41DF8E3-33C9-48D8-BA75-8B4CD433B32D}" srcOrd="0" destOrd="1" presId="urn:microsoft.com/office/officeart/2005/8/layout/hList1"/>
    <dgm:cxn modelId="{2A9C3DEF-245F-408B-B7AB-54B06B037A73}" type="presOf" srcId="{296D5BAE-5A27-4CF6-A246-D6DD4B034486}" destId="{C22C681E-7326-4FB2-B5C2-9B6A966D0FB0}" srcOrd="0" destOrd="0" presId="urn:microsoft.com/office/officeart/2005/8/layout/hList1"/>
    <dgm:cxn modelId="{C04E11A5-5870-4F0E-B114-02D3E62AC7B5}" type="presOf" srcId="{35EFD8D7-B516-4B90-B33F-2A9AA18ACC0E}" destId="{D41DF8E3-33C9-48D8-BA75-8B4CD433B32D}" srcOrd="0" destOrd="0" presId="urn:microsoft.com/office/officeart/2005/8/layout/hList1"/>
    <dgm:cxn modelId="{48B0FABA-1969-498E-96F2-099D910FFCA2}" srcId="{973E233A-D171-432A-8503-5FD9CADB80D9}" destId="{DA78EFE2-6066-452B-BC16-15A3689569CD}" srcOrd="0" destOrd="0" parTransId="{36158749-EE26-443B-B92A-F64A9E4B858E}" sibTransId="{006F7B80-D731-47DA-95B2-4F7A18E9F057}"/>
    <dgm:cxn modelId="{AFE73C72-E012-45A3-A898-EC977B641B46}" srcId="{1F1C935E-FE2C-4AA0-B2FD-70609A723E3D}" destId="{296D5BAE-5A27-4CF6-A246-D6DD4B034486}" srcOrd="2" destOrd="0" parTransId="{9A1EF072-A88A-439C-A85A-86D0EB5980C1}" sibTransId="{DF3804C1-603E-4013-B535-87F69335DD24}"/>
    <dgm:cxn modelId="{CED3DBA0-8B46-4F8B-A77E-4E86B9A0592C}" srcId="{1F1C935E-FE2C-4AA0-B2FD-70609A723E3D}" destId="{973E233A-D171-432A-8503-5FD9CADB80D9}" srcOrd="0" destOrd="0" parTransId="{DC46B106-F1B2-4104-975C-FDEB77881C29}" sibTransId="{D65BD125-76B7-4775-92B6-26E1386F1C1D}"/>
    <dgm:cxn modelId="{C4996A2D-A481-4204-A3E9-98BF2F94035E}" srcId="{296D5BAE-5A27-4CF6-A246-D6DD4B034486}" destId="{CE594680-4A47-4424-B128-97E935E55A68}" srcOrd="1" destOrd="0" parTransId="{E76DDA97-1695-4C8C-99E3-757181B6351F}" sibTransId="{C19573BF-7C01-4826-93F6-29D475903E17}"/>
    <dgm:cxn modelId="{B74A6D32-5397-4E0B-86D0-CD84777E7016}" srcId="{296D5BAE-5A27-4CF6-A246-D6DD4B034486}" destId="{35EFD8D7-B516-4B90-B33F-2A9AA18ACC0E}" srcOrd="0" destOrd="0" parTransId="{72D93F36-F9FE-4415-8EE7-E51D5E02AD69}" sibTransId="{145943D1-C08B-4E55-85CF-B7177AA76EA5}"/>
    <dgm:cxn modelId="{746A56F4-73F8-4F22-8F2D-8007BE6371D3}" type="presOf" srcId="{6901227E-7F0A-4779-8620-A4080FF358E0}" destId="{38C5776C-C730-41EA-878E-BB256D175238}" srcOrd="0" destOrd="0" presId="urn:microsoft.com/office/officeart/2005/8/layout/hList1"/>
    <dgm:cxn modelId="{A3196CF9-D61D-42CF-B6FD-EA073DDB3088}" type="presParOf" srcId="{2FC63E70-106E-44D5-AA63-7F38F19F362C}" destId="{7B2EFEE1-E0BF-48E7-BC47-ADE45D50734F}" srcOrd="0" destOrd="0" presId="urn:microsoft.com/office/officeart/2005/8/layout/hList1"/>
    <dgm:cxn modelId="{75DC89F9-69DA-4489-B3B1-98E05EDD1C22}" type="presParOf" srcId="{7B2EFEE1-E0BF-48E7-BC47-ADE45D50734F}" destId="{8FD0B559-DDB5-456C-8115-F9A590CEDE4B}" srcOrd="0" destOrd="0" presId="urn:microsoft.com/office/officeart/2005/8/layout/hList1"/>
    <dgm:cxn modelId="{A6ABF8A7-37DE-45E0-96B7-81EE32957712}" type="presParOf" srcId="{7B2EFEE1-E0BF-48E7-BC47-ADE45D50734F}" destId="{CDDDAEE6-4869-488B-A159-BB4A84D6EBF0}" srcOrd="1" destOrd="0" presId="urn:microsoft.com/office/officeart/2005/8/layout/hList1"/>
    <dgm:cxn modelId="{826C3DD1-5532-4D65-A314-7EFEC74D142A}" type="presParOf" srcId="{2FC63E70-106E-44D5-AA63-7F38F19F362C}" destId="{B59300FF-0AAF-4D5E-A118-87A506CFEFD3}" srcOrd="1" destOrd="0" presId="urn:microsoft.com/office/officeart/2005/8/layout/hList1"/>
    <dgm:cxn modelId="{87A72A6B-75A6-43D3-8397-FDB356438C67}" type="presParOf" srcId="{2FC63E70-106E-44D5-AA63-7F38F19F362C}" destId="{5EBDFF24-E935-47F8-8C95-85F3E69BCF22}" srcOrd="2" destOrd="0" presId="urn:microsoft.com/office/officeart/2005/8/layout/hList1"/>
    <dgm:cxn modelId="{1A16C5ED-94B5-4440-BB3A-03DEA73A2F79}" type="presParOf" srcId="{5EBDFF24-E935-47F8-8C95-85F3E69BCF22}" destId="{38C5776C-C730-41EA-878E-BB256D175238}" srcOrd="0" destOrd="0" presId="urn:microsoft.com/office/officeart/2005/8/layout/hList1"/>
    <dgm:cxn modelId="{200FCF25-06A3-4048-9516-38A2172BD615}" type="presParOf" srcId="{5EBDFF24-E935-47F8-8C95-85F3E69BCF22}" destId="{EA22470A-312C-43FE-8B7A-82FFD6F77C30}" srcOrd="1" destOrd="0" presId="urn:microsoft.com/office/officeart/2005/8/layout/hList1"/>
    <dgm:cxn modelId="{0ABB51E7-1A07-4B87-B1D3-3AF653AE7AF9}" type="presParOf" srcId="{2FC63E70-106E-44D5-AA63-7F38F19F362C}" destId="{70EA7385-47D2-4861-859D-1607722DF8D7}" srcOrd="3" destOrd="0" presId="urn:microsoft.com/office/officeart/2005/8/layout/hList1"/>
    <dgm:cxn modelId="{0DB8DBEE-72BB-4D18-BFA7-3B356E0DA43A}" type="presParOf" srcId="{2FC63E70-106E-44D5-AA63-7F38F19F362C}" destId="{AF019C23-87A9-4433-B7BF-99D04F78AA38}" srcOrd="4" destOrd="0" presId="urn:microsoft.com/office/officeart/2005/8/layout/hList1"/>
    <dgm:cxn modelId="{770F2297-66CE-4470-9231-634BE1D11854}" type="presParOf" srcId="{AF019C23-87A9-4433-B7BF-99D04F78AA38}" destId="{C22C681E-7326-4FB2-B5C2-9B6A966D0FB0}" srcOrd="0" destOrd="0" presId="urn:microsoft.com/office/officeart/2005/8/layout/hList1"/>
    <dgm:cxn modelId="{035A34B4-8ED2-4AA9-972A-95B060FC4A28}" type="presParOf" srcId="{AF019C23-87A9-4433-B7BF-99D04F78AA38}" destId="{D41DF8E3-33C9-48D8-BA75-8B4CD433B3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0B559-DDB5-456C-8115-F9A590CEDE4B}">
      <dsp:nvSpPr>
        <dsp:cNvPr id="0" name=""/>
        <dsp:cNvSpPr/>
      </dsp:nvSpPr>
      <dsp:spPr>
        <a:xfrm>
          <a:off x="2288" y="0"/>
          <a:ext cx="2642787" cy="8350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Композиционный центр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2288" y="0"/>
        <a:ext cx="2642787" cy="835087"/>
      </dsp:txXfrm>
    </dsp:sp>
    <dsp:sp modelId="{CDDDAEE6-4869-488B-A159-BB4A84D6EBF0}">
      <dsp:nvSpPr>
        <dsp:cNvPr id="0" name=""/>
        <dsp:cNvSpPr/>
      </dsp:nvSpPr>
      <dsp:spPr>
        <a:xfrm>
          <a:off x="0" y="779364"/>
          <a:ext cx="2642787" cy="29486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Выделяется освещенностью, цветом, размером, контрастом</a:t>
          </a:r>
          <a:endParaRPr lang="ru-RU" sz="2300" kern="1200" dirty="0"/>
        </a:p>
      </dsp:txBody>
      <dsp:txXfrm>
        <a:off x="0" y="779364"/>
        <a:ext cx="2642787" cy="2948601"/>
      </dsp:txXfrm>
    </dsp:sp>
    <dsp:sp modelId="{38C5776C-C730-41EA-878E-BB256D175238}">
      <dsp:nvSpPr>
        <dsp:cNvPr id="0" name=""/>
        <dsp:cNvSpPr/>
      </dsp:nvSpPr>
      <dsp:spPr>
        <a:xfrm>
          <a:off x="3049581" y="0"/>
          <a:ext cx="2822734" cy="8350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Ритм 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3049581" y="0"/>
        <a:ext cx="2822734" cy="835087"/>
      </dsp:txXfrm>
    </dsp:sp>
    <dsp:sp modelId="{EA22470A-312C-43FE-8B7A-82FFD6F77C30}">
      <dsp:nvSpPr>
        <dsp:cNvPr id="0" name=""/>
        <dsp:cNvSpPr/>
      </dsp:nvSpPr>
      <dsp:spPr>
        <a:xfrm>
          <a:off x="3049581" y="779364"/>
          <a:ext cx="2818030" cy="294860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Чередование </a:t>
          </a:r>
          <a:br>
            <a:rPr lang="ru-RU" sz="2300" kern="1200" dirty="0" smtClean="0"/>
          </a:br>
          <a:r>
            <a:rPr lang="ru-RU" sz="2300" kern="1200" dirty="0" smtClean="0"/>
            <a:t>и повторение линий, цветовых пятен</a:t>
          </a:r>
          <a:endParaRPr lang="ru-RU" sz="2300" kern="1200" dirty="0"/>
        </a:p>
      </dsp:txBody>
      <dsp:txXfrm>
        <a:off x="3049581" y="779364"/>
        <a:ext cx="2818030" cy="2948601"/>
      </dsp:txXfrm>
    </dsp:sp>
    <dsp:sp modelId="{C22C681E-7326-4FB2-B5C2-9B6A966D0FB0}">
      <dsp:nvSpPr>
        <dsp:cNvPr id="0" name=""/>
        <dsp:cNvSpPr/>
      </dsp:nvSpPr>
      <dsp:spPr>
        <a:xfrm>
          <a:off x="6205730" y="0"/>
          <a:ext cx="2642787" cy="8350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baseline="0" dirty="0" smtClean="0">
              <a:solidFill>
                <a:schemeClr val="tx1"/>
              </a:solidFill>
            </a:rPr>
            <a:t>Движение</a:t>
          </a:r>
          <a:endParaRPr lang="ru-RU" sz="2300" b="1" i="0" kern="1200" baseline="0" dirty="0">
            <a:solidFill>
              <a:schemeClr val="tx1"/>
            </a:solidFill>
          </a:endParaRPr>
        </a:p>
      </dsp:txBody>
      <dsp:txXfrm>
        <a:off x="6205730" y="0"/>
        <a:ext cx="2642787" cy="835087"/>
      </dsp:txXfrm>
    </dsp:sp>
    <dsp:sp modelId="{D41DF8E3-33C9-48D8-BA75-8B4CD433B32D}">
      <dsp:nvSpPr>
        <dsp:cNvPr id="0" name=""/>
        <dsp:cNvSpPr/>
      </dsp:nvSpPr>
      <dsp:spPr>
        <a:xfrm>
          <a:off x="6215524" y="779364"/>
          <a:ext cx="2642787" cy="294860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noProof="0" dirty="0" smtClean="0">
              <a:latin typeface="+mj-lt"/>
              <a:ea typeface="+mj-ea"/>
              <a:cs typeface="+mj-cs"/>
            </a:rPr>
            <a:t>Использование одной или нескольких диагональных линий</a:t>
          </a:r>
          <a:endParaRPr lang="ru-RU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3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Свободное пространство перед объектом</a:t>
          </a:r>
        </a:p>
      </dsp:txBody>
      <dsp:txXfrm>
        <a:off x="6215524" y="779364"/>
        <a:ext cx="2642787" cy="2948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A2F85-931B-4C6D-8DD8-8B1B4D93CD0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EFC95-5FF5-4B70-8C23-FD15932D9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FC95-5FF5-4B70-8C23-FD15932D9D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FC95-5FF5-4B70-8C23-FD15932D9D1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0"/>
            <a:ext cx="214314" cy="6858000"/>
          </a:xfrm>
          <a:prstGeom prst="rect">
            <a:avLst/>
          </a:prstGeom>
          <a:gradFill flip="none" rotWithShape="1">
            <a:gsLst>
              <a:gs pos="0">
                <a:srgbClr val="FBEAC7">
                  <a:alpha val="58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28662" cy="6858000"/>
          </a:xfrm>
          <a:prstGeom prst="rect">
            <a:avLst/>
          </a:prstGeom>
          <a:gradFill flip="none" rotWithShape="1">
            <a:gsLst>
              <a:gs pos="100000">
                <a:srgbClr val="5E9EFF">
                  <a:alpha val="8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F:\Book\book\image\Image1290.gif"/>
          <p:cNvPicPr>
            <a:picLocks noChangeAspect="1" noChangeArrowheads="1"/>
          </p:cNvPicPr>
          <p:nvPr/>
        </p:nvPicPr>
        <p:blipFill>
          <a:blip r:embed="rId2">
            <a:lum bright="2000" contrast="20000"/>
          </a:blip>
          <a:srcRect l="27594" t="3345" r="23413" b="5575"/>
          <a:stretch>
            <a:fillRect/>
          </a:stretch>
        </p:blipFill>
        <p:spPr bwMode="auto">
          <a:xfrm>
            <a:off x="578182" y="980728"/>
            <a:ext cx="1287538" cy="1720199"/>
          </a:xfrm>
          <a:prstGeom prst="rect">
            <a:avLst/>
          </a:prstGeom>
          <a:solidFill>
            <a:srgbClr val="FFFFFF">
              <a:shade val="85000"/>
            </a:srgbClr>
          </a:solidFill>
          <a:ln w="6985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25722" y="141712"/>
            <a:ext cx="6143668" cy="3143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Dotum" pitchFamily="34" charset="-127"/>
                <a:cs typeface="AngsanaUPC" pitchFamily="18" charset="-34"/>
              </a:rPr>
              <a:t>Выразительные возможности</a:t>
            </a:r>
            <a:br>
              <a:rPr lang="ru-RU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Dotum" pitchFamily="34" charset="-127"/>
                <a:cs typeface="AngsanaUPC" pitchFamily="18" charset="-34"/>
              </a:rPr>
            </a:br>
            <a:r>
              <a:rPr lang="ru-RU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Dotum" pitchFamily="34" charset="-127"/>
                <a:cs typeface="AngsanaUPC" pitchFamily="18" charset="-34"/>
              </a:rPr>
              <a:t>натюрморта</a:t>
            </a:r>
            <a:endParaRPr lang="ru-RU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Dotum" pitchFamily="34" charset="-127"/>
              <a:cs typeface="AngsanaUPC" pitchFamily="18" charset="-34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92897" y="3645024"/>
            <a:ext cx="6143668" cy="2135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Dotum" pitchFamily="34" charset="-127"/>
              <a:cs typeface="AngsanaUPC" pitchFamily="18" charset="-34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66466" y="3249597"/>
            <a:ext cx="6409989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latin typeface="Candara" pitchFamily="34" charset="0"/>
                <a:ea typeface="Dotum" pitchFamily="34" charset="-127"/>
                <a:cs typeface="AngsanaUPC" pitchFamily="18" charset="-34"/>
              </a:rPr>
              <a:t>Автор: </a:t>
            </a:r>
            <a:r>
              <a:rPr lang="ru-RU" sz="2000" dirty="0" smtClean="0">
                <a:latin typeface="Candara" pitchFamily="34" charset="0"/>
                <a:ea typeface="Dotum" pitchFamily="34" charset="-127"/>
                <a:cs typeface="AngsanaUPC" pitchFamily="18" charset="-34"/>
              </a:rPr>
              <a:t/>
            </a:r>
            <a:br>
              <a:rPr lang="ru-RU" sz="2000" dirty="0" smtClean="0">
                <a:latin typeface="Candara" pitchFamily="34" charset="0"/>
                <a:ea typeface="Dotum" pitchFamily="34" charset="-127"/>
                <a:cs typeface="AngsanaUPC" pitchFamily="18" charset="-34"/>
              </a:rPr>
            </a:br>
            <a:r>
              <a:rPr lang="ru-RU" sz="2000" dirty="0" smtClean="0">
                <a:latin typeface="Candara" pitchFamily="34" charset="0"/>
                <a:ea typeface="Dotum" pitchFamily="34" charset="-127"/>
                <a:cs typeface="AngsanaUPC" pitchFamily="18" charset="-34"/>
              </a:rPr>
              <a:t>Михайлюк Елена Владимировна, </a:t>
            </a:r>
            <a:br>
              <a:rPr lang="ru-RU" sz="2000" dirty="0" smtClean="0">
                <a:latin typeface="Candara" pitchFamily="34" charset="0"/>
                <a:ea typeface="Dotum" pitchFamily="34" charset="-127"/>
                <a:cs typeface="AngsanaUPC" pitchFamily="18" charset="-34"/>
              </a:rPr>
            </a:br>
            <a:r>
              <a:rPr lang="ru-RU" sz="2000" dirty="0" smtClean="0">
                <a:latin typeface="Candara" pitchFamily="34" charset="0"/>
                <a:ea typeface="Dotum" pitchFamily="34" charset="-127"/>
                <a:cs typeface="AngsanaUPC" pitchFamily="18" charset="-34"/>
              </a:rPr>
              <a:t>учитель изобразительного искусства высшей категории </a:t>
            </a:r>
            <a:br>
              <a:rPr lang="ru-RU" sz="2000" dirty="0" smtClean="0">
                <a:latin typeface="Candara" pitchFamily="34" charset="0"/>
                <a:ea typeface="Dotum" pitchFamily="34" charset="-127"/>
                <a:cs typeface="AngsanaUPC" pitchFamily="18" charset="-34"/>
              </a:rPr>
            </a:br>
            <a:r>
              <a:rPr lang="ru-RU" sz="2000" dirty="0" smtClean="0">
                <a:latin typeface="Candara" pitchFamily="34" charset="0"/>
                <a:ea typeface="Dotum" pitchFamily="34" charset="-127"/>
                <a:cs typeface="AngsanaUPC" pitchFamily="18" charset="-34"/>
              </a:rPr>
              <a:t>МАОУ «Лицей №9», г. Новосибирск</a:t>
            </a:r>
            <a:endParaRPr lang="ru-RU" sz="2000" dirty="0">
              <a:latin typeface="Candara" pitchFamily="34" charset="0"/>
              <a:ea typeface="Dotum" pitchFamily="34" charset="-127"/>
              <a:cs typeface="AngsanaUPC" pitchFamily="18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ook\book\image\2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5000" contrast="36000"/>
          </a:blip>
          <a:srcRect/>
          <a:stretch>
            <a:fillRect/>
          </a:stretch>
        </p:blipFill>
        <p:spPr bwMode="auto">
          <a:xfrm>
            <a:off x="1928794" y="142852"/>
            <a:ext cx="5214974" cy="6052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Дуга 5"/>
          <p:cNvSpPr/>
          <p:nvPr/>
        </p:nvSpPr>
        <p:spPr>
          <a:xfrm rot="18064975">
            <a:off x="2377495" y="2493161"/>
            <a:ext cx="1643074" cy="2643206"/>
          </a:xfrm>
          <a:prstGeom prst="arc">
            <a:avLst>
              <a:gd name="adj1" fmla="val 19312075"/>
              <a:gd name="adj2" fmla="val 4436335"/>
            </a:avLst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 rot="18064975">
            <a:off x="2091743" y="2493161"/>
            <a:ext cx="1643074" cy="2643206"/>
          </a:xfrm>
          <a:prstGeom prst="arc">
            <a:avLst>
              <a:gd name="adj1" fmla="val 19312075"/>
              <a:gd name="adj2" fmla="val 4436335"/>
            </a:avLst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 rot="18064975">
            <a:off x="2042291" y="1791750"/>
            <a:ext cx="1905013" cy="3627460"/>
          </a:xfrm>
          <a:prstGeom prst="arc">
            <a:avLst>
              <a:gd name="adj1" fmla="val 19312075"/>
              <a:gd name="adj2" fmla="val 4700014"/>
            </a:avLst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 rot="33780000">
            <a:off x="5023084" y="2573370"/>
            <a:ext cx="1643074" cy="2643206"/>
          </a:xfrm>
          <a:prstGeom prst="arc">
            <a:avLst>
              <a:gd name="adj1" fmla="val 19312075"/>
              <a:gd name="adj2" fmla="val 4436335"/>
            </a:avLst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 rot="19239513">
            <a:off x="2383100" y="296912"/>
            <a:ext cx="1512966" cy="4764129"/>
          </a:xfrm>
          <a:prstGeom prst="arc">
            <a:avLst>
              <a:gd name="adj1" fmla="val 19312075"/>
              <a:gd name="adj2" fmla="val 4870193"/>
            </a:avLst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 rot="11311729">
            <a:off x="4916911" y="1300272"/>
            <a:ext cx="1512966" cy="4764129"/>
          </a:xfrm>
          <a:prstGeom prst="arc">
            <a:avLst>
              <a:gd name="adj1" fmla="val 19312075"/>
              <a:gd name="adj2" fmla="val 4870193"/>
            </a:avLst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Дуга 11"/>
          <p:cNvSpPr/>
          <p:nvPr/>
        </p:nvSpPr>
        <p:spPr>
          <a:xfrm rot="11311729">
            <a:off x="4845473" y="1300272"/>
            <a:ext cx="1512966" cy="4764129"/>
          </a:xfrm>
          <a:prstGeom prst="arc">
            <a:avLst>
              <a:gd name="adj1" fmla="val 19312075"/>
              <a:gd name="adj2" fmla="val 5269290"/>
            </a:avLst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Дуга 12"/>
          <p:cNvSpPr/>
          <p:nvPr/>
        </p:nvSpPr>
        <p:spPr>
          <a:xfrm rot="20261596">
            <a:off x="2516017" y="-1716682"/>
            <a:ext cx="1512966" cy="6512192"/>
          </a:xfrm>
          <a:prstGeom prst="arc">
            <a:avLst>
              <a:gd name="adj1" fmla="val 21015402"/>
              <a:gd name="adj2" fmla="val 4811900"/>
            </a:avLst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Дуга 13"/>
          <p:cNvSpPr/>
          <p:nvPr/>
        </p:nvSpPr>
        <p:spPr>
          <a:xfrm rot="33780000">
            <a:off x="5104234" y="2728802"/>
            <a:ext cx="1643074" cy="2327258"/>
          </a:xfrm>
          <a:prstGeom prst="arc">
            <a:avLst>
              <a:gd name="adj1" fmla="val 19312075"/>
              <a:gd name="adj2" fmla="val 6759791"/>
            </a:avLst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ook\book\image\2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5000" contrast="36000"/>
          </a:blip>
          <a:srcRect/>
          <a:stretch>
            <a:fillRect/>
          </a:stretch>
        </p:blipFill>
        <p:spPr bwMode="auto">
          <a:xfrm>
            <a:off x="1928794" y="142852"/>
            <a:ext cx="5214974" cy="6052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эта\Pictures\370.jpg"/>
          <p:cNvPicPr>
            <a:picLocks noChangeAspect="1" noChangeArrowheads="1"/>
          </p:cNvPicPr>
          <p:nvPr/>
        </p:nvPicPr>
        <p:blipFill>
          <a:blip r:embed="rId2"/>
          <a:srcRect l="3323" t="2847" r="3323" b="8541"/>
          <a:stretch>
            <a:fillRect/>
          </a:stretch>
        </p:blipFill>
        <p:spPr bwMode="auto">
          <a:xfrm>
            <a:off x="285720" y="3571876"/>
            <a:ext cx="238612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H:\DCIM\101MSDCF\DSC05556.JPG"/>
          <p:cNvPicPr>
            <a:picLocks noChangeAspect="1" noChangeArrowheads="1"/>
          </p:cNvPicPr>
          <p:nvPr/>
        </p:nvPicPr>
        <p:blipFill>
          <a:blip r:embed="rId3" cstate="print">
            <a:lum bright="-14000" contrast="1000"/>
          </a:blip>
          <a:srcRect/>
          <a:stretch>
            <a:fillRect/>
          </a:stretch>
        </p:blipFill>
        <p:spPr bwMode="auto">
          <a:xfrm>
            <a:off x="4500562" y="214290"/>
            <a:ext cx="3809388" cy="285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F:\Book\book\image\249.jpg"/>
          <p:cNvPicPr>
            <a:picLocks noChangeAspect="1" noChangeArrowheads="1"/>
          </p:cNvPicPr>
          <p:nvPr/>
        </p:nvPicPr>
        <p:blipFill>
          <a:blip r:embed="rId4" cstate="print">
            <a:lum bright="-5000" contrast="36000"/>
          </a:blip>
          <a:srcRect/>
          <a:stretch>
            <a:fillRect/>
          </a:stretch>
        </p:blipFill>
        <p:spPr bwMode="auto">
          <a:xfrm>
            <a:off x="6572264" y="3571876"/>
            <a:ext cx="2286016" cy="265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2910" y="27860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60722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71934" y="27146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pic>
        <p:nvPicPr>
          <p:cNvPr id="13" name="Picture 2" descr="C:\Users\Нэта\Pictures\Натюрморт_фото\2714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85728"/>
            <a:ext cx="3020974" cy="2441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643314"/>
            <a:ext cx="3112854" cy="2316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эта\Pictures\370.jpg"/>
          <p:cNvPicPr>
            <a:picLocks noChangeAspect="1" noChangeArrowheads="1"/>
          </p:cNvPicPr>
          <p:nvPr/>
        </p:nvPicPr>
        <p:blipFill>
          <a:blip r:embed="rId2"/>
          <a:srcRect l="3323" t="2847" r="3323" b="8541"/>
          <a:stretch>
            <a:fillRect/>
          </a:stretch>
        </p:blipFill>
        <p:spPr bwMode="auto">
          <a:xfrm>
            <a:off x="1428728" y="3286124"/>
            <a:ext cx="238612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H:\DCIM\101MSDCF\DSC05556.JPG"/>
          <p:cNvPicPr>
            <a:picLocks noChangeAspect="1" noChangeArrowheads="1"/>
          </p:cNvPicPr>
          <p:nvPr/>
        </p:nvPicPr>
        <p:blipFill>
          <a:blip r:embed="rId3" cstate="print">
            <a:lum bright="-14000" contrast="1000"/>
          </a:blip>
          <a:srcRect/>
          <a:stretch>
            <a:fillRect/>
          </a:stretch>
        </p:blipFill>
        <p:spPr bwMode="auto">
          <a:xfrm>
            <a:off x="2928926" y="142853"/>
            <a:ext cx="3143272" cy="2357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F:\Book\book\image\249.jpg"/>
          <p:cNvPicPr>
            <a:picLocks noChangeAspect="1" noChangeArrowheads="1"/>
          </p:cNvPicPr>
          <p:nvPr/>
        </p:nvPicPr>
        <p:blipFill>
          <a:blip r:embed="rId4" cstate="print">
            <a:lum bright="-5000" contrast="36000"/>
          </a:blip>
          <a:srcRect/>
          <a:stretch>
            <a:fillRect/>
          </a:stretch>
        </p:blipFill>
        <p:spPr bwMode="auto">
          <a:xfrm>
            <a:off x="5357818" y="3286124"/>
            <a:ext cx="2286016" cy="265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14876" y="328612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321468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14546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2643182"/>
            <a:ext cx="3021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И.Хруцкий</a:t>
            </a:r>
            <a:r>
              <a:rPr lang="ru-RU" dirty="0" smtClean="0"/>
              <a:t>. «Цветы и плоды»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6072206"/>
            <a:ext cx="2043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М.Сарьян «Цветы»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6072206"/>
            <a:ext cx="2626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И.Куприн. «Натюрморт»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0562" y="35716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34290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p:pic>
        <p:nvPicPr>
          <p:cNvPr id="13" name="Picture 2" descr="C:\Users\Нэта\Pictures\Натюрморт_фото\271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1" y="357166"/>
            <a:ext cx="327048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414" y="3429000"/>
            <a:ext cx="345535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428728" y="1142984"/>
            <a:ext cx="355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Ф.Ботеро</a:t>
            </a:r>
            <a:r>
              <a:rPr lang="ru-RU" dirty="0" smtClean="0"/>
              <a:t>. «Натюрморт с арбузом»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4357694"/>
            <a:ext cx="513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Неизвестный художник. «Натюрморт с окороком»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Book\book\image\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42004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00562" y="92867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Ф.Хальс</a:t>
            </a:r>
            <a:r>
              <a:rPr lang="ru-RU" sz="2000" dirty="0" smtClean="0"/>
              <a:t>. «Натюрморт».</a:t>
            </a:r>
            <a:endParaRPr lang="ru-RU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8999"/>
            <a:ext cx="4214842" cy="3137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571604" y="5214950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Неизвестный художник. </a:t>
            </a:r>
            <a:br>
              <a:rPr lang="ru-RU" dirty="0" smtClean="0"/>
            </a:br>
            <a:r>
              <a:rPr lang="ru-RU" dirty="0" smtClean="0"/>
              <a:t>«Натюрморт с окороком»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391160" cy="990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Что такое </a:t>
            </a:r>
            <a:r>
              <a:rPr lang="ru-RU" b="1" dirty="0" smtClean="0">
                <a:solidFill>
                  <a:srgbClr val="FF0000"/>
                </a:solidFill>
              </a:rPr>
              <a:t>КИТЧ?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52474" y="1556792"/>
            <a:ext cx="7572428" cy="321471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От нем. «халтура».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Безвкусица, предметы вульгарного вкуса,  неудачная ремесленная подделка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7281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Учиться  воспринимать и понимать произведения искусства</a:t>
            </a:r>
            <a:endParaRPr lang="ru-RU" sz="3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285728"/>
            <a:ext cx="371477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Dotum" pitchFamily="34" charset="-127"/>
                <a:cs typeface="AngsanaUPC" pitchFamily="18" charset="-34"/>
              </a:rPr>
              <a:t>Цель урока: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Dotum" pitchFamily="34" charset="-127"/>
              <a:cs typeface="AngsanaUPC" pitchFamily="18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104984" cy="4446256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3000"/>
              </a:spcAft>
            </a:pPr>
            <a:r>
              <a:rPr lang="ru-RU" sz="2800" dirty="0" smtClean="0">
                <a:solidFill>
                  <a:schemeClr val="tx1"/>
                </a:solidFill>
              </a:rPr>
              <a:t>Натюрморт – это одна из острых бесед живописца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 натурой. Каков есть предмет, где он, а где я, воспринимающий этот предмет, - в этом основное требование натюрморта.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в этом большая познавательная радость, воспринимаемая от натюрморта зрителем.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					К.С.Петров-Водкин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1428736"/>
          <a:ext cx="885831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71473" y="285728"/>
            <a:ext cx="814393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Dotum" pitchFamily="34" charset="-127"/>
                <a:cs typeface="AngsanaUPC" pitchFamily="18" charset="-34"/>
              </a:rPr>
              <a:t>Средства композиции: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Dotum" pitchFamily="34" charset="-127"/>
              <a:cs typeface="AngsanaUPC" pitchFamily="18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эта\Pictures\370.jpg"/>
          <p:cNvPicPr>
            <a:picLocks noChangeAspect="1" noChangeArrowheads="1"/>
          </p:cNvPicPr>
          <p:nvPr/>
        </p:nvPicPr>
        <p:blipFill>
          <a:blip r:embed="rId2"/>
          <a:srcRect l="3323" t="2847" r="3323" b="8541"/>
          <a:stretch>
            <a:fillRect/>
          </a:stretch>
        </p:blipFill>
        <p:spPr bwMode="auto">
          <a:xfrm>
            <a:off x="285720" y="3571876"/>
            <a:ext cx="238612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H:\DCIM\101MSDCF\DSC05556.JPG"/>
          <p:cNvPicPr>
            <a:picLocks noChangeAspect="1" noChangeArrowheads="1"/>
          </p:cNvPicPr>
          <p:nvPr/>
        </p:nvPicPr>
        <p:blipFill>
          <a:blip r:embed="rId3" cstate="print">
            <a:lum bright="-14000" contrast="1000"/>
          </a:blip>
          <a:srcRect/>
          <a:stretch>
            <a:fillRect/>
          </a:stretch>
        </p:blipFill>
        <p:spPr bwMode="auto">
          <a:xfrm>
            <a:off x="4500562" y="214290"/>
            <a:ext cx="3809388" cy="285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F:\Book\book\image\249.jpg"/>
          <p:cNvPicPr>
            <a:picLocks noChangeAspect="1" noChangeArrowheads="1"/>
          </p:cNvPicPr>
          <p:nvPr/>
        </p:nvPicPr>
        <p:blipFill>
          <a:blip r:embed="rId4" cstate="print">
            <a:lum bright="-5000" contrast="36000"/>
          </a:blip>
          <a:srcRect/>
          <a:stretch>
            <a:fillRect/>
          </a:stretch>
        </p:blipFill>
        <p:spPr bwMode="auto">
          <a:xfrm>
            <a:off x="6572264" y="3571876"/>
            <a:ext cx="2286016" cy="265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2910" y="27860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60722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71934" y="27146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pic>
        <p:nvPicPr>
          <p:cNvPr id="13" name="Picture 2" descr="C:\Users\Нэта\Pictures\Натюрморт_фото\2714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85728"/>
            <a:ext cx="3020974" cy="2441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643314"/>
            <a:ext cx="3112854" cy="2316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00024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Учиться  воспринимать и понимать произведения искусства</a:t>
            </a:r>
            <a:endParaRPr lang="ru-RU" sz="3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285728"/>
            <a:ext cx="371477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Dotum" pitchFamily="34" charset="-127"/>
                <a:cs typeface="AngsanaUPC" pitchFamily="18" charset="-34"/>
              </a:rPr>
              <a:t>Цель урока: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Dotum" pitchFamily="34" charset="-127"/>
              <a:cs typeface="AngsanaUPC" pitchFamily="18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714488"/>
            <a:ext cx="8072495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spcAft>
                <a:spcPts val="600"/>
              </a:spcAft>
            </a:pPr>
            <a:r>
              <a:rPr lang="ru-RU" sz="2800" dirty="0" smtClean="0"/>
              <a:t>1. 	Рассмотреть примеры картин-натюрмортов, проанализировать 	их  композицию </a:t>
            </a:r>
          </a:p>
          <a:p>
            <a:pPr marL="514350" indent="-514350" fontAlgn="base">
              <a:spcBef>
                <a:spcPct val="0"/>
              </a:spcBef>
              <a:spcAft>
                <a:spcPts val="60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285728"/>
            <a:ext cx="371477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Dotum" pitchFamily="34" charset="-127"/>
                <a:cs typeface="AngsanaUPC" pitchFamily="18" charset="-34"/>
              </a:rPr>
              <a:t>Задачи: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Dotum" pitchFamily="34" charset="-127"/>
              <a:cs typeface="AngsanaUPC" pitchFamily="18" charset="-34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57224" y="4214818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2857496"/>
            <a:ext cx="807249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spcAft>
                <a:spcPts val="600"/>
              </a:spcAft>
            </a:pPr>
            <a:r>
              <a:rPr lang="ru-RU" sz="2800" dirty="0" smtClean="0"/>
              <a:t>2.  	Познакомиться с приемами восприятия  картины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endParaRPr lang="ru-RU" sz="2800" dirty="0" smtClean="0"/>
          </a:p>
          <a:p>
            <a:pPr marL="514350" indent="-514350" fontAlgn="base">
              <a:spcBef>
                <a:spcPct val="0"/>
              </a:spcBef>
              <a:spcAft>
                <a:spcPts val="60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10" y="4000504"/>
            <a:ext cx="807249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spcAft>
                <a:spcPts val="600"/>
              </a:spcAft>
            </a:pPr>
            <a:r>
              <a:rPr lang="ru-RU" sz="2800" dirty="0" smtClean="0"/>
              <a:t>3. 	Установить взаимосвязь смысла картины </a:t>
            </a:r>
            <a:br>
              <a:rPr lang="ru-RU" sz="2800" dirty="0" smtClean="0"/>
            </a:br>
            <a:r>
              <a:rPr lang="ru-RU" sz="2800" dirty="0" smtClean="0"/>
              <a:t>и средств художественной выразительности</a:t>
            </a:r>
          </a:p>
          <a:p>
            <a:pPr marL="514350" lvl="0" indent="-514350">
              <a:spcAft>
                <a:spcPts val="600"/>
              </a:spcAft>
            </a:pPr>
            <a:endParaRPr lang="ru-RU" sz="2800" dirty="0" smtClean="0"/>
          </a:p>
          <a:p>
            <a:pPr marL="514350" indent="-514350" fontAlgn="base">
              <a:spcBef>
                <a:spcPct val="0"/>
              </a:spcBef>
              <a:spcAft>
                <a:spcPts val="60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85728"/>
            <a:ext cx="871543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Dotum" pitchFamily="34" charset="-127"/>
                <a:cs typeface="AngsanaUPC" pitchFamily="18" charset="-34"/>
              </a:rPr>
              <a:t>Способы решения задач: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Dotum" pitchFamily="34" charset="-127"/>
              <a:cs typeface="AngsanaUPC" pitchFamily="18" charset="-34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00364" y="2000240"/>
            <a:ext cx="3214710" cy="785818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Наблюдение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000364" y="2786058"/>
            <a:ext cx="2786082" cy="785818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lang="ru-RU" sz="3600" b="1" dirty="0" smtClean="0"/>
              <a:t>Сравнение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000364" y="3643314"/>
            <a:ext cx="2143140" cy="785818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lang="ru-RU" sz="3600" b="1" dirty="0" smtClean="0"/>
              <a:t>Анализ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DCIM\101MSDCF\DSC05556.JPG"/>
          <p:cNvPicPr>
            <a:picLocks noChangeAspect="1" noChangeArrowheads="1"/>
          </p:cNvPicPr>
          <p:nvPr/>
        </p:nvPicPr>
        <p:blipFill>
          <a:blip r:embed="rId2" cstate="print">
            <a:lum bright="-14000" contrast="1000"/>
          </a:blip>
          <a:srcRect/>
          <a:stretch>
            <a:fillRect/>
          </a:stretch>
        </p:blipFill>
        <p:spPr bwMode="auto">
          <a:xfrm>
            <a:off x="571472" y="142852"/>
            <a:ext cx="8095003" cy="6072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928670"/>
            <a:ext cx="7858180" cy="1725602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sz="3200" dirty="0" smtClean="0"/>
              <a:t>Ваза, пионы, ирисы, колосья пшеницы </a:t>
            </a:r>
            <a:br>
              <a:rPr lang="ru-RU" sz="3200" dirty="0" smtClean="0"/>
            </a:br>
            <a:r>
              <a:rPr lang="ru-RU" sz="3200" dirty="0" smtClean="0"/>
              <a:t>и овса, корзина с персиками, </a:t>
            </a:r>
            <a:br>
              <a:rPr lang="ru-RU" sz="3200" dirty="0" smtClean="0"/>
            </a:br>
            <a:r>
              <a:rPr lang="ru-RU" sz="3200" dirty="0" smtClean="0"/>
              <a:t>стакан чая с лимоном, груши, тыква…</a:t>
            </a:r>
            <a:endParaRPr lang="ru-RU" sz="32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95430" y="2996952"/>
            <a:ext cx="7715304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2. 	Теплый вечер, круглый глаз луны, </a:t>
            </a:r>
            <a:br>
              <a:rPr lang="ru-RU" sz="3200" dirty="0" smtClean="0">
                <a:latin typeface="+mj-lt"/>
                <a:ea typeface="+mj-ea"/>
                <a:cs typeface="+mj-cs"/>
              </a:rPr>
            </a:br>
            <a:r>
              <a:rPr lang="ru-RU" sz="3200" dirty="0" smtClean="0">
                <a:latin typeface="+mj-lt"/>
                <a:ea typeface="+mj-ea"/>
                <a:cs typeface="+mj-cs"/>
              </a:rPr>
              <a:t>наливной виноград, лунные блики, бархатистые персики, грубоватая кожура, сочные груши, шикарный букет…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Document"/>
          <p:cNvSpPr>
            <a:spLocks noEditPoints="1" noChangeArrowheads="1"/>
          </p:cNvSpPr>
          <p:nvPr/>
        </p:nvSpPr>
        <p:spPr bwMode="auto">
          <a:xfrm>
            <a:off x="8643966" y="6286520"/>
            <a:ext cx="247647" cy="333371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785926"/>
            <a:ext cx="4786346" cy="128588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Во-себя-приятие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57290" y="3214686"/>
            <a:ext cx="678661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/>
              <a:t>Воспринять – распознать, осознать, понять, ощутить органами чувств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Dotum" pitchFamily="34" charset="-127"/>
                <a:cs typeface="AngsanaUPC" pitchFamily="18" charset="-34"/>
              </a:rPr>
              <a:t>Что такое восприятие?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  <a:ea typeface="Dotum" pitchFamily="34" charset="-127"/>
              <a:cs typeface="AngsanaUPC" pitchFamily="18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1311</TotalTime>
  <Words>176</Words>
  <Application>Microsoft Office PowerPoint</Application>
  <PresentationFormat>Экран (4:3)</PresentationFormat>
  <Paragraphs>60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AngsanaUPC</vt:lpstr>
      <vt:lpstr>Arial</vt:lpstr>
      <vt:lpstr>Calibri</vt:lpstr>
      <vt:lpstr>Candara</vt:lpstr>
      <vt:lpstr>Dotum</vt:lpstr>
      <vt:lpstr>Times New Roman</vt:lpstr>
      <vt:lpstr>Tw Cen MT</vt:lpstr>
      <vt:lpstr>Wingdings</vt:lpstr>
      <vt:lpstr>Wingdings 2</vt:lpstr>
      <vt:lpstr>Тема Office</vt:lpstr>
      <vt:lpstr>Обычная</vt:lpstr>
      <vt:lpstr>1_Обычная</vt:lpstr>
      <vt:lpstr>Выразительные возможности натюрморта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Ваза, пионы, ирисы, колосья пшеницы  и овса, корзина с персиками,  стакан чая с лимоном, груши, тыква…</vt:lpstr>
      <vt:lpstr>Во-себя-приятие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КИТЧ?</vt:lpstr>
      <vt:lpstr>Презентация PowerPoint</vt:lpstr>
      <vt:lpstr>Натюрморт – это одна из острых бесед живописца  с натурой. Каков есть предмет, где он, а где я, воспринимающий этот предмет, - в этом основное требование натюрморта.  И в этом большая познавательная радость, воспринимаемая от натюрморта зрителем.       К.С.Петров-Водкин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Пользователь Windows</cp:lastModifiedBy>
  <cp:revision>109</cp:revision>
  <dcterms:created xsi:type="dcterms:W3CDTF">2010-04-16T13:46:50Z</dcterms:created>
  <dcterms:modified xsi:type="dcterms:W3CDTF">2021-01-13T09:08:40Z</dcterms:modified>
</cp:coreProperties>
</file>