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1" r:id="rId3"/>
    <p:sldId id="270" r:id="rId4"/>
    <p:sldId id="257" r:id="rId5"/>
    <p:sldId id="263" r:id="rId6"/>
    <p:sldId id="265" r:id="rId7"/>
    <p:sldId id="264" r:id="rId8"/>
    <p:sldId id="256" r:id="rId9"/>
    <p:sldId id="268" r:id="rId10"/>
    <p:sldId id="269" r:id="rId11"/>
    <p:sldId id="267" r:id="rId12"/>
    <p:sldId id="266" r:id="rId13"/>
    <p:sldId id="26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F25829-7C6E-4069-AB81-52F0C6C37A9A}" type="datetimeFigureOut">
              <a:rPr lang="ru-RU" smtClean="0"/>
              <a:pPr/>
              <a:t>20.01.2021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259865-DE0D-4011-B18E-E20AB3B2F2A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25829-7C6E-4069-AB81-52F0C6C37A9A}" type="datetimeFigureOut">
              <a:rPr lang="ru-RU" smtClean="0"/>
              <a:pPr/>
              <a:t>20.01.2021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9865-DE0D-4011-B18E-E20AB3B2F2A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fontScale="90000"/>
          </a:bodyPr>
          <a:lstStyle/>
          <a:p>
            <a:r>
              <a:rPr lang="ru-RU" dirty="0" smtClean="0">
                <a:solidFill>
                  <a:srgbClr val="C00000"/>
                </a:solidFill>
                <a:latin typeface="Times New Roman" pitchFamily="18" charset="0"/>
                <a:cs typeface="Times New Roman" pitchFamily="18" charset="0"/>
              </a:rPr>
              <a:t>Тема </a:t>
            </a:r>
            <a:r>
              <a:rPr lang="ru-RU" dirty="0" smtClean="0">
                <a:solidFill>
                  <a:srgbClr val="C00000"/>
                </a:solidFill>
                <a:latin typeface="Times New Roman" pitchFamily="18" charset="0"/>
                <a:cs typeface="Times New Roman" pitchFamily="18" charset="0"/>
              </a:rPr>
              <a:t>мероприятия</a:t>
            </a:r>
            <a:r>
              <a:rPr lang="ru-RU" dirty="0" smtClean="0">
                <a:solidFill>
                  <a:srgbClr val="C00000"/>
                </a:solidFill>
                <a:latin typeface="Times New Roman" pitchFamily="18" charset="0"/>
                <a:cs typeface="Times New Roman" pitchFamily="18" charset="0"/>
              </a:rPr>
              <a:t>:</a:t>
            </a:r>
            <a:r>
              <a:rPr lang="ru-RU" dirty="0" smtClean="0">
                <a:solidFill>
                  <a:srgbClr val="C00000"/>
                </a:solidFill>
                <a:latin typeface="Times New Roman" pitchFamily="18" charset="0"/>
                <a:cs typeface="Times New Roman" pitchFamily="18" charset="0"/>
              </a:rPr>
              <a:t/>
            </a:r>
            <a:br>
              <a:rPr lang="ru-RU" dirty="0" smtClean="0">
                <a:solidFill>
                  <a:srgbClr val="C0000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«Строки, опаленные войной»</a:t>
            </a:r>
            <a:br>
              <a:rPr lang="ru-RU" dirty="0" smtClean="0">
                <a:solidFill>
                  <a:srgbClr val="C0000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(по страницам фронтового альбома </a:t>
            </a:r>
            <a:br>
              <a:rPr lang="ru-RU" sz="3200" dirty="0" smtClean="0">
                <a:solidFill>
                  <a:srgbClr val="C0000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Кузьмы Михайловича Власова)</a:t>
            </a:r>
            <a:endParaRPr lang="ru-RU" dirty="0">
              <a:solidFill>
                <a:srgbClr val="C00000"/>
              </a:solidFill>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815052"/>
            <a:ext cx="7103677" cy="37102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docn_2012042911103008.jpg"/>
          <p:cNvPicPr>
            <a:picLocks noChangeAspect="1"/>
          </p:cNvPicPr>
          <p:nvPr/>
        </p:nvPicPr>
        <p:blipFill>
          <a:blip r:embed="rId2" cstate="print"/>
          <a:srcRect t="5548" b="5044"/>
          <a:stretch>
            <a:fillRect/>
          </a:stretch>
        </p:blipFill>
        <p:spPr>
          <a:xfrm>
            <a:off x="0" y="3356992"/>
            <a:ext cx="9144000" cy="3501008"/>
          </a:xfrm>
          <a:prstGeom prst="rect">
            <a:avLst/>
          </a:prstGeom>
        </p:spPr>
      </p:pic>
      <p:sp>
        <p:nvSpPr>
          <p:cNvPr id="2" name="Заголовок 1"/>
          <p:cNvSpPr>
            <a:spLocks noGrp="1"/>
          </p:cNvSpPr>
          <p:nvPr>
            <p:ph type="title"/>
          </p:nvPr>
        </p:nvSpPr>
        <p:spPr>
          <a:xfrm>
            <a:off x="722313" y="692696"/>
            <a:ext cx="7772400" cy="4104456"/>
          </a:xfrm>
        </p:spPr>
        <p:txBody>
          <a:bodyPr>
            <a:normAutofit fontScale="90000"/>
          </a:bodyPr>
          <a:lstStyle/>
          <a:p>
            <a:r>
              <a:rPr lang="ru-RU" sz="1600" dirty="0" smtClean="0">
                <a:latin typeface="Times New Roman" pitchFamily="18" charset="0"/>
                <a:cs typeface="Times New Roman" pitchFamily="18" charset="0"/>
              </a:rPr>
              <a:t>1. «Мы гордо шли бить фашистскую гадину, чтобы защитить своих братьев, сестер и освободить свою страну…» (</a:t>
            </a:r>
            <a:r>
              <a:rPr lang="ru-RU" sz="1600" dirty="0" err="1" smtClean="0">
                <a:latin typeface="Times New Roman" pitchFamily="18" charset="0"/>
                <a:cs typeface="Times New Roman" pitchFamily="18" charset="0"/>
              </a:rPr>
              <a:t>Фатыхов</a:t>
            </a:r>
            <a:r>
              <a:rPr lang="ru-RU" sz="1600" dirty="0" smtClean="0">
                <a:latin typeface="Times New Roman" pitchFamily="18" charset="0"/>
                <a:cs typeface="Times New Roman" pitchFamily="18" charset="0"/>
              </a:rPr>
              <a:t> А.Т.)</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 «Пройдут многие годы, мы повстречаемся с тобой… и вспомянем, как раньше дрались с фашизмом  за милую Родину-мать» (Тузов П.Г.)</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  И вспоминая накануне боя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Слова друзей: «Бесстрашным будь в бою,</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Отважным будь»,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Ты помни – рядом друг с тобою</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сражается за жизнь и родину свою», (балагуров А.Р.)</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4.»Там, где мы стояли, дороги не было» (Шахтеров М.М.)</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5. «Если волею судеб, разгромив фашистских гадов, останемся в живых, прошу не забыть навестить меня» (Кипнис Г.А.)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6. «Возьмешь альбом и вспомнишь,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дружище,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Как вместе дрались за Отчизну</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с тобой.</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Судьба наступила с тобой расставаться.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Прощай же! Прощай, дорогой!» (Ерохин Н.В.)</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3" name="Текст 2"/>
          <p:cNvSpPr>
            <a:spLocks noGrp="1"/>
          </p:cNvSpPr>
          <p:nvPr>
            <p:ph type="body" idx="1"/>
          </p:nvPr>
        </p:nvSpPr>
        <p:spPr>
          <a:xfrm>
            <a:off x="323528" y="116633"/>
            <a:ext cx="8171185" cy="576063"/>
          </a:xfrm>
        </p:spPr>
        <p:txBody>
          <a:bodyPr>
            <a:normAutofit/>
          </a:bodyPr>
          <a:lstStyle/>
          <a:p>
            <a:pPr algn="ctr"/>
            <a:r>
              <a:rPr lang="ru-RU" sz="2800" dirty="0" smtClean="0">
                <a:solidFill>
                  <a:srgbClr val="C00000"/>
                </a:solidFill>
                <a:latin typeface="Times New Roman" pitchFamily="18" charset="0"/>
                <a:cs typeface="Times New Roman" pitchFamily="18" charset="0"/>
              </a:rPr>
              <a:t>Строки из фронтового альбома</a:t>
            </a:r>
            <a:endParaRPr lang="ru-RU"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5040043.JPG"/>
          <p:cNvPicPr>
            <a:picLocks noChangeAspect="1"/>
          </p:cNvPicPr>
          <p:nvPr/>
        </p:nvPicPr>
        <p:blipFill>
          <a:blip r:embed="rId2" cstate="print"/>
          <a:stretch>
            <a:fillRect/>
          </a:stretch>
        </p:blipFill>
        <p:spPr>
          <a:xfrm>
            <a:off x="0" y="0"/>
            <a:ext cx="9324528" cy="6993396"/>
          </a:xfrm>
          <a:prstGeom prst="rect">
            <a:avLst/>
          </a:prstGeom>
        </p:spPr>
      </p:pic>
      <p:pic>
        <p:nvPicPr>
          <p:cNvPr id="3" name="Рисунок 2" descr="P5040035.JPG"/>
          <p:cNvPicPr>
            <a:picLocks noChangeAspect="1"/>
          </p:cNvPicPr>
          <p:nvPr/>
        </p:nvPicPr>
        <p:blipFill>
          <a:blip r:embed="rId3" cstate="print"/>
          <a:stretch>
            <a:fillRect/>
          </a:stretch>
        </p:blipFill>
        <p:spPr>
          <a:xfrm>
            <a:off x="5436096" y="4149080"/>
            <a:ext cx="3888432" cy="2916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86244_html_6cff3bcb.jpg"/>
          <p:cNvPicPr>
            <a:picLocks noChangeAspect="1"/>
          </p:cNvPicPr>
          <p:nvPr/>
        </p:nvPicPr>
        <p:blipFill>
          <a:blip r:embed="rId2" cstate="print"/>
          <a:stretch>
            <a:fillRect/>
          </a:stretch>
        </p:blipFill>
        <p:spPr>
          <a:xfrm>
            <a:off x="2123728" y="3645024"/>
            <a:ext cx="6552728" cy="3212976"/>
          </a:xfrm>
          <a:prstGeom prst="rect">
            <a:avLst/>
          </a:prstGeom>
        </p:spPr>
      </p:pic>
      <p:sp>
        <p:nvSpPr>
          <p:cNvPr id="2" name="Заголовок 1"/>
          <p:cNvSpPr>
            <a:spLocks noGrp="1"/>
          </p:cNvSpPr>
          <p:nvPr>
            <p:ph type="title"/>
          </p:nvPr>
        </p:nvSpPr>
        <p:spPr>
          <a:xfrm>
            <a:off x="457200" y="274638"/>
            <a:ext cx="2530624" cy="6106690"/>
          </a:xfrm>
        </p:spPr>
        <p:txBody>
          <a:bodyPr>
            <a:normAutofit/>
          </a:bodyPr>
          <a:lstStyle/>
          <a:p>
            <a:pPr algn="l"/>
            <a:r>
              <a:rPr lang="ru-RU" sz="2400" u="sng" dirty="0" smtClean="0">
                <a:solidFill>
                  <a:srgbClr val="C00000"/>
                </a:solidFill>
                <a:latin typeface="Times New Roman" pitchFamily="18" charset="0"/>
                <a:cs typeface="Times New Roman" pitchFamily="18" charset="0"/>
              </a:rPr>
              <a:t>Ветераны 102-й (65-й) дивизии</a:t>
            </a:r>
            <a:r>
              <a:rPr lang="ru-RU" sz="1800" u="sng" dirty="0" smtClean="0">
                <a:solidFill>
                  <a:srgbClr val="C00000"/>
                </a:solidFill>
                <a:latin typeface="Times New Roman" pitchFamily="18" charset="0"/>
                <a:cs typeface="Times New Roman" pitchFamily="18" charset="0"/>
              </a:rPr>
              <a:t/>
            </a:r>
            <a:br>
              <a:rPr lang="ru-RU" sz="1800" u="sng" dirty="0" smtClean="0">
                <a:solidFill>
                  <a:srgbClr val="C00000"/>
                </a:solidFill>
                <a:latin typeface="Times New Roman" pitchFamily="18" charset="0"/>
                <a:cs typeface="Times New Roman" pitchFamily="18" charset="0"/>
              </a:rPr>
            </a:br>
            <a:r>
              <a:rPr lang="ru-RU" sz="1800" dirty="0" smtClean="0">
                <a:latin typeface="Times New Roman" pitchFamily="18" charset="0"/>
                <a:cs typeface="Times New Roman" pitchFamily="18" charset="0"/>
              </a:rPr>
              <a:t>1.Алешин Д.И.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 Белозеров А.А.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 Власов К.М.</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4. Ерофеев Г.А.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5. </a:t>
            </a:r>
            <a:r>
              <a:rPr lang="ru-RU" sz="1800" dirty="0" err="1" smtClean="0">
                <a:latin typeface="Times New Roman" pitchFamily="18" charset="0"/>
                <a:cs typeface="Times New Roman" pitchFamily="18" charset="0"/>
              </a:rPr>
              <a:t>Кобыляченко</a:t>
            </a:r>
            <a:r>
              <a:rPr lang="ru-RU" sz="1800" dirty="0" smtClean="0">
                <a:latin typeface="Times New Roman" pitchFamily="18" charset="0"/>
                <a:cs typeface="Times New Roman" pitchFamily="18" charset="0"/>
              </a:rPr>
              <a:t> П.В.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6. Крюков В.И.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7. Крюков Ф.В.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8. Мельников П.В.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9. </a:t>
            </a:r>
            <a:r>
              <a:rPr lang="ru-RU" sz="1800" dirty="0" err="1" smtClean="0">
                <a:latin typeface="Times New Roman" pitchFamily="18" charset="0"/>
                <a:cs typeface="Times New Roman" pitchFamily="18" charset="0"/>
              </a:rPr>
              <a:t>Подгорбунский</a:t>
            </a:r>
            <a:r>
              <a:rPr lang="ru-RU" sz="1800" dirty="0" smtClean="0">
                <a:latin typeface="Times New Roman" pitchFamily="18" charset="0"/>
                <a:cs typeface="Times New Roman" pitchFamily="18" charset="0"/>
              </a:rPr>
              <a:t> А.Ф.</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10. Сорокин В.И.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11. Татарников Ф.С.</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12. Тельнов Н.А.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13. Фурман А.А.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14.Хохлов М.В.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15. </a:t>
            </a:r>
            <a:r>
              <a:rPr lang="ru-RU" sz="1800" dirty="0" err="1" smtClean="0">
                <a:latin typeface="Times New Roman" pitchFamily="18" charset="0"/>
                <a:cs typeface="Times New Roman" pitchFamily="18" charset="0"/>
              </a:rPr>
              <a:t>Циок</a:t>
            </a:r>
            <a:r>
              <a:rPr lang="ru-RU" sz="1800" dirty="0" smtClean="0">
                <a:latin typeface="Times New Roman" pitchFamily="18" charset="0"/>
                <a:cs typeface="Times New Roman" pitchFamily="18" charset="0"/>
              </a:rPr>
              <a:t> В.И.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16. </a:t>
            </a:r>
            <a:r>
              <a:rPr lang="ru-RU" sz="1800" dirty="0" err="1" smtClean="0">
                <a:latin typeface="Times New Roman" pitchFamily="18" charset="0"/>
                <a:cs typeface="Times New Roman" pitchFamily="18" charset="0"/>
              </a:rPr>
              <a:t>Шивяков</a:t>
            </a:r>
            <a:r>
              <a:rPr lang="ru-RU" sz="1800" dirty="0" smtClean="0">
                <a:latin typeface="Times New Roman" pitchFamily="18" charset="0"/>
                <a:cs typeface="Times New Roman" pitchFamily="18" charset="0"/>
              </a:rPr>
              <a:t> П.Г.</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17. Юшин М.Е.</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3707904" y="0"/>
            <a:ext cx="5292080" cy="38610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861e87ed51ef15610795c1c5eaebf99d.png"/>
          <p:cNvPicPr>
            <a:picLocks noChangeAspect="1"/>
          </p:cNvPicPr>
          <p:nvPr/>
        </p:nvPicPr>
        <p:blipFill>
          <a:blip r:embed="rId2" cstate="print"/>
          <a:stretch>
            <a:fillRect/>
          </a:stretch>
        </p:blipFill>
        <p:spPr>
          <a:xfrm>
            <a:off x="323527" y="242645"/>
            <a:ext cx="8820473" cy="66153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55" y="0"/>
            <a:ext cx="9746399" cy="6891009"/>
          </a:xfrm>
          <a:prstGeom prst="rect">
            <a:avLst/>
          </a:prstGeom>
        </p:spPr>
      </p:pic>
    </p:spTree>
    <p:extLst>
      <p:ext uri="{BB962C8B-B14F-4D97-AF65-F5344CB8AC3E}">
        <p14:creationId xmlns:p14="http://schemas.microsoft.com/office/powerpoint/2010/main" val="65848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gif"/>
          <p:cNvPicPr>
            <a:picLocks noChangeAspect="1"/>
          </p:cNvPicPr>
          <p:nvPr/>
        </p:nvPicPr>
        <p:blipFill>
          <a:blip r:embed="rId2" cstate="print"/>
          <a:stretch>
            <a:fillRect/>
          </a:stretch>
        </p:blipFill>
        <p:spPr>
          <a:xfrm>
            <a:off x="-114171" y="0"/>
            <a:ext cx="9258171"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86244_html_6cff3bcb.jpg"/>
          <p:cNvPicPr>
            <a:picLocks noChangeAspect="1"/>
          </p:cNvPicPr>
          <p:nvPr/>
        </p:nvPicPr>
        <p:blipFill>
          <a:blip r:embed="rId2" cstate="print"/>
          <a:stretch>
            <a:fillRect/>
          </a:stretch>
        </p:blipFill>
        <p:spPr>
          <a:xfrm>
            <a:off x="0" y="285750"/>
            <a:ext cx="9144000" cy="6572250"/>
          </a:xfrm>
          <a:prstGeom prst="rect">
            <a:avLst/>
          </a:prstGeom>
        </p:spPr>
      </p:pic>
      <p:sp>
        <p:nvSpPr>
          <p:cNvPr id="2" name="Заголовок 1"/>
          <p:cNvSpPr>
            <a:spLocks noGrp="1"/>
          </p:cNvSpPr>
          <p:nvPr>
            <p:ph type="title"/>
          </p:nvPr>
        </p:nvSpPr>
        <p:spPr>
          <a:xfrm>
            <a:off x="457200" y="274638"/>
            <a:ext cx="3682752" cy="3442394"/>
          </a:xfrm>
        </p:spPr>
        <p:txBody>
          <a:bodyPr>
            <a:normAutofit fontScale="90000"/>
          </a:bodyPr>
          <a:lstStyle/>
          <a:p>
            <a:pPr algn="l"/>
            <a:r>
              <a:rPr lang="ru-RU" sz="2800" dirty="0" smtClean="0"/>
              <a:t>Из нашего города Петровска-Забайкальского и </a:t>
            </a:r>
            <a:r>
              <a:rPr lang="ru-RU" sz="2800" dirty="0" err="1" smtClean="0"/>
              <a:t>Петровск-Забайкальского</a:t>
            </a:r>
            <a:r>
              <a:rPr lang="ru-RU" sz="2800" dirty="0" smtClean="0"/>
              <a:t> района ушли на фронт </a:t>
            </a:r>
            <a:r>
              <a:rPr lang="ru-RU" sz="3600" dirty="0" smtClean="0">
                <a:solidFill>
                  <a:srgbClr val="C00000"/>
                </a:solidFill>
              </a:rPr>
              <a:t>6633</a:t>
            </a:r>
            <a:r>
              <a:rPr lang="ru-RU" sz="2800" dirty="0" smtClean="0">
                <a:solidFill>
                  <a:srgbClr val="C00000"/>
                </a:solidFill>
              </a:rPr>
              <a:t> </a:t>
            </a:r>
            <a:r>
              <a:rPr lang="ru-RU" sz="2800" dirty="0" smtClean="0"/>
              <a:t>человека, из них </a:t>
            </a:r>
            <a:r>
              <a:rPr lang="ru-RU" sz="3600" dirty="0" smtClean="0">
                <a:solidFill>
                  <a:srgbClr val="C00000"/>
                </a:solidFill>
              </a:rPr>
              <a:t>2639</a:t>
            </a:r>
            <a:r>
              <a:rPr lang="ru-RU" sz="2800" dirty="0" smtClean="0">
                <a:solidFill>
                  <a:srgbClr val="C00000"/>
                </a:solidFill>
              </a:rPr>
              <a:t> </a:t>
            </a:r>
            <a:r>
              <a:rPr lang="ru-RU" sz="2800" dirty="0" smtClean="0"/>
              <a:t>погибли или пропали без вести.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0a203a755a8bd6462841a0d52be99a27_rightxbottom.jpg"/>
          <p:cNvPicPr>
            <a:picLocks noGrp="1" noChangeAspect="1"/>
          </p:cNvPicPr>
          <p:nvPr>
            <p:ph idx="1"/>
          </p:nvPr>
        </p:nvPicPr>
        <p:blipFill>
          <a:blip r:embed="rId2" cstate="print"/>
          <a:stretch>
            <a:fillRect/>
          </a:stretch>
        </p:blipFill>
        <p:spPr>
          <a:xfrm>
            <a:off x="3275856" y="548680"/>
            <a:ext cx="5688632" cy="5256584"/>
          </a:xfrm>
        </p:spPr>
      </p:pic>
      <p:sp>
        <p:nvSpPr>
          <p:cNvPr id="4" name="Текст 3"/>
          <p:cNvSpPr>
            <a:spLocks noGrp="1"/>
          </p:cNvSpPr>
          <p:nvPr>
            <p:ph type="body" sz="half" idx="2"/>
          </p:nvPr>
        </p:nvSpPr>
        <p:spPr>
          <a:xfrm>
            <a:off x="457200" y="836712"/>
            <a:ext cx="3008313" cy="5289451"/>
          </a:xfrm>
        </p:spPr>
        <p:txBody>
          <a:bodyPr>
            <a:normAutofit/>
          </a:bodyPr>
          <a:lstStyle/>
          <a:p>
            <a:r>
              <a:rPr lang="ru-RU" sz="2000" dirty="0" smtClean="0">
                <a:latin typeface="Times New Roman" pitchFamily="18" charset="0"/>
                <a:cs typeface="Times New Roman" pitchFamily="18" charset="0"/>
              </a:rPr>
              <a:t>«Там, где действовали сибиряки, я всегда был уверен в том, что они с честью выполнят возложенную на них задачу . Так оно и было в течение всей Великой Отечественной войны».</a:t>
            </a:r>
          </a:p>
          <a:p>
            <a:r>
              <a:rPr lang="ru-RU" sz="2000" dirty="0" smtClean="0">
                <a:latin typeface="Times New Roman" pitchFamily="18" charset="0"/>
                <a:cs typeface="Times New Roman" pitchFamily="18" charset="0"/>
              </a:rPr>
              <a:t>        К.Г.Жуков</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solidFill>
                  <a:srgbClr val="C00000"/>
                </a:solidFill>
              </a:rPr>
              <a:t>102-я (бывшая 65-я) ордена Красного Знамени, Красной Звезды, Суворова </a:t>
            </a:r>
            <a:r>
              <a:rPr lang="en-US" sz="2800" dirty="0" smtClean="0">
                <a:solidFill>
                  <a:srgbClr val="C00000"/>
                </a:solidFill>
              </a:rPr>
              <a:t>II</a:t>
            </a:r>
            <a:r>
              <a:rPr lang="ru-RU" sz="2800" dirty="0" smtClean="0">
                <a:solidFill>
                  <a:srgbClr val="C00000"/>
                </a:solidFill>
              </a:rPr>
              <a:t>степени «Новгородская», «Померанская» гвардейская стрелковая дивизия</a:t>
            </a:r>
            <a:endParaRPr lang="ru-RU" sz="2800" dirty="0">
              <a:solidFill>
                <a:srgbClr val="C00000"/>
              </a:solidFill>
            </a:endParaRPr>
          </a:p>
        </p:txBody>
      </p:sp>
      <p:pic>
        <p:nvPicPr>
          <p:cNvPr id="3" name="Рисунок 2" descr="i (1).jpg"/>
          <p:cNvPicPr>
            <a:picLocks noChangeAspect="1"/>
          </p:cNvPicPr>
          <p:nvPr/>
        </p:nvPicPr>
        <p:blipFill>
          <a:blip r:embed="rId2" cstate="print"/>
          <a:stretch>
            <a:fillRect/>
          </a:stretch>
        </p:blipFill>
        <p:spPr>
          <a:xfrm>
            <a:off x="4571999" y="1556792"/>
            <a:ext cx="4081413" cy="2808312"/>
          </a:xfrm>
          <a:prstGeom prst="rect">
            <a:avLst/>
          </a:prstGeom>
        </p:spPr>
      </p:pic>
      <p:pic>
        <p:nvPicPr>
          <p:cNvPr id="4" name="Рисунок 3" descr="i (2).jpg"/>
          <p:cNvPicPr>
            <a:picLocks noChangeAspect="1"/>
          </p:cNvPicPr>
          <p:nvPr/>
        </p:nvPicPr>
        <p:blipFill>
          <a:blip r:embed="rId3" cstate="print"/>
          <a:stretch>
            <a:fillRect/>
          </a:stretch>
        </p:blipFill>
        <p:spPr>
          <a:xfrm>
            <a:off x="2411760" y="4265712"/>
            <a:ext cx="4545145" cy="2592288"/>
          </a:xfrm>
          <a:prstGeom prst="rect">
            <a:avLst/>
          </a:prstGeom>
        </p:spPr>
      </p:pic>
      <p:pic>
        <p:nvPicPr>
          <p:cNvPr id="5" name="Рисунок 4" descr="i.jpg"/>
          <p:cNvPicPr>
            <a:picLocks noChangeAspect="1"/>
          </p:cNvPicPr>
          <p:nvPr/>
        </p:nvPicPr>
        <p:blipFill>
          <a:blip r:embed="rId4" cstate="print"/>
          <a:stretch>
            <a:fillRect/>
          </a:stretch>
        </p:blipFill>
        <p:spPr>
          <a:xfrm>
            <a:off x="323528" y="1601554"/>
            <a:ext cx="4090054" cy="27635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186foto_b.jpg"/>
          <p:cNvPicPr>
            <a:picLocks noChangeAspect="1"/>
          </p:cNvPicPr>
          <p:nvPr/>
        </p:nvPicPr>
        <p:blipFill>
          <a:blip r:embed="rId2" cstate="print"/>
          <a:stretch>
            <a:fillRect/>
          </a:stretch>
        </p:blipFill>
        <p:spPr>
          <a:xfrm>
            <a:off x="395536" y="0"/>
            <a:ext cx="8568952" cy="6858000"/>
          </a:xfrm>
          <a:prstGeom prst="rect">
            <a:avLst/>
          </a:prstGeom>
        </p:spPr>
      </p:pic>
      <p:pic>
        <p:nvPicPr>
          <p:cNvPr id="5" name="Рисунок 4" descr="m_8966.jpg"/>
          <p:cNvPicPr>
            <a:picLocks noChangeAspect="1"/>
          </p:cNvPicPr>
          <p:nvPr/>
        </p:nvPicPr>
        <p:blipFill>
          <a:blip r:embed="rId3" cstate="print"/>
          <a:stretch>
            <a:fillRect/>
          </a:stretch>
        </p:blipFill>
        <p:spPr>
          <a:xfrm>
            <a:off x="2483768" y="476672"/>
            <a:ext cx="2844800" cy="2133600"/>
          </a:xfrm>
          <a:prstGeom prst="rect">
            <a:avLst/>
          </a:prstGeom>
          <a:ln w="88900" cap="sq" cmpd="thickThin">
            <a:solidFill>
              <a:srgbClr val="000000"/>
            </a:solidFill>
            <a:prstDash val="solid"/>
            <a:miter lim="800000"/>
          </a:ln>
          <a:effectLst>
            <a:innerShdw blurRad="76200">
              <a:srgbClr val="000000"/>
            </a:innerShdw>
          </a:effectLst>
        </p:spPr>
      </p:pic>
      <p:sp>
        <p:nvSpPr>
          <p:cNvPr id="2" name="Заголовок 1"/>
          <p:cNvSpPr>
            <a:spLocks noGrp="1"/>
          </p:cNvSpPr>
          <p:nvPr>
            <p:ph type="title"/>
          </p:nvPr>
        </p:nvSpPr>
        <p:spPr>
          <a:xfrm>
            <a:off x="722313" y="2996953"/>
            <a:ext cx="7772400" cy="1584176"/>
          </a:xfrm>
        </p:spPr>
        <p:txBody>
          <a:bodyPr/>
          <a:lstStyle/>
          <a:p>
            <a:endParaRPr lang="ru-RU" dirty="0"/>
          </a:p>
        </p:txBody>
      </p:sp>
      <p:sp>
        <p:nvSpPr>
          <p:cNvPr id="3" name="Текст 2"/>
          <p:cNvSpPr>
            <a:spLocks noGrp="1"/>
          </p:cNvSpPr>
          <p:nvPr>
            <p:ph type="body" idx="1"/>
          </p:nvPr>
        </p:nvSpPr>
        <p:spPr>
          <a:xfrm>
            <a:off x="755576" y="476673"/>
            <a:ext cx="7772400" cy="1152128"/>
          </a:xfrm>
        </p:spPr>
        <p:txBody>
          <a:bodyPr>
            <a:normAutofit/>
          </a:bodyPr>
          <a:lstStyle/>
          <a:p>
            <a:pPr algn="ctr"/>
            <a:r>
              <a:rPr lang="ru-RU" sz="2800" dirty="0" smtClean="0">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Г.Г.Кобяков</a:t>
            </a:r>
          </a:p>
          <a:p>
            <a:pPr algn="ctr"/>
            <a:r>
              <a:rPr lang="ru-RU" sz="2800" dirty="0" smtClean="0">
                <a:solidFill>
                  <a:srgbClr val="002060"/>
                </a:solidFill>
                <a:latin typeface="Times New Roman" pitchFamily="18" charset="0"/>
                <a:cs typeface="Times New Roman" pitchFamily="18" charset="0"/>
              </a:rPr>
              <a:t>                                               (1919 – 1981)</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Redocn_2012042911103008.jpg"/>
          <p:cNvPicPr>
            <a:picLocks noChangeAspect="1"/>
          </p:cNvPicPr>
          <p:nvPr/>
        </p:nvPicPr>
        <p:blipFill>
          <a:blip r:embed="rId2" cstate="print"/>
          <a:srcRect l="5315" t="6053" r="2835" b="7061"/>
          <a:stretch>
            <a:fillRect/>
          </a:stretch>
        </p:blipFill>
        <p:spPr>
          <a:xfrm>
            <a:off x="0" y="0"/>
            <a:ext cx="9144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Redocn_2012042911103008.jpg"/>
          <p:cNvPicPr>
            <a:picLocks noChangeAspect="1"/>
          </p:cNvPicPr>
          <p:nvPr/>
        </p:nvPicPr>
        <p:blipFill>
          <a:blip r:embed="rId2" cstate="print"/>
          <a:srcRect l="5315" t="6053" r="2835" b="7061"/>
          <a:stretch>
            <a:fillRect/>
          </a:stretch>
        </p:blipFill>
        <p:spPr>
          <a:xfrm>
            <a:off x="0" y="1"/>
            <a:ext cx="9144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ctrTitle"/>
          </p:nvPr>
        </p:nvSpPr>
        <p:spPr>
          <a:xfrm>
            <a:off x="4139952" y="188641"/>
            <a:ext cx="4318248" cy="1728191"/>
          </a:xfrm>
        </p:spPr>
        <p:txBody>
          <a:bodyPr>
            <a:normAutofit fontScale="90000"/>
          </a:bodyPr>
          <a:lstStyle/>
          <a:p>
            <a:r>
              <a:rPr lang="ru-RU" sz="32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Власов                                       Кузьма Михайлович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(1905 – 1981)</a:t>
            </a: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10" name="Рисунок 9"/>
          <p:cNvPicPr/>
          <p:nvPr/>
        </p:nvPicPr>
        <p:blipFill>
          <a:blip r:embed="rId3" cstate="print">
            <a:extLst>
              <a:ext uri="{28A0092B-C50C-407E-A947-70E740481C1C}">
                <a14:useLocalDpi xmlns:a14="http://schemas.microsoft.com/office/drawing/2010/main" val="0"/>
              </a:ext>
            </a:extLst>
          </a:blip>
          <a:stretch>
            <a:fillRect/>
          </a:stretch>
        </p:blipFill>
        <p:spPr>
          <a:xfrm>
            <a:off x="0" y="0"/>
            <a:ext cx="3851920" cy="50851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a:bodyPr>
          <a:lstStyle/>
          <a:p>
            <a:r>
              <a:rPr lang="ru-RU" sz="3600" dirty="0" smtClean="0">
                <a:latin typeface="Times New Roman" pitchFamily="18" charset="0"/>
                <a:cs typeface="Times New Roman" pitchFamily="18" charset="0"/>
              </a:rPr>
              <a:t>Страницы фронтового альбома</a:t>
            </a:r>
            <a:endParaRPr lang="ru-RU" sz="3600" dirty="0">
              <a:latin typeface="Times New Roman" pitchFamily="18" charset="0"/>
              <a:cs typeface="Times New Roman" pitchFamily="18" charset="0"/>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302433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D:\foto\фото-сканиров,старые\Изображение 06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775" y="836712"/>
            <a:ext cx="4140225" cy="309634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p:nvPr/>
        </p:nvPicPr>
        <p:blipFill>
          <a:blip r:embed="rId4" cstate="print">
            <a:extLst>
              <a:ext uri="{28A0092B-C50C-407E-A947-70E740481C1C}">
                <a14:useLocalDpi xmlns:a14="http://schemas.microsoft.com/office/drawing/2010/main" val="0"/>
              </a:ext>
            </a:extLst>
          </a:blip>
          <a:stretch>
            <a:fillRect/>
          </a:stretch>
        </p:blipFill>
        <p:spPr>
          <a:xfrm>
            <a:off x="107504" y="3861048"/>
            <a:ext cx="3888432" cy="2996952"/>
          </a:xfrm>
          <a:prstGeom prst="rect">
            <a:avLst/>
          </a:prstGeom>
        </p:spPr>
      </p:pic>
      <p:pic>
        <p:nvPicPr>
          <p:cNvPr id="7" name="Рисунок 6"/>
          <p:cNvPicPr/>
          <p:nvPr/>
        </p:nvPicPr>
        <p:blipFill>
          <a:blip r:embed="rId5" cstate="print">
            <a:extLst>
              <a:ext uri="{28A0092B-C50C-407E-A947-70E740481C1C}">
                <a14:useLocalDpi xmlns:a14="http://schemas.microsoft.com/office/drawing/2010/main" val="0"/>
              </a:ext>
            </a:extLst>
          </a:blip>
          <a:stretch>
            <a:fillRect/>
          </a:stretch>
        </p:blipFill>
        <p:spPr>
          <a:xfrm>
            <a:off x="4067944" y="4005064"/>
            <a:ext cx="4932313" cy="2852936"/>
          </a:xfrm>
          <a:prstGeom prst="rect">
            <a:avLst/>
          </a:prstGeom>
        </p:spPr>
      </p:pic>
      <p:pic>
        <p:nvPicPr>
          <p:cNvPr id="8" name="Рисунок 7"/>
          <p:cNvPicPr/>
          <p:nvPr/>
        </p:nvPicPr>
        <p:blipFill>
          <a:blip r:embed="rId6" cstate="print">
            <a:extLst>
              <a:ext uri="{28A0092B-C50C-407E-A947-70E740481C1C}">
                <a14:useLocalDpi xmlns:a14="http://schemas.microsoft.com/office/drawing/2010/main" val="0"/>
              </a:ext>
            </a:extLst>
          </a:blip>
          <a:stretch>
            <a:fillRect/>
          </a:stretch>
        </p:blipFill>
        <p:spPr>
          <a:xfrm>
            <a:off x="3347864" y="836712"/>
            <a:ext cx="2736304" cy="3600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136</Words>
  <Application>Microsoft Office PowerPoint</Application>
  <PresentationFormat>Экран (4:3)</PresentationFormat>
  <Paragraphs>12</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Тема мероприятия: «Строки, опаленные войной» (по страницам фронтового альбома  Кузьмы Михайловича Власова)</vt:lpstr>
      <vt:lpstr>Презентация PowerPoint</vt:lpstr>
      <vt:lpstr>Презентация PowerPoint</vt:lpstr>
      <vt:lpstr>Из нашего города Петровска-Забайкальского и Петровск-Забайкальского района ушли на фронт 6633 человека, из них 2639 погибли или пропали без вести.</vt:lpstr>
      <vt:lpstr>Презентация PowerPoint</vt:lpstr>
      <vt:lpstr>102-я (бывшая 65-я) ордена Красного Знамени, Красной Звезды, Суворова IIстепени «Новгородская», «Померанская» гвардейская стрелковая дивизия</vt:lpstr>
      <vt:lpstr>Презентация PowerPoint</vt:lpstr>
      <vt:lpstr>                                                              Власов                                       Кузьма Михайлович  (1905 – 1981)</vt:lpstr>
      <vt:lpstr>Страницы фронтового альбома</vt:lpstr>
      <vt:lpstr>1. «Мы гордо шли бить фашистскую гадину, чтобы защитить своих братьев, сестер и освободить свою страну…» (Фатыхов А.Т.)  2. «Пройдут многие годы, мы повстречаемся с тобой… и вспомянем, как раньше дрались с фашизмом  за милую Родину-мать» (Тузов П.Г.)  3.  И вспоминая накануне боя     Слова друзей: «Бесстрашным будь в бою,     Отважным будь», -     Ты помни – рядом друг с тобою      сражается за жизнь и родину свою», (балагуров А.Р.) 4.»Там, где мы стояли, дороги не было» (Шахтеров М.М.)  5. «Если волею судеб, разгромив фашистских гадов, останемся в живых, прошу не забыть навестить меня» (Кипнис Г.А.)  6. «Возьмешь альбом и вспомнишь,                                                                                     дружище,       Как вместе дрались за Отчизну                                                                                   с тобой.      Судьба наступила с тобой расставаться.      Прощай же! Прощай, дорогой!» (Ерохин Н.В.)   </vt:lpstr>
      <vt:lpstr>Презентация PowerPoint</vt:lpstr>
      <vt:lpstr>Ветераны 102-й (65-й) дивизии 1.Алешин Д.И. 2. Белозеров А.А. 3. Власов К.М. 4. Ерофеев Г.А. 5. Кобыляченко П.В. 6. Крюков В.И. 7. Крюков Ф.В. 8. Мельников П.В. 9. Подгорбунский А.Ф. 10. Сорокин В.И. 11. Татарников Ф.С. 12. Тельнов Н.А. 13. Фурман А.А. 14.Хохлов М.В. 15. Циок В.И. 16. Шивяков П.Г. 17. Юшин М.Е.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АЛЁНА</dc:creator>
  <cp:lastModifiedBy>alena</cp:lastModifiedBy>
  <cp:revision>25</cp:revision>
  <dcterms:created xsi:type="dcterms:W3CDTF">2015-04-04T15:15:47Z</dcterms:created>
  <dcterms:modified xsi:type="dcterms:W3CDTF">2021-01-20T06:20:51Z</dcterms:modified>
</cp:coreProperties>
</file>