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73" r:id="rId6"/>
    <p:sldId id="261" r:id="rId7"/>
    <p:sldId id="260" r:id="rId8"/>
    <p:sldId id="262" r:id="rId9"/>
    <p:sldId id="259" r:id="rId10"/>
    <p:sldId id="275" r:id="rId11"/>
    <p:sldId id="264" r:id="rId12"/>
    <p:sldId id="269" r:id="rId13"/>
    <p:sldId id="270" r:id="rId14"/>
    <p:sldId id="272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352928" cy="388843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</a:rPr>
              <a:t>Технология формирования предметных компетенций для решения заданий ОГЭ по географии, вызывающих затруднения у выпускников 9 классов МОО.</a:t>
            </a:r>
            <a:endParaRPr lang="ru-RU" sz="4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080120"/>
          </a:xfrm>
        </p:spPr>
        <p:txBody>
          <a:bodyPr/>
          <a:lstStyle/>
          <a:p>
            <a:r>
              <a:rPr lang="ru-RU" dirty="0" smtClean="0"/>
              <a:t>Из опыта работы учителя географии МБОУ «</a:t>
            </a:r>
            <a:r>
              <a:rPr lang="ru-RU" dirty="0" err="1" smtClean="0"/>
              <a:t>Яснэгская</a:t>
            </a:r>
            <a:r>
              <a:rPr lang="ru-RU" dirty="0" smtClean="0"/>
              <a:t> СОШ» Рочева Сергея Алексеевича.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Школьники из нескольких населённых пунктов России обменялись данными многолетних метеонаблюдений, полученными на местных метеостанциях. Собранные ими данные представлены в следующей таблице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Задания № 16, 18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58337"/>
              </p:ext>
            </p:extLst>
          </p:nvPr>
        </p:nvGraphicFramePr>
        <p:xfrm>
          <a:off x="1331640" y="1700807"/>
          <a:ext cx="6408713" cy="2160242"/>
        </p:xfrm>
        <a:graphic>
          <a:graphicData uri="http://schemas.openxmlformats.org/drawingml/2006/table">
            <a:tbl>
              <a:tblPr/>
              <a:tblGrid>
                <a:gridCol w="1134959"/>
                <a:gridCol w="1456799"/>
                <a:gridCol w="871272"/>
                <a:gridCol w="790061"/>
                <a:gridCol w="790061"/>
                <a:gridCol w="1365561"/>
              </a:tblGrid>
              <a:tr h="748270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27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45720" marR="16510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Пункт наблюдения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" marR="17145" algn="ctr">
                        <a:lnSpc>
                          <a:spcPct val="99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Геог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афические коо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ди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аты пу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кта наблюдения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0325" marR="31115" algn="ctr">
                        <a:lnSpc>
                          <a:spcPct val="99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Высота над уров</a:t>
                      </a:r>
                      <a:r>
                        <a:rPr lang="ru-RU" sz="950" spc="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9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ем м</a:t>
                      </a:r>
                      <a:r>
                        <a:rPr lang="ru-RU" sz="950" spc="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</a:t>
                      </a:r>
                      <a:r>
                        <a:rPr lang="ru-RU" sz="9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ря, 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0975" marR="151765" algn="ctr">
                        <a:lnSpc>
                          <a:spcPct val="99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Средняя тем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ература воздух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" marR="15875" algn="ctr">
                        <a:lnSpc>
                          <a:spcPct val="99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Среднегодо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ое количество атмос</a:t>
                      </a:r>
                      <a:r>
                        <a:rPr lang="ru-RU" sz="9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</a:t>
                      </a: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ерных осадков, 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июль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7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481">
                <a:tc>
                  <a:txBody>
                    <a:bodyPr/>
                    <a:lstStyle/>
                    <a:p>
                      <a:pPr marL="4572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Сортавала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61°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с.ш.</a:t>
                      </a:r>
                      <a:r>
                        <a:rPr lang="ru-RU" sz="85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30°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в.д.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+16,4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–9,8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51">
                <a:tc>
                  <a:txBody>
                    <a:bodyPr/>
                    <a:lstStyle/>
                    <a:p>
                      <a:pPr marL="4572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Вологда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59°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с.ш.</a:t>
                      </a:r>
                      <a:r>
                        <a:rPr lang="ru-RU" sz="85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40°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в.д.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+17,0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–11,9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81">
                <a:tc>
                  <a:txBody>
                    <a:bodyPr/>
                    <a:lstStyle/>
                    <a:p>
                      <a:pPr marL="4572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Балахна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57°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с.ш.</a:t>
                      </a:r>
                      <a:r>
                        <a:rPr lang="ru-RU" sz="85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44°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в.д.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+19,0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–11,6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51">
                <a:tc>
                  <a:txBody>
                    <a:bodyPr/>
                    <a:lstStyle/>
                    <a:p>
                      <a:pPr marL="4572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54°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с.ш.</a:t>
                      </a:r>
                      <a:r>
                        <a:rPr lang="ru-RU" sz="850" spc="1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56°</a:t>
                      </a:r>
                      <a:r>
                        <a:rPr lang="ru-RU" sz="850" spc="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в.д.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+19,5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–15,0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86409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1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drawingObject404"/>
          <p:cNvGrpSpPr/>
          <p:nvPr/>
        </p:nvGrpSpPr>
        <p:grpSpPr>
          <a:xfrm>
            <a:off x="1886098" y="2060849"/>
            <a:ext cx="4939297" cy="3240359"/>
            <a:chOff x="0" y="0"/>
            <a:chExt cx="4016044" cy="2359837"/>
          </a:xfrm>
          <a:noFill/>
        </p:grpSpPr>
        <p:pic>
          <p:nvPicPr>
            <p:cNvPr id="23" name="Picture 405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016044" cy="786955"/>
            </a:xfrm>
            <a:prstGeom prst="rect">
              <a:avLst/>
            </a:prstGeom>
            <a:noFill/>
          </p:spPr>
        </p:pic>
        <p:pic>
          <p:nvPicPr>
            <p:cNvPr id="24" name="Picture 406"/>
            <p:cNvPicPr/>
            <p:nvPr/>
          </p:nvPicPr>
          <p:blipFill>
            <a:blip r:embed="rId3"/>
            <a:stretch/>
          </p:blipFill>
          <p:spPr>
            <a:xfrm>
              <a:off x="0" y="786955"/>
              <a:ext cx="4016044" cy="786955"/>
            </a:xfrm>
            <a:prstGeom prst="rect">
              <a:avLst/>
            </a:prstGeom>
            <a:noFill/>
          </p:spPr>
        </p:pic>
        <p:pic>
          <p:nvPicPr>
            <p:cNvPr id="25" name="Picture 407"/>
            <p:cNvPicPr/>
            <p:nvPr/>
          </p:nvPicPr>
          <p:blipFill>
            <a:blip r:embed="rId4"/>
            <a:stretch/>
          </p:blipFill>
          <p:spPr>
            <a:xfrm>
              <a:off x="0" y="1573911"/>
              <a:ext cx="4016044" cy="785926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427"/>
            <a:ext cx="2664296" cy="17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drawingObject388"/>
          <p:cNvGrpSpPr/>
          <p:nvPr/>
        </p:nvGrpSpPr>
        <p:grpSpPr>
          <a:xfrm>
            <a:off x="5214971" y="312645"/>
            <a:ext cx="2418375" cy="1676062"/>
            <a:chOff x="0" y="0"/>
            <a:chExt cx="3067068" cy="2161814"/>
          </a:xfrm>
          <a:noFill/>
        </p:grpSpPr>
        <p:sp>
          <p:nvSpPr>
            <p:cNvPr id="29" name="Shape 389"/>
            <p:cNvSpPr/>
            <p:nvPr/>
          </p:nvSpPr>
          <p:spPr>
            <a:xfrm>
              <a:off x="0" y="0"/>
              <a:ext cx="3067068" cy="2161814"/>
            </a:xfrm>
            <a:custGeom>
              <a:avLst/>
              <a:gdLst/>
              <a:ahLst/>
              <a:cxnLst/>
              <a:rect l="0" t="0" r="0" b="0"/>
              <a:pathLst>
                <a:path w="3067068" h="2161814">
                  <a:moveTo>
                    <a:pt x="0" y="0"/>
                  </a:moveTo>
                  <a:lnTo>
                    <a:pt x="0" y="2161814"/>
                  </a:lnTo>
                  <a:lnTo>
                    <a:pt x="3067068" y="2161814"/>
                  </a:lnTo>
                  <a:lnTo>
                    <a:pt x="30670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90"/>
            <p:cNvSpPr/>
            <p:nvPr/>
          </p:nvSpPr>
          <p:spPr>
            <a:xfrm>
              <a:off x="481947" y="951033"/>
              <a:ext cx="2108834" cy="829646"/>
            </a:xfrm>
            <a:custGeom>
              <a:avLst/>
              <a:gdLst/>
              <a:ahLst/>
              <a:cxnLst/>
              <a:rect l="0" t="0" r="0" b="0"/>
              <a:pathLst>
                <a:path w="2108834" h="829646">
                  <a:moveTo>
                    <a:pt x="0" y="829646"/>
                  </a:moveTo>
                  <a:lnTo>
                    <a:pt x="192881" y="775639"/>
                  </a:lnTo>
                  <a:lnTo>
                    <a:pt x="385762" y="622363"/>
                  </a:lnTo>
                  <a:lnTo>
                    <a:pt x="572471" y="368788"/>
                  </a:lnTo>
                  <a:lnTo>
                    <a:pt x="765352" y="169221"/>
                  </a:lnTo>
                  <a:lnTo>
                    <a:pt x="958234" y="54521"/>
                  </a:lnTo>
                  <a:lnTo>
                    <a:pt x="1151115" y="0"/>
                  </a:lnTo>
                  <a:lnTo>
                    <a:pt x="1343482" y="18002"/>
                  </a:lnTo>
                  <a:lnTo>
                    <a:pt x="1536363" y="163048"/>
                  </a:lnTo>
                  <a:lnTo>
                    <a:pt x="1723071" y="374446"/>
                  </a:lnTo>
                  <a:lnTo>
                    <a:pt x="1915953" y="567842"/>
                  </a:lnTo>
                  <a:lnTo>
                    <a:pt x="2108834" y="733462"/>
                  </a:lnTo>
                </a:path>
              </a:pathLst>
            </a:custGeom>
            <a:noFill/>
            <a:ln w="12061" cap="sq">
              <a:solidFill>
                <a:srgbClr val="333333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391"/>
            <p:cNvSpPr/>
            <p:nvPr/>
          </p:nvSpPr>
          <p:spPr>
            <a:xfrm>
              <a:off x="470115" y="1768849"/>
              <a:ext cx="23660" cy="24174"/>
            </a:xfrm>
            <a:custGeom>
              <a:avLst/>
              <a:gdLst/>
              <a:ahLst/>
              <a:cxnLst/>
              <a:rect l="0" t="0" r="0" b="0"/>
              <a:pathLst>
                <a:path w="23660" h="24174">
                  <a:moveTo>
                    <a:pt x="11831" y="0"/>
                  </a:moveTo>
                  <a:lnTo>
                    <a:pt x="0" y="11831"/>
                  </a:lnTo>
                  <a:lnTo>
                    <a:pt x="11831" y="24174"/>
                  </a:lnTo>
                  <a:lnTo>
                    <a:pt x="23660" y="11831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392"/>
            <p:cNvSpPr/>
            <p:nvPr/>
          </p:nvSpPr>
          <p:spPr>
            <a:xfrm>
              <a:off x="662484" y="1714328"/>
              <a:ext cx="24173" cy="24174"/>
            </a:xfrm>
            <a:custGeom>
              <a:avLst/>
              <a:gdLst/>
              <a:ahLst/>
              <a:cxnLst/>
              <a:rect l="0" t="0" r="0" b="0"/>
              <a:pathLst>
                <a:path w="24173" h="24174">
                  <a:moveTo>
                    <a:pt x="12344" y="0"/>
                  </a:moveTo>
                  <a:lnTo>
                    <a:pt x="0" y="12344"/>
                  </a:lnTo>
                  <a:lnTo>
                    <a:pt x="12344" y="24174"/>
                  </a:lnTo>
                  <a:lnTo>
                    <a:pt x="24173" y="12344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393"/>
            <p:cNvSpPr/>
            <p:nvPr/>
          </p:nvSpPr>
          <p:spPr>
            <a:xfrm>
              <a:off x="855363" y="1561566"/>
              <a:ext cx="24174" cy="24174"/>
            </a:xfrm>
            <a:custGeom>
              <a:avLst/>
              <a:gdLst/>
              <a:ahLst/>
              <a:cxnLst/>
              <a:rect l="0" t="0" r="0" b="0"/>
              <a:pathLst>
                <a:path w="24174" h="24174">
                  <a:moveTo>
                    <a:pt x="12344" y="0"/>
                  </a:moveTo>
                  <a:lnTo>
                    <a:pt x="0" y="11831"/>
                  </a:lnTo>
                  <a:lnTo>
                    <a:pt x="12344" y="24174"/>
                  </a:lnTo>
                  <a:lnTo>
                    <a:pt x="24174" y="11831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394"/>
            <p:cNvSpPr/>
            <p:nvPr/>
          </p:nvSpPr>
          <p:spPr>
            <a:xfrm>
              <a:off x="1042074" y="1307479"/>
              <a:ext cx="24174" cy="24174"/>
            </a:xfrm>
            <a:custGeom>
              <a:avLst/>
              <a:gdLst/>
              <a:ahLst/>
              <a:cxnLst/>
              <a:rect l="0" t="0" r="0" b="0"/>
              <a:pathLst>
                <a:path w="24174" h="24174">
                  <a:moveTo>
                    <a:pt x="12344" y="0"/>
                  </a:moveTo>
                  <a:lnTo>
                    <a:pt x="0" y="12344"/>
                  </a:lnTo>
                  <a:lnTo>
                    <a:pt x="12344" y="24174"/>
                  </a:lnTo>
                  <a:lnTo>
                    <a:pt x="24174" y="12344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395"/>
            <p:cNvSpPr/>
            <p:nvPr/>
          </p:nvSpPr>
          <p:spPr>
            <a:xfrm>
              <a:off x="1234955" y="1107909"/>
              <a:ext cx="24174" cy="24174"/>
            </a:xfrm>
            <a:custGeom>
              <a:avLst/>
              <a:gdLst/>
              <a:ahLst/>
              <a:cxnLst/>
              <a:rect l="0" t="0" r="0" b="0"/>
              <a:pathLst>
                <a:path w="24174" h="24174">
                  <a:moveTo>
                    <a:pt x="12344" y="0"/>
                  </a:moveTo>
                  <a:lnTo>
                    <a:pt x="0" y="12344"/>
                  </a:lnTo>
                  <a:lnTo>
                    <a:pt x="12344" y="24174"/>
                  </a:lnTo>
                  <a:lnTo>
                    <a:pt x="24174" y="12344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396"/>
            <p:cNvSpPr/>
            <p:nvPr/>
          </p:nvSpPr>
          <p:spPr>
            <a:xfrm>
              <a:off x="1427836" y="993209"/>
              <a:ext cx="24173" cy="24174"/>
            </a:xfrm>
            <a:custGeom>
              <a:avLst/>
              <a:gdLst/>
              <a:ahLst/>
              <a:cxnLst/>
              <a:rect l="0" t="0" r="0" b="0"/>
              <a:pathLst>
                <a:path w="24173" h="24174">
                  <a:moveTo>
                    <a:pt x="12344" y="0"/>
                  </a:moveTo>
                  <a:lnTo>
                    <a:pt x="0" y="12344"/>
                  </a:lnTo>
                  <a:lnTo>
                    <a:pt x="12344" y="24174"/>
                  </a:lnTo>
                  <a:lnTo>
                    <a:pt x="24173" y="12344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397"/>
            <p:cNvSpPr/>
            <p:nvPr/>
          </p:nvSpPr>
          <p:spPr>
            <a:xfrm>
              <a:off x="1620718" y="938688"/>
              <a:ext cx="24173" cy="24174"/>
            </a:xfrm>
            <a:custGeom>
              <a:avLst/>
              <a:gdLst/>
              <a:ahLst/>
              <a:cxnLst/>
              <a:rect l="0" t="0" r="0" b="0"/>
              <a:pathLst>
                <a:path w="24173" h="24174">
                  <a:moveTo>
                    <a:pt x="12344" y="0"/>
                  </a:moveTo>
                  <a:lnTo>
                    <a:pt x="0" y="12344"/>
                  </a:lnTo>
                  <a:lnTo>
                    <a:pt x="12344" y="24174"/>
                  </a:lnTo>
                  <a:lnTo>
                    <a:pt x="24173" y="12344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398"/>
            <p:cNvSpPr/>
            <p:nvPr/>
          </p:nvSpPr>
          <p:spPr>
            <a:xfrm>
              <a:off x="1813599" y="957205"/>
              <a:ext cx="24173" cy="24174"/>
            </a:xfrm>
            <a:custGeom>
              <a:avLst/>
              <a:gdLst/>
              <a:ahLst/>
              <a:cxnLst/>
              <a:rect l="0" t="0" r="0" b="0"/>
              <a:pathLst>
                <a:path w="24173" h="24174">
                  <a:moveTo>
                    <a:pt x="11830" y="0"/>
                  </a:moveTo>
                  <a:lnTo>
                    <a:pt x="0" y="11831"/>
                  </a:lnTo>
                  <a:lnTo>
                    <a:pt x="11830" y="24174"/>
                  </a:lnTo>
                  <a:lnTo>
                    <a:pt x="24173" y="11831"/>
                  </a:lnTo>
                  <a:lnTo>
                    <a:pt x="1183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399"/>
            <p:cNvSpPr/>
            <p:nvPr/>
          </p:nvSpPr>
          <p:spPr>
            <a:xfrm>
              <a:off x="2006480" y="1102252"/>
              <a:ext cx="24173" cy="24174"/>
            </a:xfrm>
            <a:custGeom>
              <a:avLst/>
              <a:gdLst/>
              <a:ahLst/>
              <a:cxnLst/>
              <a:rect l="0" t="0" r="0" b="0"/>
              <a:pathLst>
                <a:path w="24173" h="24174">
                  <a:moveTo>
                    <a:pt x="11830" y="0"/>
                  </a:moveTo>
                  <a:lnTo>
                    <a:pt x="0" y="11831"/>
                  </a:lnTo>
                  <a:lnTo>
                    <a:pt x="11830" y="24174"/>
                  </a:lnTo>
                  <a:lnTo>
                    <a:pt x="24173" y="11831"/>
                  </a:lnTo>
                  <a:lnTo>
                    <a:pt x="1183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400"/>
            <p:cNvSpPr/>
            <p:nvPr/>
          </p:nvSpPr>
          <p:spPr>
            <a:xfrm>
              <a:off x="2193188" y="1313650"/>
              <a:ext cx="24174" cy="24174"/>
            </a:xfrm>
            <a:custGeom>
              <a:avLst/>
              <a:gdLst/>
              <a:ahLst/>
              <a:cxnLst/>
              <a:rect l="0" t="0" r="0" b="0"/>
              <a:pathLst>
                <a:path w="24174" h="24174">
                  <a:moveTo>
                    <a:pt x="11831" y="0"/>
                  </a:moveTo>
                  <a:lnTo>
                    <a:pt x="0" y="11829"/>
                  </a:lnTo>
                  <a:lnTo>
                    <a:pt x="11831" y="24174"/>
                  </a:lnTo>
                  <a:lnTo>
                    <a:pt x="24174" y="1182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401"/>
            <p:cNvSpPr/>
            <p:nvPr/>
          </p:nvSpPr>
          <p:spPr>
            <a:xfrm>
              <a:off x="2386071" y="1507045"/>
              <a:ext cx="24174" cy="24174"/>
            </a:xfrm>
            <a:custGeom>
              <a:avLst/>
              <a:gdLst/>
              <a:ahLst/>
              <a:cxnLst/>
              <a:rect l="0" t="0" r="0" b="0"/>
              <a:pathLst>
                <a:path w="24174" h="24174">
                  <a:moveTo>
                    <a:pt x="11829" y="0"/>
                  </a:moveTo>
                  <a:lnTo>
                    <a:pt x="0" y="11829"/>
                  </a:lnTo>
                  <a:lnTo>
                    <a:pt x="11829" y="24174"/>
                  </a:lnTo>
                  <a:lnTo>
                    <a:pt x="24174" y="11829"/>
                  </a:lnTo>
                  <a:lnTo>
                    <a:pt x="11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402"/>
            <p:cNvSpPr/>
            <p:nvPr/>
          </p:nvSpPr>
          <p:spPr>
            <a:xfrm>
              <a:off x="2578952" y="1672151"/>
              <a:ext cx="24174" cy="24174"/>
            </a:xfrm>
            <a:custGeom>
              <a:avLst/>
              <a:gdLst/>
              <a:ahLst/>
              <a:cxnLst/>
              <a:rect l="0" t="0" r="0" b="0"/>
              <a:pathLst>
                <a:path w="24174" h="24174">
                  <a:moveTo>
                    <a:pt x="11829" y="0"/>
                  </a:moveTo>
                  <a:lnTo>
                    <a:pt x="0" y="12344"/>
                  </a:lnTo>
                  <a:lnTo>
                    <a:pt x="11829" y="24174"/>
                  </a:lnTo>
                  <a:lnTo>
                    <a:pt x="24174" y="12344"/>
                  </a:lnTo>
                  <a:lnTo>
                    <a:pt x="118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vert="horz" lIns="91440" tIns="45720" rIns="91440" bIns="4572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403"/>
            <p:cNvSpPr txBox="1"/>
            <p:nvPr/>
          </p:nvSpPr>
          <p:spPr>
            <a:xfrm>
              <a:off x="353531" y="285808"/>
              <a:ext cx="2369953" cy="1735245"/>
            </a:xfrm>
            <a:prstGeom prst="rect">
              <a:avLst/>
            </a:prstGeom>
            <a:noFill/>
          </p:spPr>
          <p:txBody>
            <a:bodyPr vert="horz" lIns="0" tIns="0" rIns="0" bIns="0" anchor="t">
              <a:normAutofit fontScale="25000" lnSpcReduction="20000"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156210" marR="0" lvl="0" indent="0" defTabSz="914400" eaLnBrk="1" fontAlgn="auto" latinLnBrk="0" hangingPunct="1">
                <a:lnSpc>
                  <a:spcPct val="107000"/>
                </a:lnSpc>
                <a:spcBef>
                  <a:spcPts val="5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7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35560" marR="0" lvl="0" indent="0" defTabSz="914400" eaLnBrk="1" fontAlgn="auto" latinLnBrk="0" hangingPunct="1">
                <a:lnSpc>
                  <a:spcPct val="107000"/>
                </a:lnSpc>
                <a:spcBef>
                  <a:spcPts val="5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125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6</a:t>
              </a: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0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23495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5334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Ф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47625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М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5334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А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47625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М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5969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И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5969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И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7747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А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5969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С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47625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О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5969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Н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16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5969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Calibri"/>
                </a:rPr>
                <a:t>Д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 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5557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Проанализируйте </a:t>
            </a:r>
            <a:r>
              <a:rPr lang="ru-RU" dirty="0" err="1"/>
              <a:t>климатограмму</a:t>
            </a:r>
            <a:r>
              <a:rPr lang="ru-RU" dirty="0"/>
              <a:t> и определите, какой буквой на карте </a:t>
            </a:r>
            <a:r>
              <a:rPr lang="ru-RU" dirty="0" smtClean="0"/>
              <a:t>обозначен пункт</a:t>
            </a:r>
            <a:r>
              <a:rPr lang="ru-RU" dirty="0"/>
              <a:t>,	</a:t>
            </a:r>
            <a:r>
              <a:rPr lang="ru-RU" dirty="0" smtClean="0"/>
              <a:t>характеристики климата которого  отражены в </a:t>
            </a:r>
            <a:r>
              <a:rPr lang="ru-RU" dirty="0" err="1"/>
              <a:t>климатограмме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3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>
                <a:solidFill>
                  <a:srgbClr val="FF0000"/>
                </a:solidFill>
              </a:rPr>
              <a:t>Примеры использования подобных заданий в ходе </a:t>
            </a:r>
            <a:r>
              <a:rPr lang="ru-RU" sz="3100" dirty="0" smtClean="0">
                <a:solidFill>
                  <a:srgbClr val="FF0000"/>
                </a:solidFill>
              </a:rPr>
              <a:t> проведения практических работ и тематического контроля 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Сканы для выступления\КР_клиамтограмма_6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08" y="1556792"/>
            <a:ext cx="3537770" cy="48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Сканы для выступления\Клиамтограммы_2 часть_7 кла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4416" cy="50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Умение определить экономический регион России по описанию.</a:t>
            </a:r>
            <a:endParaRPr lang="ru-RU" dirty="0"/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Задание № 30.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43688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Определ</a:t>
            </a:r>
            <a:r>
              <a:rPr lang="ru-RU" sz="1800" spc="5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те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ре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гион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Р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ссии по его краткому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опи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анию.</a:t>
            </a:r>
            <a:endParaRPr lang="ru-RU" sz="1800" dirty="0">
              <a:ea typeface="Calibri"/>
              <a:cs typeface="Calibri"/>
            </a:endParaRPr>
          </a:p>
          <a:p>
            <a:pPr marL="93980" indent="0" algn="just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Эта</a:t>
            </a:r>
            <a:r>
              <a:rPr lang="ru-RU" sz="1800" spc="6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область</a:t>
            </a:r>
            <a:r>
              <a:rPr lang="ru-RU" sz="1800" spc="61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расп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л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жена</a:t>
            </a:r>
            <a:r>
              <a:rPr lang="ru-RU" sz="1800" spc="6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в</a:t>
            </a:r>
            <a:r>
              <a:rPr lang="ru-RU" sz="1800" spc="6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Ев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опей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ск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ой</a:t>
            </a:r>
            <a:r>
              <a:rPr lang="ru-RU" sz="1800" spc="61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части</a:t>
            </a:r>
            <a:r>
              <a:rPr lang="ru-RU" sz="1800" spc="61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страны</a:t>
            </a:r>
            <a:r>
              <a:rPr lang="ru-RU" sz="1800" spc="6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и</a:t>
            </a:r>
            <a:r>
              <a:rPr lang="ru-RU" sz="1800" spc="6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грани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ч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ит с</a:t>
            </a:r>
            <a:r>
              <a:rPr lang="ru-RU" sz="1800" spc="50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з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рубежными</a:t>
            </a:r>
            <a:r>
              <a:rPr lang="ru-RU" sz="1800" spc="51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стран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ми.</a:t>
            </a:r>
            <a:r>
              <a:rPr lang="ru-RU" sz="1800" spc="51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Б</a:t>
            </a:r>
            <a:r>
              <a:rPr lang="ru-RU" sz="1800" spc="5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ó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л</a:t>
            </a:r>
            <a:r>
              <a:rPr lang="ru-RU" sz="1800" spc="5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ь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шая</a:t>
            </a:r>
            <a:r>
              <a:rPr lang="ru-RU" sz="1800" spc="50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часть</a:t>
            </a:r>
            <a:r>
              <a:rPr lang="ru-RU" sz="1800" spc="5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её</a:t>
            </a:r>
            <a:r>
              <a:rPr lang="ru-RU" sz="1800" spc="50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те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ррито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рии</a:t>
            </a:r>
            <a:r>
              <a:rPr lang="ru-RU" sz="1800" spc="5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расположен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за</a:t>
            </a:r>
            <a:r>
              <a:rPr lang="ru-RU" sz="1800" spc="24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п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ля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рн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ым</a:t>
            </a:r>
            <a:r>
              <a:rPr lang="ru-RU" sz="1800" spc="24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кр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у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гом.</a:t>
            </a:r>
            <a:r>
              <a:rPr lang="ru-RU" sz="1800" spc="24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Бо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л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ьш</a:t>
            </a:r>
            <a:r>
              <a:rPr lang="ru-RU" sz="1800" spc="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</a:t>
            </a:r>
            <a:r>
              <a:rPr lang="ru-RU" sz="1800" spc="24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значени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</a:t>
            </a:r>
            <a:r>
              <a:rPr lang="ru-RU" sz="1800" spc="24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имеет</a:t>
            </a:r>
            <a:r>
              <a:rPr lang="ru-RU" sz="1800" spc="24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наличие</a:t>
            </a:r>
            <a:r>
              <a:rPr lang="ru-RU" sz="1800" spc="24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а</a:t>
            </a:r>
            <a:r>
              <a:rPr lang="ru-RU" sz="1800" spc="24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ё</a:t>
            </a:r>
            <a:r>
              <a:rPr lang="ru-RU" sz="1800" spc="23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т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ерр</a:t>
            </a:r>
            <a:r>
              <a:rPr lang="ru-RU" sz="1800" spc="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и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т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ории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жел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зных</a:t>
            </a:r>
            <a:r>
              <a:rPr lang="ru-RU" sz="1800" spc="25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ру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д</a:t>
            </a:r>
            <a:r>
              <a:rPr lang="ru-RU" sz="1800" spc="25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и</a:t>
            </a:r>
            <a:r>
              <a:rPr lang="ru-RU" sz="1800" spc="26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руд</a:t>
            </a:r>
            <a:r>
              <a:rPr lang="ru-RU" sz="1800" spc="26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цветных</a:t>
            </a:r>
            <a:r>
              <a:rPr lang="ru-RU" sz="1800" spc="26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мета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ллов.</a:t>
            </a:r>
            <a:r>
              <a:rPr lang="ru-RU" sz="1800" spc="26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На</a:t>
            </a:r>
            <a:r>
              <a:rPr lang="ru-RU" sz="1800" spc="26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т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рри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тории</a:t>
            </a:r>
            <a:r>
              <a:rPr lang="ru-RU" sz="1800" spc="26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области</a:t>
            </a:r>
            <a:r>
              <a:rPr lang="ru-RU" sz="1800" spc="25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р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абот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ет крупная АЭС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.</a:t>
            </a:r>
            <a:r>
              <a:rPr lang="ru-RU" sz="1800" dirty="0">
                <a:latin typeface="Times New Roman"/>
                <a:ea typeface="Times New Roman"/>
                <a:cs typeface="Calibri"/>
              </a:rPr>
              <a:t> </a:t>
            </a:r>
            <a:endParaRPr lang="ru-RU" sz="1800" dirty="0">
              <a:ea typeface="Calibri"/>
              <a:cs typeface="Calibri"/>
            </a:endParaRPr>
          </a:p>
          <a:p>
            <a:pPr marL="9398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Ответ: ____________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spc="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spc="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spc="5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spc="1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____ область.</a:t>
            </a:r>
            <a:endParaRPr lang="ru-RU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Группа заданий по теме «Экономические </a:t>
            </a:r>
            <a:r>
              <a:rPr lang="ru-RU" dirty="0" smtClean="0">
                <a:solidFill>
                  <a:srgbClr val="FF0000"/>
                </a:solidFill>
              </a:rPr>
              <a:t>районы </a:t>
            </a:r>
            <a:r>
              <a:rPr lang="ru-RU" dirty="0" smtClean="0">
                <a:solidFill>
                  <a:srgbClr val="FF0000"/>
                </a:solidFill>
              </a:rPr>
              <a:t>России»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Один из способов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формирования  образов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регионов России.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Примеры использования подобных заданий в </a:t>
            </a:r>
            <a:r>
              <a:rPr lang="ru-RU" sz="3100" dirty="0">
                <a:solidFill>
                  <a:srgbClr val="FF0000"/>
                </a:solidFill>
              </a:rPr>
              <a:t>ходе  проведения практических </a:t>
            </a:r>
            <a:r>
              <a:rPr lang="ru-RU" sz="3100" dirty="0" smtClean="0">
                <a:solidFill>
                  <a:srgbClr val="FF0000"/>
                </a:solidFill>
              </a:rPr>
              <a:t>работ в 9 классе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Сканы для выступления\С-Зап эк.район_Пр.ра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39604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Источники географической информации – 7 заданий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Природа Земли и человек – 6 заданий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Материки, океаны, народы и страны – 2 задания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Природопользование и геоэкология  2 задания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География России – 13 заданий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работы ОГЭ 2020 года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Вариации заданий.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Определение расстояния на плане по прямой линии (задание № 9)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Определение направлений (задание № 10)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Определение </a:t>
            </a:r>
            <a:r>
              <a:rPr lang="ru-RU" dirty="0"/>
              <a:t>участка для занятий какой-либо деятельностью</a:t>
            </a:r>
            <a:r>
              <a:rPr lang="ru-RU" dirty="0" smtClean="0"/>
              <a:t> - выбора участка для игры в футбол,  работы горнолыжной секции, закладки фермером фруктового сада (задание № 12)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Группа заданий по теме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«План местности»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rawingObject209"/>
          <p:cNvGrpSpPr/>
          <p:nvPr/>
        </p:nvGrpSpPr>
        <p:grpSpPr>
          <a:xfrm>
            <a:off x="683568" y="476672"/>
            <a:ext cx="7920880" cy="5832648"/>
            <a:chOff x="0" y="0"/>
            <a:chExt cx="3863797" cy="2856185"/>
          </a:xfrm>
          <a:noFill/>
        </p:grpSpPr>
        <p:pic>
          <p:nvPicPr>
            <p:cNvPr id="6" name="Picture 210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3863797" cy="952061"/>
            </a:xfrm>
            <a:prstGeom prst="rect">
              <a:avLst/>
            </a:prstGeom>
            <a:noFill/>
          </p:spPr>
        </p:pic>
        <p:pic>
          <p:nvPicPr>
            <p:cNvPr id="7" name="Picture 211"/>
            <p:cNvPicPr/>
            <p:nvPr/>
          </p:nvPicPr>
          <p:blipFill>
            <a:blip r:embed="rId3"/>
            <a:stretch/>
          </p:blipFill>
          <p:spPr>
            <a:xfrm>
              <a:off x="0" y="952061"/>
              <a:ext cx="3863797" cy="952062"/>
            </a:xfrm>
            <a:prstGeom prst="rect">
              <a:avLst/>
            </a:prstGeom>
            <a:noFill/>
          </p:spPr>
        </p:pic>
        <p:pic>
          <p:nvPicPr>
            <p:cNvPr id="8" name="Picture 212"/>
            <p:cNvPicPr/>
            <p:nvPr/>
          </p:nvPicPr>
          <p:blipFill>
            <a:blip r:embed="rId4"/>
            <a:stretch/>
          </p:blipFill>
          <p:spPr>
            <a:xfrm>
              <a:off x="0" y="1904123"/>
              <a:ext cx="3863797" cy="9520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80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Задание 9. Определите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 карте расстояние на местности по прямой от родника до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церкви. Измерение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проводите между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центрами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условных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знаков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Полученный результат округлите до десятков метров. Ответ запишите в виде числа.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Ответ: ___________________________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0" indent="0" algn="just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Задание 10.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Определите по карте, в каком направлении от башни находится родник.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___________________________.</a:t>
            </a:r>
          </a:p>
          <a:p>
            <a:pPr marL="0" indent="0" algn="just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Задание 12.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Он также должен иметь расположение, удобное для вывоза собранного урожая на консервный завод. Определите, какой из участков, обозначенных на карте цифрами 1, 2 и 3, больше всего отвечает указанным требованиям. Для обоснования Вашего ответа приведите два довода.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Ответ запишите на бланке ответов № 2, указав сначала номер задания.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/>
              <a:t> 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Задания № 9, 10, 12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Примеры использования подобных заданий в ходе тематического и промежуточного контроля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E:\Сканы для выступления\Кр по географии _План местности_ 2 вариа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583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каны для выступления\КР_6 кла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1484783"/>
            <a:ext cx="3456385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Вариации заданий.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Определение движения воздушных вихрей, города, в котором на следующий день должна измениться погода (задания № 5,6)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Определение правильности суждений высказанных учащимися о закономерностях климата России (задания № 16)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Определение пункта земного шара на карте, которому принадлежит та или иная </a:t>
            </a:r>
            <a:r>
              <a:rPr lang="ru-RU" dirty="0" err="1"/>
              <a:t>климатограмма</a:t>
            </a:r>
            <a:r>
              <a:rPr lang="ru-RU" dirty="0"/>
              <a:t> (задание № 18)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Задания по теме «Климат Земли». Работа с </a:t>
            </a:r>
            <a:r>
              <a:rPr lang="ru-RU" dirty="0" err="1" smtClean="0">
                <a:solidFill>
                  <a:srgbClr val="FF0000"/>
                </a:solidFill>
              </a:rPr>
              <a:t>климатограммами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rawingObject137"/>
          <p:cNvGrpSpPr/>
          <p:nvPr/>
        </p:nvGrpSpPr>
        <p:grpSpPr>
          <a:xfrm>
            <a:off x="899592" y="548680"/>
            <a:ext cx="7488832" cy="5472608"/>
            <a:chOff x="0" y="0"/>
            <a:chExt cx="4002671" cy="2980657"/>
          </a:xfrm>
          <a:noFill/>
        </p:grpSpPr>
        <p:pic>
          <p:nvPicPr>
            <p:cNvPr id="5" name="Picture 138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002671" cy="993724"/>
            </a:xfrm>
            <a:prstGeom prst="rect">
              <a:avLst/>
            </a:prstGeom>
            <a:noFill/>
          </p:spPr>
        </p:pic>
        <p:pic>
          <p:nvPicPr>
            <p:cNvPr id="6" name="Picture 139"/>
            <p:cNvPicPr/>
            <p:nvPr/>
          </p:nvPicPr>
          <p:blipFill>
            <a:blip r:embed="rId3"/>
            <a:stretch/>
          </p:blipFill>
          <p:spPr>
            <a:xfrm>
              <a:off x="0" y="993724"/>
              <a:ext cx="4002671" cy="993724"/>
            </a:xfrm>
            <a:prstGeom prst="rect">
              <a:avLst/>
            </a:prstGeom>
            <a:noFill/>
          </p:spPr>
        </p:pic>
        <p:pic>
          <p:nvPicPr>
            <p:cNvPr id="7" name="Picture 140"/>
            <p:cNvPicPr/>
            <p:nvPr/>
          </p:nvPicPr>
          <p:blipFill>
            <a:blip r:embed="rId4"/>
            <a:stretch/>
          </p:blipFill>
          <p:spPr>
            <a:xfrm>
              <a:off x="0" y="1987448"/>
              <a:ext cx="4002671" cy="99320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383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Задание № 5. Какой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перечисленных городов, показанных на карте, находится в зоне действия циклона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Новороссийск 2) Салехард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Благовещенск 4)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Тюмень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Задание № 6.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Карта погоды составлена на 27 апреля. В каком из перечисленных городов, показанных на карте, на следующий день наиболее вероятно существенное потепление?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Благовещенск 2) Абакан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Петрозаводск 4) Элиста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Задания № 5,6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238</TotalTime>
  <Words>524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Технология формирования предметных компетенций для решения заданий ОГЭ по географии, вызывающих затруднения у выпускников 9 классов МОО.</vt:lpstr>
      <vt:lpstr>Структура работы ОГЭ 2020 года </vt:lpstr>
      <vt:lpstr>Группа заданий по теме  «План местности»</vt:lpstr>
      <vt:lpstr>Презентация PowerPoint</vt:lpstr>
      <vt:lpstr>Задания № 9, 10, 12</vt:lpstr>
      <vt:lpstr>Примеры использования подобных заданий в ходе тематического и промежуточного контроля</vt:lpstr>
      <vt:lpstr>Задания по теме «Климат Земли». Работа с климатограммами.</vt:lpstr>
      <vt:lpstr>Презентация PowerPoint</vt:lpstr>
      <vt:lpstr>Задания № 5,6</vt:lpstr>
      <vt:lpstr>Задания № 16, 18</vt:lpstr>
      <vt:lpstr>Презентация PowerPoint</vt:lpstr>
      <vt:lpstr> Примеры использования подобных заданий в ходе  проведения практических работ и тематического контроля </vt:lpstr>
      <vt:lpstr>Группа заданий по теме «Экономические районы России»</vt:lpstr>
      <vt:lpstr> Примеры использования подобных заданий в ходе  проведения практических работ в 9 классе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Алексеевич</dc:creator>
  <cp:lastModifiedBy>Сергей Алексеевич</cp:lastModifiedBy>
  <cp:revision>17</cp:revision>
  <dcterms:created xsi:type="dcterms:W3CDTF">2020-12-09T13:42:20Z</dcterms:created>
  <dcterms:modified xsi:type="dcterms:W3CDTF">2020-12-28T07:09:52Z</dcterms:modified>
</cp:coreProperties>
</file>