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6" r:id="rId4"/>
  </p:sldMasterIdLst>
  <p:notesMasterIdLst>
    <p:notesMasterId r:id="rId19"/>
  </p:notesMasterIdLst>
  <p:sldIdLst>
    <p:sldId id="260" r:id="rId5"/>
    <p:sldId id="258" r:id="rId6"/>
    <p:sldId id="261" r:id="rId7"/>
    <p:sldId id="275" r:id="rId8"/>
    <p:sldId id="267" r:id="rId9"/>
    <p:sldId id="262" r:id="rId10"/>
    <p:sldId id="268" r:id="rId11"/>
    <p:sldId id="263" r:id="rId12"/>
    <p:sldId id="269" r:id="rId13"/>
    <p:sldId id="264" r:id="rId14"/>
    <p:sldId id="274" r:id="rId15"/>
    <p:sldId id="265" r:id="rId16"/>
    <p:sldId id="270" r:id="rId17"/>
    <p:sldId id="271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7" d="100"/>
          <a:sy n="67" d="100"/>
        </p:scale>
        <p:origin x="-388" y="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96C7E0-E848-4069-AF6F-EFFD774F4FEC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54234C-67F3-4D1B-9FDB-F4766BC3B9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0285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54234C-67F3-4D1B-9FDB-F4766BC3B999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2675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DA747-E142-49D7-B255-013EC78E171D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E8BE9-408C-4EAA-B769-E1DE6A7B96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6051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DA747-E142-49D7-B255-013EC78E171D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E8BE9-408C-4EAA-B769-E1DE6A7B96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5723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DA747-E142-49D7-B255-013EC78E171D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E8BE9-408C-4EAA-B769-E1DE6A7B96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20850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54375" y="4192525"/>
            <a:ext cx="8246070" cy="1221640"/>
          </a:xfrm>
          <a:effectLst>
            <a:outerShdw blurRad="38100" dist="38100" dir="2700000" algn="tl" rotWithShape="0">
              <a:prstClr val="black">
                <a:alpha val="65000"/>
              </a:prstClr>
            </a:outerShdw>
          </a:effectLst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4375" y="5566870"/>
            <a:ext cx="7940660" cy="763525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00206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9237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70" y="1443835"/>
            <a:ext cx="8076895" cy="458115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1670" y="1901950"/>
            <a:ext cx="8076895" cy="4275740"/>
          </a:xfrm>
        </p:spPr>
        <p:txBody>
          <a:bodyPr/>
          <a:lstStyle>
            <a:lvl1pPr algn="ctr">
              <a:defRPr sz="2800">
                <a:solidFill>
                  <a:srgbClr val="002060"/>
                </a:solidFill>
              </a:defRPr>
            </a:lvl1pPr>
            <a:lvl2pPr algn="ctr">
              <a:defRPr>
                <a:solidFill>
                  <a:srgbClr val="002060"/>
                </a:solidFill>
              </a:defRPr>
            </a:lvl2pPr>
            <a:lvl3pPr algn="ctr">
              <a:defRPr>
                <a:solidFill>
                  <a:srgbClr val="002060"/>
                </a:solidFill>
              </a:defRPr>
            </a:lvl3pPr>
            <a:lvl4pPr algn="ctr">
              <a:defRPr>
                <a:solidFill>
                  <a:srgbClr val="002060"/>
                </a:solidFill>
              </a:defRPr>
            </a:lvl4pPr>
            <a:lvl5pPr algn="ctr">
              <a:defRPr>
                <a:solidFill>
                  <a:srgbClr val="00206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3887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3309" y="527605"/>
            <a:ext cx="6871724" cy="763525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3310" y="1443835"/>
            <a:ext cx="6871724" cy="4275740"/>
          </a:xfrm>
        </p:spPr>
        <p:txBody>
          <a:bodyPr/>
          <a:lstStyle>
            <a:lvl1pPr>
              <a:defRPr sz="2800">
                <a:solidFill>
                  <a:srgbClr val="002060"/>
                </a:solidFill>
              </a:defRPr>
            </a:lvl1pPr>
            <a:lvl2pPr>
              <a:defRPr>
                <a:solidFill>
                  <a:srgbClr val="002060"/>
                </a:solidFill>
              </a:defRPr>
            </a:lvl2pPr>
            <a:lvl3pPr>
              <a:defRPr>
                <a:solidFill>
                  <a:srgbClr val="002060"/>
                </a:solidFill>
              </a:defRPr>
            </a:lvl3pPr>
            <a:lvl4pPr>
              <a:defRPr>
                <a:solidFill>
                  <a:srgbClr val="002060"/>
                </a:solidFill>
              </a:defRPr>
            </a:lvl4pPr>
            <a:lvl5pPr>
              <a:defRPr>
                <a:solidFill>
                  <a:srgbClr val="00206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0519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6726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3014"/>
            <a:ext cx="8229600" cy="58462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9681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1522475"/>
            <a:ext cx="8229600" cy="532180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8965" y="2341022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accent6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8965" y="2970885"/>
            <a:ext cx="4040188" cy="3035058"/>
          </a:xfrm>
        </p:spPr>
        <p:txBody>
          <a:bodyPr/>
          <a:lstStyle>
            <a:lvl1pPr algn="ctr">
              <a:defRPr sz="2400">
                <a:solidFill>
                  <a:srgbClr val="002060"/>
                </a:solidFill>
              </a:defRPr>
            </a:lvl1pPr>
            <a:lvl2pPr algn="ctr">
              <a:defRPr sz="2000">
                <a:solidFill>
                  <a:srgbClr val="002060"/>
                </a:solidFill>
              </a:defRPr>
            </a:lvl2pPr>
            <a:lvl3pPr algn="ctr">
              <a:defRPr sz="1800">
                <a:solidFill>
                  <a:srgbClr val="002060"/>
                </a:solidFill>
              </a:defRPr>
            </a:lvl3pPr>
            <a:lvl4pPr algn="ctr">
              <a:defRPr sz="1600">
                <a:solidFill>
                  <a:srgbClr val="002060"/>
                </a:solidFill>
              </a:defRPr>
            </a:lvl4pPr>
            <a:lvl5pPr algn="ctr">
              <a:defRPr sz="1600">
                <a:solidFill>
                  <a:srgbClr val="00206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6790" y="2341022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accent6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6790" y="2970885"/>
            <a:ext cx="4041775" cy="3035058"/>
          </a:xfrm>
        </p:spPr>
        <p:txBody>
          <a:bodyPr/>
          <a:lstStyle>
            <a:lvl1pPr algn="ctr">
              <a:defRPr sz="2400">
                <a:solidFill>
                  <a:srgbClr val="002060"/>
                </a:solidFill>
              </a:defRPr>
            </a:lvl1pPr>
            <a:lvl2pPr algn="ctr">
              <a:defRPr sz="2000">
                <a:solidFill>
                  <a:srgbClr val="002060"/>
                </a:solidFill>
              </a:defRPr>
            </a:lvl2pPr>
            <a:lvl3pPr algn="ctr">
              <a:defRPr sz="1800">
                <a:solidFill>
                  <a:srgbClr val="002060"/>
                </a:solidFill>
              </a:defRPr>
            </a:lvl3pPr>
            <a:lvl4pPr algn="ctr">
              <a:defRPr sz="1600">
                <a:solidFill>
                  <a:srgbClr val="002060"/>
                </a:solidFill>
              </a:defRPr>
            </a:lvl4pPr>
            <a:lvl5pPr algn="ctr">
              <a:defRPr sz="1600">
                <a:solidFill>
                  <a:srgbClr val="00206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9496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2185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200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DA747-E142-49D7-B255-013EC78E171D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E8BE9-408C-4EAA-B769-E1DE6A7B96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80691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3058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4520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2650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2145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54375" y="4192525"/>
            <a:ext cx="8246070" cy="1221640"/>
          </a:xfrm>
          <a:effectLst>
            <a:outerShdw blurRad="38100" dist="38100" dir="2700000" algn="tl" rotWithShape="0">
              <a:prstClr val="black">
                <a:alpha val="65000"/>
              </a:prstClr>
            </a:outerShdw>
          </a:effectLst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4375" y="5566870"/>
            <a:ext cx="7940660" cy="763525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00206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1382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70" y="1443835"/>
            <a:ext cx="8076895" cy="458115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1670" y="1901950"/>
            <a:ext cx="8076895" cy="4275740"/>
          </a:xfrm>
        </p:spPr>
        <p:txBody>
          <a:bodyPr/>
          <a:lstStyle>
            <a:lvl1pPr algn="ctr">
              <a:defRPr sz="2800">
                <a:solidFill>
                  <a:srgbClr val="002060"/>
                </a:solidFill>
              </a:defRPr>
            </a:lvl1pPr>
            <a:lvl2pPr algn="ctr">
              <a:defRPr>
                <a:solidFill>
                  <a:srgbClr val="002060"/>
                </a:solidFill>
              </a:defRPr>
            </a:lvl2pPr>
            <a:lvl3pPr algn="ctr">
              <a:defRPr>
                <a:solidFill>
                  <a:srgbClr val="002060"/>
                </a:solidFill>
              </a:defRPr>
            </a:lvl3pPr>
            <a:lvl4pPr algn="ctr">
              <a:defRPr>
                <a:solidFill>
                  <a:srgbClr val="002060"/>
                </a:solidFill>
              </a:defRPr>
            </a:lvl4pPr>
            <a:lvl5pPr algn="ctr">
              <a:defRPr>
                <a:solidFill>
                  <a:srgbClr val="00206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5638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3309" y="527605"/>
            <a:ext cx="6871724" cy="763525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3310" y="1443835"/>
            <a:ext cx="6871724" cy="4275740"/>
          </a:xfrm>
        </p:spPr>
        <p:txBody>
          <a:bodyPr/>
          <a:lstStyle>
            <a:lvl1pPr>
              <a:defRPr sz="2800">
                <a:solidFill>
                  <a:srgbClr val="002060"/>
                </a:solidFill>
              </a:defRPr>
            </a:lvl1pPr>
            <a:lvl2pPr>
              <a:defRPr>
                <a:solidFill>
                  <a:srgbClr val="002060"/>
                </a:solidFill>
              </a:defRPr>
            </a:lvl2pPr>
            <a:lvl3pPr>
              <a:defRPr>
                <a:solidFill>
                  <a:srgbClr val="002060"/>
                </a:solidFill>
              </a:defRPr>
            </a:lvl3pPr>
            <a:lvl4pPr>
              <a:defRPr>
                <a:solidFill>
                  <a:srgbClr val="002060"/>
                </a:solidFill>
              </a:defRPr>
            </a:lvl4pPr>
            <a:lvl5pPr>
              <a:defRPr>
                <a:solidFill>
                  <a:srgbClr val="00206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3785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3851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3014"/>
            <a:ext cx="8229600" cy="58462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7822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1522475"/>
            <a:ext cx="8229600" cy="532180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8965" y="2341022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accent6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8965" y="2970885"/>
            <a:ext cx="4040188" cy="3035058"/>
          </a:xfrm>
        </p:spPr>
        <p:txBody>
          <a:bodyPr/>
          <a:lstStyle>
            <a:lvl1pPr algn="ctr">
              <a:defRPr sz="2400">
                <a:solidFill>
                  <a:srgbClr val="002060"/>
                </a:solidFill>
              </a:defRPr>
            </a:lvl1pPr>
            <a:lvl2pPr algn="ctr">
              <a:defRPr sz="2000">
                <a:solidFill>
                  <a:srgbClr val="002060"/>
                </a:solidFill>
              </a:defRPr>
            </a:lvl2pPr>
            <a:lvl3pPr algn="ctr">
              <a:defRPr sz="1800">
                <a:solidFill>
                  <a:srgbClr val="002060"/>
                </a:solidFill>
              </a:defRPr>
            </a:lvl3pPr>
            <a:lvl4pPr algn="ctr">
              <a:defRPr sz="1600">
                <a:solidFill>
                  <a:srgbClr val="002060"/>
                </a:solidFill>
              </a:defRPr>
            </a:lvl4pPr>
            <a:lvl5pPr algn="ctr">
              <a:defRPr sz="1600">
                <a:solidFill>
                  <a:srgbClr val="00206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6790" y="2341022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accent6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6790" y="2970885"/>
            <a:ext cx="4041775" cy="3035058"/>
          </a:xfrm>
        </p:spPr>
        <p:txBody>
          <a:bodyPr/>
          <a:lstStyle>
            <a:lvl1pPr algn="ctr">
              <a:defRPr sz="2400">
                <a:solidFill>
                  <a:srgbClr val="002060"/>
                </a:solidFill>
              </a:defRPr>
            </a:lvl1pPr>
            <a:lvl2pPr algn="ctr">
              <a:defRPr sz="2000">
                <a:solidFill>
                  <a:srgbClr val="002060"/>
                </a:solidFill>
              </a:defRPr>
            </a:lvl2pPr>
            <a:lvl3pPr algn="ctr">
              <a:defRPr sz="1800">
                <a:solidFill>
                  <a:srgbClr val="002060"/>
                </a:solidFill>
              </a:defRPr>
            </a:lvl3pPr>
            <a:lvl4pPr algn="ctr">
              <a:defRPr sz="1600">
                <a:solidFill>
                  <a:srgbClr val="002060"/>
                </a:solidFill>
              </a:defRPr>
            </a:lvl4pPr>
            <a:lvl5pPr algn="ctr">
              <a:defRPr sz="1600">
                <a:solidFill>
                  <a:srgbClr val="00206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302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DA747-E142-49D7-B255-013EC78E171D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E8BE9-408C-4EAA-B769-E1DE6A7B96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57484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1335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9049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4126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977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677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4729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88420590-97CB-42A6-BF42-02E0423915F0}" type="datetimeFigureOut">
              <a:rPr lang="ru-RU" smtClean="0">
                <a:solidFill>
                  <a:srgbClr val="575F6D"/>
                </a:solidFill>
              </a:rPr>
              <a:pPr/>
              <a:t>14.04.2021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>
              <a:solidFill>
                <a:srgbClr val="575F6D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20EABAA4-48DC-4FF3-ADF5-306D82AC5FF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742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88420590-97CB-42A6-BF42-02E0423915F0}" type="datetimeFigureOut">
              <a:rPr lang="ru-RU" smtClean="0">
                <a:solidFill>
                  <a:srgbClr val="575F6D"/>
                </a:solidFill>
              </a:rPr>
              <a:pPr/>
              <a:t>14.04.2021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20EABAA4-48DC-4FF3-ADF5-306D82AC5FF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4176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88420590-97CB-42A6-BF42-02E0423915F0}" type="datetimeFigureOut">
              <a:rPr lang="ru-RU" smtClean="0">
                <a:solidFill>
                  <a:srgbClr val="FFF39D"/>
                </a:solidFill>
              </a:rPr>
              <a:pPr/>
              <a:t>14.04.2021</a:t>
            </a:fld>
            <a:endParaRPr lang="ru-RU">
              <a:solidFill>
                <a:srgbClr val="FFF39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>
              <a:solidFill>
                <a:srgbClr val="FFF39D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20EABAA4-48DC-4FF3-ADF5-306D82AC5FF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545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20590-97CB-42A6-BF42-02E0423915F0}" type="datetimeFigureOut">
              <a:rPr lang="ru-RU" smtClean="0">
                <a:solidFill>
                  <a:srgbClr val="575F6D"/>
                </a:solidFill>
              </a:rPr>
              <a:pPr/>
              <a:t>14.04.2021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75F6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ABAA4-48DC-4FF3-ADF5-306D82AC5FF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02221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DA747-E142-49D7-B255-013EC78E171D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E8BE9-408C-4EAA-B769-E1DE6A7B96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701131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20590-97CB-42A6-BF42-02E0423915F0}" type="datetimeFigureOut">
              <a:rPr lang="ru-RU" smtClean="0">
                <a:solidFill>
                  <a:srgbClr val="575F6D"/>
                </a:solidFill>
              </a:rPr>
              <a:pPr/>
              <a:t>14.04.2021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75F6D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ABAA4-48DC-4FF3-ADF5-306D82AC5FF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284256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8420590-97CB-42A6-BF42-02E0423915F0}" type="datetimeFigureOut">
              <a:rPr lang="ru-RU" smtClean="0">
                <a:solidFill>
                  <a:srgbClr val="575F6D"/>
                </a:solidFill>
              </a:rPr>
              <a:pPr/>
              <a:t>14.04.2021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20EABAA4-48DC-4FF3-ADF5-306D82AC5FF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0349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20590-97CB-42A6-BF42-02E0423915F0}" type="datetimeFigureOut">
              <a:rPr lang="ru-RU" smtClean="0">
                <a:solidFill>
                  <a:srgbClr val="575F6D"/>
                </a:solidFill>
              </a:rPr>
              <a:pPr/>
              <a:t>14.04.2021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75F6D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ABAA4-48DC-4FF3-ADF5-306D82AC5FF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53059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88420590-97CB-42A6-BF42-02E0423915F0}" type="datetimeFigureOut">
              <a:rPr lang="ru-RU" smtClean="0">
                <a:solidFill>
                  <a:srgbClr val="575F6D"/>
                </a:solidFill>
              </a:rPr>
              <a:pPr/>
              <a:t>14.04.2021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20EABAA4-48DC-4FF3-ADF5-306D82AC5FF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2056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8420590-97CB-42A6-BF42-02E0423915F0}" type="datetimeFigureOut">
              <a:rPr lang="ru-RU" smtClean="0">
                <a:solidFill>
                  <a:srgbClr val="575F6D"/>
                </a:solidFill>
              </a:rPr>
              <a:pPr/>
              <a:t>14.04.2021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20EABAA4-48DC-4FF3-ADF5-306D82AC5FF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1988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20590-97CB-42A6-BF42-02E0423915F0}" type="datetimeFigureOut">
              <a:rPr lang="ru-RU" smtClean="0">
                <a:solidFill>
                  <a:srgbClr val="575F6D"/>
                </a:solidFill>
              </a:rPr>
              <a:pPr/>
              <a:t>14.04.2021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75F6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ABAA4-48DC-4FF3-ADF5-306D82AC5FF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65878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20590-97CB-42A6-BF42-02E0423915F0}" type="datetimeFigureOut">
              <a:rPr lang="ru-RU" smtClean="0">
                <a:solidFill>
                  <a:srgbClr val="575F6D"/>
                </a:solidFill>
              </a:rPr>
              <a:pPr/>
              <a:t>14.04.2021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75F6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ABAA4-48DC-4FF3-ADF5-306D82AC5FF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1286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DA747-E142-49D7-B255-013EC78E171D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E8BE9-408C-4EAA-B769-E1DE6A7B96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5360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DA747-E142-49D7-B255-013EC78E171D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E8BE9-408C-4EAA-B769-E1DE6A7B96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736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DA747-E142-49D7-B255-013EC78E171D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E8BE9-408C-4EAA-B769-E1DE6A7B96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4812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DA747-E142-49D7-B255-013EC78E171D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E8BE9-408C-4EAA-B769-E1DE6A7B96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322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DA747-E142-49D7-B255-013EC78E171D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E8BE9-408C-4EAA-B769-E1DE6A7B96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3012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6DA747-E142-49D7-B255-013EC78E171D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FE8BE9-408C-4EAA-B769-E1DE6A7B96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347473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151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150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88420590-97CB-42A6-BF42-02E0423915F0}" type="datetimeFigureOut">
              <a:rPr lang="ru-RU" smtClean="0">
                <a:solidFill>
                  <a:srgbClr val="575F6D"/>
                </a:solidFill>
              </a:rPr>
              <a:pPr/>
              <a:t>14.04.2021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575F6D"/>
              </a:solidFill>
            </a:endParaRPr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20EABAA4-48DC-4FF3-ADF5-306D82AC5FF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8308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5" Type="http://schemas.openxmlformats.org/officeDocument/2006/relationships/image" Target="../media/image14.png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7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mirpps.ru/assets/media/shablony-dlja-prezentacii/shkolnyje/Lond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31640" y="1124744"/>
            <a:ext cx="5616624" cy="3359510"/>
          </a:xfrm>
          <a:prstGeom prst="rect">
            <a:avLst/>
          </a:prstGeom>
          <a:solidFill>
            <a:srgbClr val="F79646">
              <a:lumMod val="60000"/>
              <a:lumOff val="4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76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Эффективные методы и приемы обучения английскому языку</a:t>
            </a:r>
            <a:endParaRPr kumimoji="0" lang="ru-RU" sz="4000" b="0" i="0" u="none" strike="noStrike" kern="0" cap="none" spc="0" normalizeH="0" baseline="0" noProof="0" dirty="0">
              <a:ln>
                <a:noFill/>
              </a:ln>
              <a:solidFill>
                <a:srgbClr val="76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1560" y="5517232"/>
            <a:ext cx="36404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Подготовила</a:t>
            </a:r>
          </a:p>
          <a:p>
            <a:r>
              <a:rPr lang="ru-RU" dirty="0" err="1" smtClean="0">
                <a:solidFill>
                  <a:srgbClr val="C00000"/>
                </a:solidFill>
              </a:rPr>
              <a:t>Хангуева</a:t>
            </a:r>
            <a:r>
              <a:rPr lang="ru-RU" dirty="0" smtClean="0">
                <a:solidFill>
                  <a:srgbClr val="C00000"/>
                </a:solidFill>
              </a:rPr>
              <a:t> Александра Аполлоновна</a:t>
            </a:r>
          </a:p>
          <a:p>
            <a:r>
              <a:rPr lang="ru-RU" dirty="0" smtClean="0">
                <a:solidFill>
                  <a:srgbClr val="C00000"/>
                </a:solidFill>
              </a:rPr>
              <a:t>МОУ </a:t>
            </a:r>
            <a:r>
              <a:rPr lang="ru-RU" dirty="0" err="1" smtClean="0">
                <a:solidFill>
                  <a:srgbClr val="C00000"/>
                </a:solidFill>
              </a:rPr>
              <a:t>Корсукская</a:t>
            </a:r>
            <a:r>
              <a:rPr lang="ru-RU" dirty="0" smtClean="0">
                <a:solidFill>
                  <a:srgbClr val="C00000"/>
                </a:solidFill>
              </a:rPr>
              <a:t> СОШ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007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ds02.infourok.ru/uploads/ex/0921/0005fc90-ed850025/img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780" y="-923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55776" y="404664"/>
            <a:ext cx="28257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Ролевая игра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4" name="media3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47664" y="1628800"/>
            <a:ext cx="6353944" cy="423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556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ello_html_630cebd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778445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ds02.infourok.ru/uploads/ex/0921/0005fc90-ed850025/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780" y="-923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99592" y="3645024"/>
            <a:ext cx="5040559" cy="27357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760000"/>
                </a:solidFill>
              </a:rPr>
              <a:t>English (</a:t>
            </a:r>
            <a:r>
              <a:rPr lang="ru-RU" sz="2000" dirty="0">
                <a:solidFill>
                  <a:srgbClr val="760000"/>
                </a:solidFill>
              </a:rPr>
              <a:t>английский)</a:t>
            </a:r>
          </a:p>
          <a:p>
            <a:r>
              <a:rPr lang="en-US" sz="2000" dirty="0">
                <a:solidFill>
                  <a:srgbClr val="760000"/>
                </a:solidFill>
              </a:rPr>
              <a:t>Helpful, interesting (</a:t>
            </a:r>
            <a:r>
              <a:rPr lang="ru-RU" sz="2000" dirty="0">
                <a:solidFill>
                  <a:srgbClr val="760000"/>
                </a:solidFill>
              </a:rPr>
              <a:t>полезный, интересный )</a:t>
            </a:r>
          </a:p>
          <a:p>
            <a:r>
              <a:rPr lang="en-US" sz="2000" dirty="0">
                <a:solidFill>
                  <a:srgbClr val="760000"/>
                </a:solidFill>
              </a:rPr>
              <a:t>Help, teach, use (</a:t>
            </a:r>
            <a:r>
              <a:rPr lang="ru-RU" sz="2000" dirty="0">
                <a:solidFill>
                  <a:srgbClr val="760000"/>
                </a:solidFill>
              </a:rPr>
              <a:t>помощь, учить, использование)</a:t>
            </a:r>
          </a:p>
          <a:p>
            <a:r>
              <a:rPr lang="en-US" sz="2000" dirty="0">
                <a:solidFill>
                  <a:srgbClr val="760000"/>
                </a:solidFill>
              </a:rPr>
              <a:t>A lot of people speak (</a:t>
            </a:r>
            <a:r>
              <a:rPr lang="ru-RU" sz="2000" dirty="0">
                <a:solidFill>
                  <a:srgbClr val="760000"/>
                </a:solidFill>
              </a:rPr>
              <a:t>много людей говорят )</a:t>
            </a:r>
          </a:p>
          <a:p>
            <a:r>
              <a:rPr lang="en-US" sz="2000" dirty="0">
                <a:solidFill>
                  <a:srgbClr val="760000"/>
                </a:solidFill>
              </a:rPr>
              <a:t>Knowledge (</a:t>
            </a:r>
            <a:r>
              <a:rPr lang="ru-RU" sz="2000" dirty="0">
                <a:solidFill>
                  <a:srgbClr val="760000"/>
                </a:solidFill>
              </a:rPr>
              <a:t>знание 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195736" y="222196"/>
            <a:ext cx="4176465" cy="3079276"/>
          </a:xfrm>
          <a:prstGeom prst="rect">
            <a:avLst/>
          </a:prstGeom>
          <a:solidFill>
            <a:srgbClr val="F79646">
              <a:lumMod val="60000"/>
              <a:lumOff val="4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76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 Spring. (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76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Весна)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76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76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Green,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76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beautifull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76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(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76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Зеленая, красивая)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76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3.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76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Melts, awakens, sing songs. (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76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Тает, пробуждается, поют песни)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76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4.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76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Nature awakens from winter. (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76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Природа просыпается после зимы)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76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5.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76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Life. (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76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Жизнь)</a:t>
            </a:r>
          </a:p>
        </p:txBody>
      </p:sp>
    </p:spTree>
    <p:extLst>
      <p:ext uri="{BB962C8B-B14F-4D97-AF65-F5344CB8AC3E}">
        <p14:creationId xmlns:p14="http://schemas.microsoft.com/office/powerpoint/2010/main" val="4041556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Как проверить домашнее задание?</a:t>
            </a:r>
            <a:endParaRPr lang="ru-RU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5816" y="3717032"/>
            <a:ext cx="2920237" cy="938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31840" y="17728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657" y="2348879"/>
            <a:ext cx="2389187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0072" y="5157192"/>
            <a:ext cx="3225800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359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https://ds05.infourok.ru/uploads/ex/09e8/0008a8ef-440ed20f/img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3778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get.wallhere.com/photo/1920x1080-px-games-London-olympic-173746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7584" y="836712"/>
            <a:ext cx="61206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F79646">
                    <a:lumMod val="75000"/>
                  </a:srgbClr>
                </a:solidFill>
                <a:ea typeface="+mj-ea"/>
                <a:cs typeface="+mj-cs"/>
              </a:rPr>
              <a:t>Язык – это  достояние  всех, но никто  не  задумывается  о  том, какую  роль   выполняют  иностранные  языки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2741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ds02.infourok.ru/uploads/ex/0921/0005fc90-ed850025/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780" y="-923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1484784"/>
            <a:ext cx="7848872" cy="4428445"/>
          </a:xfrm>
          <a:prstGeom prst="rect">
            <a:avLst/>
          </a:prstGeom>
          <a:solidFill>
            <a:srgbClr val="F79646">
              <a:lumMod val="60000"/>
              <a:lumOff val="4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ru-RU" sz="2400" dirty="0">
                <a:solidFill>
                  <a:srgbClr val="000000"/>
                </a:solidFill>
                <a:latin typeface="Times New Roman"/>
                <a:ea typeface="Calibri"/>
              </a:rPr>
              <a:t>Задача учителя – выбрать такие методы обучения, которые позволили бы каждому ребенку проявить свою активность, свое творчество.  Интересные формы проведения урока располагают к определенному эмоциональному настрою школьников, что значительно облегчает дальнейшую работу над языковыми и грамматическими аспектами английского языка.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rgbClr val="76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9174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media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7664" y="1628800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755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55" y="6239035"/>
            <a:ext cx="8131013" cy="618965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760000"/>
                </a:solidFill>
              </a:rPr>
              <a:t>Сайты для изучения английского язы</a:t>
            </a:r>
            <a:r>
              <a:rPr lang="ru-RU" sz="2800" dirty="0" smtClean="0">
                <a:solidFill>
                  <a:srgbClr val="760000"/>
                </a:solidFill>
              </a:rPr>
              <a:t>ка</a:t>
            </a:r>
            <a:endParaRPr lang="ru-RU" sz="2800" dirty="0">
              <a:solidFill>
                <a:srgbClr val="76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9143999" cy="635399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7030A0"/>
                </a:solidFill>
              </a:rPr>
              <a:t>English-test.net </a:t>
            </a:r>
            <a:r>
              <a:rPr lang="ru-RU" b="1" dirty="0">
                <a:solidFill>
                  <a:srgbClr val="760000"/>
                </a:solidFill>
              </a:rPr>
              <a:t>– упражнения по грамматике – это не единственный материал этого сайта. Вам также предоставлены упражнения на отработку лексического запаса, идиоматических выражений и др.</a:t>
            </a:r>
          </a:p>
          <a:p>
            <a:pPr algn="ctr"/>
            <a:r>
              <a:rPr lang="ru-RU" b="1" dirty="0">
                <a:solidFill>
                  <a:srgbClr val="7030A0"/>
                </a:solidFill>
              </a:rPr>
              <a:t>Englisch-hilfen.de</a:t>
            </a:r>
            <a:r>
              <a:rPr lang="ru-RU" b="1" dirty="0">
                <a:solidFill>
                  <a:srgbClr val="760000"/>
                </a:solidFill>
              </a:rPr>
              <a:t> – большая база интересных и разноплановых онлайн-упражнений.</a:t>
            </a:r>
          </a:p>
          <a:p>
            <a:pPr algn="ctr"/>
            <a:r>
              <a:rPr lang="ru-RU" b="1" dirty="0">
                <a:solidFill>
                  <a:srgbClr val="7030A0"/>
                </a:solidFill>
              </a:rPr>
              <a:t>Languageguide.org</a:t>
            </a:r>
            <a:r>
              <a:rPr lang="ru-RU" b="1" dirty="0">
                <a:solidFill>
                  <a:srgbClr val="760000"/>
                </a:solidFill>
              </a:rPr>
              <a:t> – тематический словарь в картинках с озвучиванием каждого слова.</a:t>
            </a:r>
          </a:p>
          <a:p>
            <a:pPr algn="ctr"/>
            <a:r>
              <a:rPr lang="ru-RU" b="1" dirty="0">
                <a:solidFill>
                  <a:srgbClr val="7030A0"/>
                </a:solidFill>
              </a:rPr>
              <a:t>Learnenglish.de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>
                <a:solidFill>
                  <a:srgbClr val="760000"/>
                </a:solidFill>
              </a:rPr>
              <a:t>– тематический словарь с определениями слов в виде анимационных картинок.</a:t>
            </a:r>
          </a:p>
          <a:p>
            <a:pPr algn="ctr"/>
            <a:r>
              <a:rPr lang="ru-RU" b="1" dirty="0">
                <a:solidFill>
                  <a:srgbClr val="7030A0"/>
                </a:solidFill>
              </a:rPr>
              <a:t>Podcastsinenglish.com</a:t>
            </a:r>
            <a:r>
              <a:rPr lang="ru-RU" b="1" dirty="0">
                <a:solidFill>
                  <a:srgbClr val="760000"/>
                </a:solidFill>
              </a:rPr>
              <a:t> – прекрасные </a:t>
            </a:r>
            <a:r>
              <a:rPr lang="ru-RU" b="1" dirty="0" err="1">
                <a:solidFill>
                  <a:srgbClr val="760000"/>
                </a:solidFill>
              </a:rPr>
              <a:t>подкасты</a:t>
            </a:r>
            <a:r>
              <a:rPr lang="ru-RU" b="1" dirty="0">
                <a:solidFill>
                  <a:srgbClr val="760000"/>
                </a:solidFill>
              </a:rPr>
              <a:t> с упражнениями разбиты по уровню знаний английского языка.</a:t>
            </a:r>
          </a:p>
          <a:p>
            <a:pPr algn="ctr"/>
            <a:r>
              <a:rPr lang="ru-RU" b="1" dirty="0">
                <a:solidFill>
                  <a:srgbClr val="7030A0"/>
                </a:solidFill>
              </a:rPr>
              <a:t>Englishlearner.ru</a:t>
            </a:r>
            <a:r>
              <a:rPr lang="ru-RU" b="1" dirty="0">
                <a:solidFill>
                  <a:srgbClr val="760000"/>
                </a:solidFill>
              </a:rPr>
              <a:t> — видео-ролики для тренировки навыка восприятия англоязычной речи на слух.</a:t>
            </a:r>
          </a:p>
          <a:p>
            <a:pPr algn="ctr"/>
            <a:r>
              <a:rPr lang="ru-RU" b="1" dirty="0">
                <a:solidFill>
                  <a:srgbClr val="7030A0"/>
                </a:solidFill>
              </a:rPr>
              <a:t>Fonetiks.org</a:t>
            </a:r>
            <a:r>
              <a:rPr lang="ru-RU" b="1" dirty="0">
                <a:solidFill>
                  <a:srgbClr val="760000"/>
                </a:solidFill>
              </a:rPr>
              <a:t> – очень полезный сайт для отработки не только восприятия речи на слух, но и правописания. </a:t>
            </a:r>
          </a:p>
          <a:p>
            <a:pPr algn="ctr"/>
            <a:r>
              <a:rPr lang="ru-RU" b="1" dirty="0">
                <a:solidFill>
                  <a:srgbClr val="7030A0"/>
                </a:solidFill>
              </a:rPr>
              <a:t>Ego4u.com и correctenglish.ru </a:t>
            </a:r>
            <a:r>
              <a:rPr lang="ru-RU" b="1" dirty="0">
                <a:solidFill>
                  <a:srgbClr val="760000"/>
                </a:solidFill>
              </a:rPr>
              <a:t>– два сайта с обширным меню, разделы которого удовлетворят самого требовательного ученика!</a:t>
            </a:r>
          </a:p>
          <a:p>
            <a:pPr algn="ctr"/>
            <a:r>
              <a:rPr lang="ru-RU" b="1" dirty="0">
                <a:solidFill>
                  <a:srgbClr val="7030A0"/>
                </a:solidFill>
              </a:rPr>
              <a:t>http://www.agendaweb.org/ - </a:t>
            </a:r>
            <a:r>
              <a:rPr lang="ru-RU" b="1" dirty="0" err="1">
                <a:solidFill>
                  <a:srgbClr val="7030A0"/>
                </a:solidFill>
              </a:rPr>
              <a:t>Agendaweb</a:t>
            </a:r>
            <a:r>
              <a:rPr lang="ru-RU" b="1" dirty="0">
                <a:solidFill>
                  <a:srgbClr val="760000"/>
                </a:solidFill>
              </a:rPr>
              <a:t> - Сотни лучших упражнений по английскому языку</a:t>
            </a:r>
          </a:p>
          <a:p>
            <a:pPr algn="ctr"/>
            <a:r>
              <a:rPr lang="ru-RU" b="1" dirty="0" err="1">
                <a:solidFill>
                  <a:srgbClr val="7030A0"/>
                </a:solidFill>
              </a:rPr>
              <a:t>British</a:t>
            </a:r>
            <a:r>
              <a:rPr lang="ru-RU" b="1" dirty="0">
                <a:solidFill>
                  <a:srgbClr val="7030A0"/>
                </a:solidFill>
              </a:rPr>
              <a:t> </a:t>
            </a:r>
            <a:r>
              <a:rPr lang="ru-RU" b="1" dirty="0" err="1">
                <a:solidFill>
                  <a:srgbClr val="7030A0"/>
                </a:solidFill>
              </a:rPr>
              <a:t>Council</a:t>
            </a:r>
            <a:r>
              <a:rPr lang="ru-RU" b="1" dirty="0">
                <a:solidFill>
                  <a:srgbClr val="760000"/>
                </a:solidFill>
              </a:rPr>
              <a:t>. На этом сайте представлено множество интересных игр. </a:t>
            </a:r>
          </a:p>
          <a:p>
            <a:pPr algn="ctr"/>
            <a:r>
              <a:rPr lang="ru-RU" b="1" dirty="0">
                <a:solidFill>
                  <a:srgbClr val="760000"/>
                </a:solidFill>
              </a:rPr>
              <a:t>Уроки английского для детей. Все уроки разбиты на несколько </a:t>
            </a:r>
            <a:r>
              <a:rPr lang="ru-RU" b="1" dirty="0" err="1">
                <a:solidFill>
                  <a:srgbClr val="760000"/>
                </a:solidFill>
              </a:rPr>
              <a:t>подтем</a:t>
            </a:r>
            <a:r>
              <a:rPr lang="ru-RU" b="1" dirty="0">
                <a:solidFill>
                  <a:srgbClr val="760000"/>
                </a:solidFill>
              </a:rPr>
              <a:t>. </a:t>
            </a:r>
          </a:p>
          <a:p>
            <a:pPr algn="ctr"/>
            <a:r>
              <a:rPr lang="ru-RU" b="1" dirty="0" err="1">
                <a:solidFill>
                  <a:srgbClr val="7030A0"/>
                </a:solidFill>
              </a:rPr>
              <a:t>Cambridge</a:t>
            </a:r>
            <a:r>
              <a:rPr lang="ru-RU" b="1" dirty="0">
                <a:solidFill>
                  <a:srgbClr val="7030A0"/>
                </a:solidFill>
              </a:rPr>
              <a:t> </a:t>
            </a:r>
            <a:r>
              <a:rPr lang="ru-RU" b="1" dirty="0" err="1">
                <a:solidFill>
                  <a:srgbClr val="7030A0"/>
                </a:solidFill>
              </a:rPr>
              <a:t>English</a:t>
            </a:r>
            <a:r>
              <a:rPr lang="ru-RU" b="1" dirty="0">
                <a:solidFill>
                  <a:srgbClr val="7030A0"/>
                </a:solidFill>
              </a:rPr>
              <a:t> </a:t>
            </a:r>
            <a:r>
              <a:rPr lang="ru-RU" b="1" dirty="0" err="1">
                <a:solidFill>
                  <a:srgbClr val="7030A0"/>
                </a:solidFill>
              </a:rPr>
              <a:t>Online</a:t>
            </a:r>
            <a:r>
              <a:rPr lang="ru-RU" b="1" dirty="0">
                <a:solidFill>
                  <a:srgbClr val="760000"/>
                </a:solidFill>
              </a:rPr>
              <a:t>, разработанный издательством </a:t>
            </a:r>
            <a:r>
              <a:rPr lang="ru-RU" b="1" dirty="0" err="1">
                <a:solidFill>
                  <a:srgbClr val="760000"/>
                </a:solidFill>
              </a:rPr>
              <a:t>Кэмбриджского</a:t>
            </a:r>
            <a:r>
              <a:rPr lang="ru-RU" b="1" dirty="0">
                <a:solidFill>
                  <a:srgbClr val="760000"/>
                </a:solidFill>
              </a:rPr>
              <a:t> университета. </a:t>
            </a:r>
          </a:p>
          <a:p>
            <a:pPr algn="ctr"/>
            <a:r>
              <a:rPr lang="en-US" b="1" dirty="0">
                <a:solidFill>
                  <a:srgbClr val="7030A0"/>
                </a:solidFill>
              </a:rPr>
              <a:t>http://www.english-4kids.com/</a:t>
            </a:r>
            <a:endParaRPr lang="ru-RU" b="1" dirty="0">
              <a:solidFill>
                <a:srgbClr val="7030A0"/>
              </a:solidFill>
            </a:endParaRPr>
          </a:p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601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ds02.infourok.ru/uploads/ex/0921/0005fc90-ed850025/img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780" y="-923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Английский язык. Сказка про глагол to be.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66825" y="692696"/>
            <a:ext cx="5802790" cy="3817625"/>
          </a:xfrm>
          <a:prstGeom prst="rect">
            <a:avLst/>
          </a:prstGeom>
          <a:solidFill>
            <a:srgbClr val="4F81BD"/>
          </a:solidFill>
          <a:ln>
            <a:noFill/>
          </a:ln>
          <a:effectLst>
            <a:innerShdw blurRad="469900">
              <a:srgbClr val="000000">
                <a:alpha val="86000"/>
              </a:srgbClr>
            </a:innerShdw>
          </a:effectLst>
          <a:scene3d>
            <a:camera prst="orthographicFront"/>
            <a:lightRig rig="soft" dir="t"/>
          </a:scene3d>
          <a:sp3d/>
        </p:spPr>
      </p:pic>
      <p:sp>
        <p:nvSpPr>
          <p:cNvPr id="2" name="TextBox 1"/>
          <p:cNvSpPr txBox="1"/>
          <p:nvPr/>
        </p:nvSpPr>
        <p:spPr>
          <a:xfrm>
            <a:off x="683568" y="5157192"/>
            <a:ext cx="5519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Грамматическая сказка про глагол </a:t>
            </a:r>
            <a:r>
              <a:rPr lang="en-US" sz="2400" b="1" dirty="0" smtClean="0">
                <a:solidFill>
                  <a:srgbClr val="C00000"/>
                </a:solidFill>
              </a:rPr>
              <a:t>to be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556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6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ds04.infourok.ru/uploads/ex/1015/00031d54-1f042477/img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89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22202" y="260648"/>
            <a:ext cx="67822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Игры на уроках английского языка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47664" y="1493495"/>
            <a:ext cx="2160240" cy="229554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760000"/>
                </a:solidFill>
              </a:rPr>
              <a:t>Игра в мяч</a:t>
            </a:r>
          </a:p>
          <a:p>
            <a:pPr algn="ctr"/>
            <a:r>
              <a:rPr lang="en-US" sz="2000" dirty="0" smtClean="0">
                <a:solidFill>
                  <a:srgbClr val="760000"/>
                </a:solidFill>
              </a:rPr>
              <a:t>T</a:t>
            </a:r>
            <a:r>
              <a:rPr lang="en-US" sz="2000" dirty="0">
                <a:solidFill>
                  <a:srgbClr val="760000"/>
                </a:solidFill>
              </a:rPr>
              <a:t>.: </a:t>
            </a:r>
            <a:r>
              <a:rPr lang="en-US" sz="2000" dirty="0" err="1">
                <a:solidFill>
                  <a:srgbClr val="760000"/>
                </a:solidFill>
              </a:rPr>
              <a:t>Мяч</a:t>
            </a:r>
            <a:r>
              <a:rPr lang="en-US" sz="2000" dirty="0">
                <a:solidFill>
                  <a:srgbClr val="760000"/>
                </a:solidFill>
              </a:rPr>
              <a:t>.</a:t>
            </a:r>
          </a:p>
          <a:p>
            <a:pPr algn="ctr"/>
            <a:r>
              <a:rPr lang="en-US" sz="2000" dirty="0">
                <a:solidFill>
                  <a:srgbClr val="760000"/>
                </a:solidFill>
              </a:rPr>
              <a:t>Р1.: A ball.</a:t>
            </a:r>
          </a:p>
          <a:p>
            <a:pPr algn="ctr"/>
            <a:r>
              <a:rPr lang="en-US" sz="2000" dirty="0">
                <a:solidFill>
                  <a:srgbClr val="760000"/>
                </a:solidFill>
              </a:rPr>
              <a:t>Т.: </a:t>
            </a:r>
            <a:r>
              <a:rPr lang="en-US" sz="2000" dirty="0" err="1">
                <a:solidFill>
                  <a:srgbClr val="760000"/>
                </a:solidFill>
              </a:rPr>
              <a:t>Машина</a:t>
            </a:r>
            <a:r>
              <a:rPr lang="en-US" sz="2000" dirty="0">
                <a:solidFill>
                  <a:srgbClr val="760000"/>
                </a:solidFill>
              </a:rPr>
              <a:t>.</a:t>
            </a:r>
          </a:p>
          <a:p>
            <a:pPr algn="ctr"/>
            <a:r>
              <a:rPr lang="en-US" sz="2000" dirty="0">
                <a:solidFill>
                  <a:srgbClr val="760000"/>
                </a:solidFill>
              </a:rPr>
              <a:t>P2.: A car. И </a:t>
            </a:r>
            <a:r>
              <a:rPr lang="en-US" sz="2000" dirty="0" err="1">
                <a:solidFill>
                  <a:srgbClr val="760000"/>
                </a:solidFill>
              </a:rPr>
              <a:t>т.д</a:t>
            </a:r>
            <a:r>
              <a:rPr lang="en-US" sz="2400" dirty="0">
                <a:solidFill>
                  <a:srgbClr val="760000"/>
                </a:solidFill>
              </a:rPr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923928" y="3428610"/>
            <a:ext cx="5094537" cy="3071867"/>
          </a:xfrm>
          <a:prstGeom prst="rect">
            <a:avLst/>
          </a:prstGeom>
          <a:solidFill>
            <a:srgbClr val="F79646">
              <a:lumMod val="60000"/>
              <a:lumOff val="4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76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Пара слов.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76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Это может быть существительное + прилагательное: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76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cat- fat, fox-red, elephant-big, mouse-little 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76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 т.д.; существительное + глагол: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76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frog- jump, bird-fly, fish-swim  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76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 т.д.; синонимы: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76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big- large, little- small, slim- thin 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76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 т.д.; антонимы: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76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big-little, huge- tiny, black-white</a:t>
            </a:r>
          </a:p>
        </p:txBody>
      </p:sp>
      <p:pic>
        <p:nvPicPr>
          <p:cNvPr id="7" name="Рисунок 6" descr="C:\Users\Привет\AppData\Local\Microsoft\Windows\Temporary Internet Files\Content.Word\20210317_130423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1475656" y="4516220"/>
            <a:ext cx="2304256" cy="1611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Привет\AppData\Local\Microsoft\Windows\Temporary Internet Files\Content.Word\20210317_131200.jp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32956" y="845256"/>
            <a:ext cx="3667435" cy="24482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8386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ds02.infourok.ru/uploads/ex/0921/0005fc90-ed850025/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780" y="-923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27784" y="548680"/>
            <a:ext cx="56089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Игры на уроках английского языка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59831" y="1071900"/>
            <a:ext cx="5760641" cy="3005172"/>
          </a:xfrm>
          <a:prstGeom prst="rect">
            <a:avLst/>
          </a:prstGeom>
          <a:solidFill>
            <a:srgbClr val="F79646">
              <a:lumMod val="60000"/>
              <a:lumOff val="4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76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Игра с карточками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76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 игре принимают участие две команды. На столе разложены карточки с числами. К столу одновременно подходят по одному представителю от каждой команды. Учитель называет число по-английски. Задача играющих – быстрее взять нужную карточку.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76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Побеждает команда, набравшая большее количество карточек.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9994" y="3284984"/>
            <a:ext cx="2825822" cy="3096344"/>
          </a:xfrm>
          <a:prstGeom prst="rect">
            <a:avLst/>
          </a:prstGeom>
          <a:solidFill>
            <a:srgbClr val="F79646">
              <a:lumMod val="60000"/>
              <a:lumOff val="4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76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Игра в рифму.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76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Учитель называет слово, а учащиеся подбирают к этому слову слово, рифмующееся с ним, например: </a:t>
            </a:r>
            <a:r>
              <a:rPr kumimoji="0" lang="ru-RU" sz="2000" b="0" i="0" u="none" strike="noStrike" kern="0" cap="none" spc="0" normalizeH="0" baseline="0" noProof="0" dirty="0" err="1">
                <a:ln>
                  <a:noFill/>
                </a:ln>
                <a:solidFill>
                  <a:srgbClr val="76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cat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76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– </a:t>
            </a:r>
            <a:r>
              <a:rPr kumimoji="0" lang="ru-RU" sz="2000" b="0" i="0" u="none" strike="noStrike" kern="0" cap="none" spc="0" normalizeH="0" baseline="0" noProof="0" dirty="0" err="1">
                <a:ln>
                  <a:noFill/>
                </a:ln>
                <a:solidFill>
                  <a:srgbClr val="76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hat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76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ru-RU" sz="2000" b="0" i="0" u="none" strike="noStrike" kern="0" cap="none" spc="0" normalizeH="0" baseline="0" noProof="0" dirty="0" err="1">
                <a:ln>
                  <a:noFill/>
                </a:ln>
                <a:solidFill>
                  <a:srgbClr val="76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ball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76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– </a:t>
            </a:r>
            <a:r>
              <a:rPr kumimoji="0" lang="ru-RU" sz="2000" b="0" i="0" u="none" strike="noStrike" kern="0" cap="none" spc="0" normalizeH="0" baseline="0" noProof="0" dirty="0" err="1">
                <a:ln>
                  <a:noFill/>
                </a:ln>
                <a:solidFill>
                  <a:srgbClr val="76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wall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76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ru-RU" sz="2000" b="0" i="0" u="none" strike="noStrike" kern="0" cap="none" spc="0" normalizeH="0" baseline="0" noProof="0" dirty="0" err="1">
                <a:ln>
                  <a:noFill/>
                </a:ln>
                <a:solidFill>
                  <a:srgbClr val="76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dog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76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</a:t>
            </a:r>
            <a:r>
              <a:rPr kumimoji="0" lang="ru-RU" sz="2000" b="0" i="0" u="none" strike="noStrike" kern="0" cap="none" spc="0" normalizeH="0" baseline="0" noProof="0" dirty="0" err="1">
                <a:ln>
                  <a:noFill/>
                </a:ln>
                <a:solidFill>
                  <a:srgbClr val="76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frog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76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ru-RU" sz="2000" b="0" i="0" u="none" strike="noStrike" kern="0" cap="none" spc="0" normalizeH="0" baseline="0" noProof="0" dirty="0" err="1">
                <a:ln>
                  <a:noFill/>
                </a:ln>
                <a:solidFill>
                  <a:srgbClr val="76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rose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76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– </a:t>
            </a:r>
            <a:r>
              <a:rPr kumimoji="0" lang="ru-RU" sz="2000" b="0" i="0" u="none" strike="noStrike" kern="0" cap="none" spc="0" normalizeH="0" baseline="0" noProof="0" dirty="0" err="1">
                <a:ln>
                  <a:noFill/>
                </a:ln>
                <a:solidFill>
                  <a:srgbClr val="76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nose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76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и </a:t>
            </a:r>
            <a:r>
              <a:rPr kumimoji="0" lang="ru-RU" sz="2000" b="0" i="0" u="none" strike="noStrike" kern="0" cap="none" spc="0" normalizeH="0" baseline="0" noProof="0" dirty="0" err="1">
                <a:ln>
                  <a:noFill/>
                </a:ln>
                <a:solidFill>
                  <a:srgbClr val="76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т.д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rgbClr val="76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Рисунок 5" descr="C:\Users\Привет\AppData\Local\Microsoft\Windows\Temporary Internet Files\Content.Word\20210317_131433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024" y="4077072"/>
            <a:ext cx="2872740" cy="2154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Привет\AppData\Local\Microsoft\Windows\Temporary Internet Files\Content.Word\20210317_132210.jpg"/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42" b="-1"/>
          <a:stretch/>
        </p:blipFill>
        <p:spPr bwMode="auto">
          <a:xfrm rot="5400000">
            <a:off x="195246" y="660315"/>
            <a:ext cx="2615317" cy="23920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41556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cvr.sochi-schools.ru/wp-content/uploads/2019/05/Logo-english-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96552" y="14512"/>
            <a:ext cx="9540552" cy="688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1399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</TotalTime>
  <Words>533</Words>
  <Application>Microsoft Office PowerPoint</Application>
  <PresentationFormat>Экран (4:3)</PresentationFormat>
  <Paragraphs>48</Paragraphs>
  <Slides>14</Slides>
  <Notes>1</Notes>
  <HiddenSlides>0</HiddenSlides>
  <MMClips>3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Тема Office</vt:lpstr>
      <vt:lpstr>Office Theme</vt:lpstr>
      <vt:lpstr>1_Office Theme</vt:lpstr>
      <vt:lpstr>Эркер</vt:lpstr>
      <vt:lpstr>Презентация PowerPoint</vt:lpstr>
      <vt:lpstr>Презентация PowerPoint</vt:lpstr>
      <vt:lpstr>Презентация PowerPoint</vt:lpstr>
      <vt:lpstr>Презентация PowerPoint</vt:lpstr>
      <vt:lpstr>Сайты для изучения английского языка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Как проверить домашнее задание?</vt:lpstr>
      <vt:lpstr>Презентация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Юлия Хангуева</dc:creator>
  <cp:lastModifiedBy>Надежда</cp:lastModifiedBy>
  <cp:revision>21</cp:revision>
  <dcterms:created xsi:type="dcterms:W3CDTF">2021-03-14T10:55:10Z</dcterms:created>
  <dcterms:modified xsi:type="dcterms:W3CDTF">2021-04-14T09:12:40Z</dcterms:modified>
</cp:coreProperties>
</file>