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72" r:id="rId2"/>
  </p:sldMasterIdLst>
  <p:notesMasterIdLst>
    <p:notesMasterId r:id="rId11"/>
  </p:notesMasterIdLst>
  <p:sldIdLst>
    <p:sldId id="257" r:id="rId3"/>
    <p:sldId id="263" r:id="rId4"/>
    <p:sldId id="275" r:id="rId5"/>
    <p:sldId id="276" r:id="rId6"/>
    <p:sldId id="277" r:id="rId7"/>
    <p:sldId id="278" r:id="rId8"/>
    <p:sldId id="279" r:id="rId9"/>
    <p:sldId id="281" r:id="rId1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EF7415-2EB8-4E23-84DE-17632A4CFFC1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38F44-AB12-4766-8053-8C450B2046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53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E4836930-B423-4D5E-A9CC-DA7B74B5DB2A}" type="datetimeFigureOut">
              <a:rPr lang="ru-RU"/>
              <a:pPr>
                <a:defRPr/>
              </a:pPr>
              <a:t>28.08.2018</a:t>
            </a:fld>
            <a:endParaRPr lang="ru-RU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94C600"/>
              </a:solidFill>
            </a:endParaRPr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F7F0D262-E19B-4139-B360-677A2BB82666}" type="slidenum">
              <a:rPr lang="ru-RU">
                <a:solidFill>
                  <a:srgbClr val="94C6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4C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585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5194-7271-4F8F-8B8A-A1E0832571AB}" type="datetimeFigureOut">
              <a:rPr lang="ru-RU"/>
              <a:pPr>
                <a:defRPr/>
              </a:pPr>
              <a:t>28.08.2018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E3BE7-2EB0-442F-A51D-29ED140183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745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D62B2-B5DF-4529-BE44-7D82DCCB3607}" type="datetimeFigureOut">
              <a:rPr lang="ru-RU"/>
              <a:pPr>
                <a:defRPr/>
              </a:pPr>
              <a:t>28.08.2018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BE165-EDEE-4CFA-A126-E9E9AFFB9C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521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3DE27-A23F-4B99-816A-F6771994A43D}" type="datetimeFigureOut">
              <a:rPr lang="ru-RU"/>
              <a:pPr>
                <a:defRPr/>
              </a:pPr>
              <a:t>28.08.2018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4C600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FE4DF-E9A4-4C91-9C4C-6671C1EAEE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1440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E0396-9DC7-4745-8DB8-FF96A64A42AF}" type="datetimeFigureOut">
              <a:rPr lang="ru-RU"/>
              <a:pPr>
                <a:defRPr/>
              </a:pPr>
              <a:t>28.08.2018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4C600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0D6B7-DD28-44FD-BD6E-3FF506DC0E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523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D9CC0-FFCA-4644-BAA6-3A6EF478BED8}" type="datetimeFigureOut">
              <a:rPr lang="ru-RU"/>
              <a:pPr>
                <a:defRPr/>
              </a:pPr>
              <a:t>28.08.2018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4C6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ACBA1-97E6-4601-A21B-A30C014BED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7563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3BD29-3A3C-4A35-91A0-BC59BEE7C8CC}" type="datetimeFigureOut">
              <a:rPr lang="ru-RU"/>
              <a:pPr>
                <a:defRPr/>
              </a:pPr>
              <a:t>28.08.2018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4C600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0821D-9263-46B5-B94D-E543613FAE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317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FB0B1-8B58-41DB-9F31-944CCCCD1A02}" type="datetimeFigureOut">
              <a:rPr lang="ru-RU"/>
              <a:pPr>
                <a:defRPr/>
              </a:pPr>
              <a:t>28.08.2018</a:t>
            </a:fld>
            <a:endParaRPr lang="ru-RU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36DBD-07E3-4E74-A81F-F7411455AE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4C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069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6CF5F-9716-4EF8-807C-AB2522AD2714}" type="datetimeFigureOut">
              <a:rPr lang="ru-RU"/>
              <a:pPr>
                <a:defRPr/>
              </a:pPr>
              <a:t>28.08.2018</a:t>
            </a:fld>
            <a:endParaRPr lang="ru-RU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4C600"/>
              </a:solidFill>
            </a:endParaRPr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FB932-D3D8-453A-85F0-BF36F2EAB4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0731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478FB-7D56-4C00-A0F1-A7317788E1B4}" type="datetimeFigureOut">
              <a:rPr lang="ru-RU"/>
              <a:pPr>
                <a:defRPr/>
              </a:pPr>
              <a:t>28.08.2018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D9183-D554-44DB-A716-305ABC750F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9232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6CB91-0B3F-4080-8C28-E7089D28AF68}" type="datetimeFigureOut">
              <a:rPr lang="ru-RU"/>
              <a:pPr>
                <a:defRPr/>
              </a:pPr>
              <a:t>28.08.2018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FA626-B7E2-445F-ABA9-062A158242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550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2F35F"/>
            </a:gs>
            <a:gs pos="62000">
              <a:srgbClr val="92BE3F"/>
            </a:gs>
            <a:gs pos="100000">
              <a:srgbClr val="80A33D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DFAF6E-7379-48B0-AE73-9BBBEFEFE6E4}" type="datetimeFigureOut">
              <a:rPr lang="ru-RU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28.08.2018</a:t>
            </a:fld>
            <a:endParaRPr lang="ru-RU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94C600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C607C9-B90C-4D12-919A-059567A62EEC}" type="slidenum">
              <a:rPr lang="ru-RU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995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ylik.ru/uploads/posts/2011-01/1295440226_3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4386"/>
          <a:stretch/>
        </p:blipFill>
        <p:spPr bwMode="auto">
          <a:xfrm flipH="1">
            <a:off x="0" y="0"/>
            <a:ext cx="9143998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87523" y="368484"/>
            <a:ext cx="8568952" cy="6336704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04664"/>
            <a:ext cx="8856475" cy="432048"/>
          </a:xfrm>
        </p:spPr>
        <p:txBody>
          <a:bodyPr>
            <a:noAutofit/>
          </a:bodyPr>
          <a:lstStyle/>
          <a:p>
            <a:r>
              <a:rPr lang="ru-RU" sz="1400" b="1" dirty="0">
                <a:solidFill>
                  <a:schemeClr val="tx1"/>
                </a:solidFill>
                <a:latin typeface="Cambria" panose="02040503050406030204" pitchFamily="18" charset="0"/>
              </a:rPr>
              <a:t>Муниципальное автономное образовательное учреждение </a:t>
            </a:r>
            <a:endParaRPr lang="ru-RU" sz="1400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средняя </a:t>
            </a:r>
            <a:r>
              <a:rPr lang="ru-RU" sz="1400" b="1" dirty="0">
                <a:solidFill>
                  <a:schemeClr val="tx1"/>
                </a:solidFill>
                <a:latin typeface="Cambria" panose="02040503050406030204" pitchFamily="18" charset="0"/>
              </a:rPr>
              <a:t>общеобразовательная школа № </a:t>
            </a:r>
            <a:r>
              <a:rPr lang="ru-RU" sz="1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147</a:t>
            </a:r>
          </a:p>
          <a:p>
            <a:r>
              <a:rPr lang="ru-RU" sz="1400" b="1" dirty="0">
                <a:solidFill>
                  <a:schemeClr val="tx1"/>
                </a:solidFill>
                <a:latin typeface="Cambria" panose="02040503050406030204" pitchFamily="18" charset="0"/>
              </a:rPr>
              <a:t>г</a:t>
            </a:r>
            <a:r>
              <a:rPr lang="ru-RU" sz="1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. Екатеринбург</a:t>
            </a:r>
            <a:endParaRPr lang="ru-RU" sz="14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4815" y="2311801"/>
            <a:ext cx="8354368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>
                <a:ln w="3175"/>
                <a:latin typeface="Cambria" panose="02040503050406030204" pitchFamily="18" charset="0"/>
              </a:rPr>
              <a:t>«Использование кейс-технологии при работе </a:t>
            </a:r>
            <a:r>
              <a:rPr lang="ru-RU" sz="4400" b="1" spc="50" dirty="0" smtClean="0">
                <a:ln w="3175"/>
                <a:latin typeface="Cambria" panose="02040503050406030204" pitchFamily="18" charset="0"/>
              </a:rPr>
              <a:t>с родителями как </a:t>
            </a:r>
            <a:r>
              <a:rPr lang="ru-RU" sz="4400" b="1" spc="50" dirty="0">
                <a:ln w="3175"/>
                <a:latin typeface="Cambria" panose="02040503050406030204" pitchFamily="18" charset="0"/>
              </a:rPr>
              <a:t>форма интерактивного общения»</a:t>
            </a:r>
            <a:endParaRPr lang="ru-RU" sz="4400" b="1" spc="50" dirty="0">
              <a:ln w="3175"/>
              <a:latin typeface="Cambria" panose="02040503050406030204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5549972" y="5373216"/>
            <a:ext cx="4206604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28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pic>
        <p:nvPicPr>
          <p:cNvPr id="8" name="Picture 3" descr="C:\Users\Админ\Desktop\эмблема ОО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972" y="317502"/>
            <a:ext cx="1618068" cy="2141560"/>
          </a:xfrm>
          <a:prstGeom prst="rect">
            <a:avLst/>
          </a:prstGeom>
          <a:ln>
            <a:solidFill>
              <a:schemeClr val="tx1"/>
            </a:solidFill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Админ\Desktop\эмблема ОО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32656"/>
            <a:ext cx="1618068" cy="2141560"/>
          </a:xfrm>
          <a:prstGeom prst="rect">
            <a:avLst/>
          </a:prstGeom>
          <a:ln>
            <a:solidFill>
              <a:schemeClr val="tx1"/>
            </a:solidFill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302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rylik.ru/uploads/posts/2011-01/1295440226_3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4386"/>
          <a:stretch/>
        </p:blipFill>
        <p:spPr bwMode="auto">
          <a:xfrm flipH="1">
            <a:off x="0" y="-34458"/>
            <a:ext cx="9143998" cy="6858000"/>
          </a:xfrm>
          <a:prstGeom prst="rect">
            <a:avLst/>
          </a:prstGeom>
          <a:gradFill>
            <a:gsLst>
              <a:gs pos="0">
                <a:srgbClr val="00B0F0"/>
              </a:gs>
              <a:gs pos="62000">
                <a:srgbClr val="92BE3F"/>
              </a:gs>
              <a:gs pos="100000">
                <a:srgbClr val="80A33D"/>
              </a:gs>
            </a:gsLst>
            <a:lin ang="5400000" scaled="0"/>
          </a:gradFill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17531" y="752644"/>
            <a:ext cx="7689217" cy="5283795"/>
          </a:xfrm>
        </p:spPr>
        <p:txBody>
          <a:bodyPr/>
          <a:lstStyle/>
          <a:p>
            <a:pPr marL="69850" indent="0">
              <a:buNone/>
            </a:pPr>
            <a:r>
              <a:rPr lang="ru-RU" sz="3200" b="1" dirty="0" smtClean="0">
                <a:latin typeface="Segoe Print" panose="02000600000000000000" pitchFamily="2" charset="0"/>
              </a:rPr>
              <a:t>Кейс-технология</a:t>
            </a:r>
            <a:r>
              <a:rPr lang="ru-RU" sz="3200" dirty="0" smtClean="0">
                <a:latin typeface="Segoe Print" panose="02000600000000000000" pitchFamily="2" charset="0"/>
              </a:rPr>
              <a:t> – это синтез</a:t>
            </a:r>
          </a:p>
          <a:p>
            <a:pPr marL="69850" indent="0">
              <a:buNone/>
            </a:pPr>
            <a:r>
              <a:rPr lang="ru-RU" sz="3200" dirty="0" smtClean="0">
                <a:latin typeface="Segoe Print" panose="02000600000000000000" pitchFamily="2" charset="0"/>
              </a:rPr>
              <a:t> </a:t>
            </a:r>
          </a:p>
          <a:p>
            <a:pPr marL="69850" indent="0">
              <a:buNone/>
            </a:pPr>
            <a:endParaRPr lang="ru-RU" dirty="0">
              <a:latin typeface="Segoe Print" panose="02000600000000000000" pitchFamily="2" charset="0"/>
            </a:endParaRPr>
          </a:p>
          <a:p>
            <a:r>
              <a:rPr lang="ru-RU" sz="3200" dirty="0" smtClean="0">
                <a:latin typeface="Segoe Print" panose="02000600000000000000" pitchFamily="2" charset="0"/>
              </a:rPr>
              <a:t>проблемного обучения</a:t>
            </a:r>
          </a:p>
          <a:p>
            <a:r>
              <a:rPr lang="ru-RU" sz="3200" dirty="0" smtClean="0">
                <a:latin typeface="Segoe Print" panose="02000600000000000000" pitchFamily="2" charset="0"/>
              </a:rPr>
              <a:t> </a:t>
            </a:r>
            <a:r>
              <a:rPr lang="ru-RU" sz="3200" dirty="0">
                <a:latin typeface="Segoe Print" panose="02000600000000000000" pitchFamily="2" charset="0"/>
              </a:rPr>
              <a:t>информационно-коммуникативных </a:t>
            </a:r>
            <a:r>
              <a:rPr lang="ru-RU" sz="3200" dirty="0" smtClean="0">
                <a:latin typeface="Segoe Print" panose="02000600000000000000" pitchFamily="2" charset="0"/>
              </a:rPr>
              <a:t>технологий</a:t>
            </a:r>
          </a:p>
          <a:p>
            <a:r>
              <a:rPr lang="ru-RU" sz="3200" dirty="0" smtClean="0">
                <a:latin typeface="Segoe Print" panose="02000600000000000000" pitchFamily="2" charset="0"/>
              </a:rPr>
              <a:t>метода проектов</a:t>
            </a:r>
          </a:p>
          <a:p>
            <a:r>
              <a:rPr lang="ru-RU" sz="3200" dirty="0">
                <a:latin typeface="Segoe Print" panose="02000600000000000000" pitchFamily="2" charset="0"/>
              </a:rPr>
              <a:t>р</a:t>
            </a:r>
            <a:r>
              <a:rPr lang="ru-RU" sz="3200" dirty="0" smtClean="0">
                <a:latin typeface="Segoe Print" panose="02000600000000000000" pitchFamily="2" charset="0"/>
              </a:rPr>
              <a:t>олевых игр</a:t>
            </a:r>
          </a:p>
          <a:p>
            <a:r>
              <a:rPr lang="ru-RU" sz="3200" dirty="0" smtClean="0">
                <a:latin typeface="Segoe Print" panose="02000600000000000000" pitchFamily="2" charset="0"/>
              </a:rPr>
              <a:t>ситуативного анализа</a:t>
            </a:r>
            <a:endParaRPr lang="ru-RU" sz="3200" dirty="0">
              <a:latin typeface="Segoe Print" panose="02000600000000000000" pitchFamily="2" charset="0"/>
            </a:endParaRPr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229430" y="2420888"/>
            <a:ext cx="811943" cy="338437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85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164" descr="Описание: C:\Users\Админ\Desktop\НПК педагогов\Рисунок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6976"/>
            <a:ext cx="9168800" cy="710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-211959" y="483860"/>
            <a:ext cx="9592718" cy="3795795"/>
            <a:chOff x="1815853" y="-239234"/>
            <a:chExt cx="5830514" cy="1957302"/>
          </a:xfrm>
        </p:grpSpPr>
        <p:sp>
          <p:nvSpPr>
            <p:cNvPr id="17" name="Овал 16"/>
            <p:cNvSpPr/>
            <p:nvPr/>
          </p:nvSpPr>
          <p:spPr>
            <a:xfrm>
              <a:off x="1815853" y="465684"/>
              <a:ext cx="2077743" cy="108276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 b="1" dirty="0">
                <a:solidFill>
                  <a:schemeClr val="tx1"/>
                </a:solidFill>
                <a:latin typeface="Cambria" pitchFamily="18" charset="0"/>
              </a:endParaRPr>
            </a:p>
          </p:txBody>
        </p:sp>
        <p:sp>
          <p:nvSpPr>
            <p:cNvPr id="23" name="Овал 22"/>
            <p:cNvSpPr/>
            <p:nvPr/>
          </p:nvSpPr>
          <p:spPr>
            <a:xfrm>
              <a:off x="5099208" y="676950"/>
              <a:ext cx="2547159" cy="10411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 b="1" dirty="0">
                <a:solidFill>
                  <a:schemeClr val="tx1"/>
                </a:solidFill>
                <a:latin typeface="Cambria" pitchFamily="18" charset="0"/>
              </a:endParaRPr>
            </a:p>
          </p:txBody>
        </p:sp>
        <p:sp>
          <p:nvSpPr>
            <p:cNvPr id="29" name="Овал 28"/>
            <p:cNvSpPr/>
            <p:nvPr/>
          </p:nvSpPr>
          <p:spPr>
            <a:xfrm>
              <a:off x="3410566" y="-239234"/>
              <a:ext cx="2538482" cy="106788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 b="1" dirty="0">
                <a:solidFill>
                  <a:schemeClr val="tx1"/>
                </a:solidFill>
                <a:latin typeface="Cambria" pitchFamily="18" charset="0"/>
              </a:endParaRPr>
            </a:p>
          </p:txBody>
        </p:sp>
      </p:grp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381953"/>
              </p:ext>
            </p:extLst>
          </p:nvPr>
        </p:nvGraphicFramePr>
        <p:xfrm>
          <a:off x="464094" y="4913518"/>
          <a:ext cx="7776865" cy="1051560"/>
        </p:xfrm>
        <a:graphic>
          <a:graphicData uri="http://schemas.openxmlformats.org/drawingml/2006/table">
            <a:tbl>
              <a:tblPr firstRow="1" firstCol="1" bandRow="1"/>
              <a:tblGrid>
                <a:gridCol w="112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64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1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6000" dirty="0">
                        <a:effectLst/>
                        <a:latin typeface="Segoe Print" panose="020006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33699" marR="33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 smtClean="0">
                          <a:solidFill>
                            <a:srgbClr val="C00000"/>
                          </a:solidFill>
                          <a:effectLst/>
                          <a:latin typeface="Segoe Print" panose="02000600000000000000" pitchFamily="2" charset="0"/>
                          <a:ea typeface="Calibri"/>
                          <a:cs typeface="Times New Roman"/>
                        </a:rPr>
                        <a:t>Кейсы </a:t>
                      </a:r>
                      <a:endParaRPr lang="ru-RU" sz="6000" b="1" dirty="0">
                        <a:solidFill>
                          <a:srgbClr val="C00000"/>
                        </a:solidFill>
                        <a:effectLst/>
                        <a:latin typeface="Segoe Print" panose="020006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33699" marR="33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-262833" y="2581381"/>
            <a:ext cx="33217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>
                <a:latin typeface="Segoe Print" panose="02000600000000000000" pitchFamily="2" charset="0"/>
                <a:ea typeface="Times New Roman" panose="02020603050405020304" pitchFamily="18" charset="0"/>
              </a:rPr>
              <a:t>обучающие </a:t>
            </a:r>
            <a:r>
              <a:rPr lang="ru-RU" sz="2400" dirty="0" smtClean="0">
                <a:latin typeface="Segoe Print" panose="02000600000000000000" pitchFamily="2" charset="0"/>
                <a:ea typeface="Times New Roman" panose="02020603050405020304" pitchFamily="18" charset="0"/>
              </a:rPr>
              <a:t>анализу</a:t>
            </a:r>
          </a:p>
          <a:p>
            <a:pPr algn="ctr"/>
            <a:r>
              <a:rPr lang="ru-RU" sz="2400" dirty="0" smtClean="0">
                <a:latin typeface="Segoe Print" panose="02000600000000000000" pitchFamily="2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Segoe Print" panose="02000600000000000000" pitchFamily="2" charset="0"/>
                <a:ea typeface="Times New Roman" panose="02020603050405020304" pitchFamily="18" charset="0"/>
              </a:rPr>
              <a:t>и оценке</a:t>
            </a:r>
            <a:endParaRPr lang="ru-RU" sz="2400" dirty="0">
              <a:latin typeface="Segoe Print" panose="020006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66527" y="109308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smtClean="0">
                <a:latin typeface="Segoe Print" panose="02000600000000000000" pitchFamily="2" charset="0"/>
                <a:ea typeface="Times New Roman" panose="02020603050405020304" pitchFamily="18" charset="0"/>
              </a:rPr>
              <a:t>обучающие решению проблем и принятию решений</a:t>
            </a:r>
            <a:endParaRPr lang="ru-RU" sz="2400" dirty="0">
              <a:latin typeface="Segoe Print" panose="02000600000000000000" pitchFamily="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75924" y="2814796"/>
            <a:ext cx="40463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>
                <a:latin typeface="Segoe Print" panose="02000600000000000000" pitchFamily="2" charset="0"/>
                <a:ea typeface="Times New Roman" panose="02020603050405020304" pitchFamily="18" charset="0"/>
              </a:rPr>
              <a:t>и</a:t>
            </a:r>
            <a:r>
              <a:rPr lang="ru-RU" sz="2400" dirty="0" smtClean="0">
                <a:latin typeface="Segoe Print" panose="02000600000000000000" pitchFamily="2" charset="0"/>
                <a:ea typeface="Times New Roman" panose="02020603050405020304" pitchFamily="18" charset="0"/>
              </a:rPr>
              <a:t>ллюстрирующие</a:t>
            </a:r>
          </a:p>
          <a:p>
            <a:pPr algn="ctr"/>
            <a:r>
              <a:rPr lang="ru-RU" sz="2400" dirty="0" smtClean="0">
                <a:latin typeface="Segoe Print" panose="02000600000000000000" pitchFamily="2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Segoe Print" panose="02000600000000000000" pitchFamily="2" charset="0"/>
                <a:ea typeface="Times New Roman" panose="02020603050405020304" pitchFamily="18" charset="0"/>
              </a:rPr>
              <a:t>проблему и ее решение</a:t>
            </a:r>
            <a:endParaRPr lang="ru-RU" sz="2400" dirty="0">
              <a:latin typeface="Segoe Print" panose="02000600000000000000" pitchFamily="2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 flipV="1">
            <a:off x="2267745" y="3789040"/>
            <a:ext cx="1150685" cy="1124473"/>
          </a:xfrm>
          <a:prstGeom prst="line">
            <a:avLst/>
          </a:prstGeom>
          <a:ln w="349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0" idx="0"/>
          </p:cNvCxnSpPr>
          <p:nvPr/>
        </p:nvCxnSpPr>
        <p:spPr>
          <a:xfrm flipH="1" flipV="1">
            <a:off x="4174446" y="2554806"/>
            <a:ext cx="178080" cy="2358712"/>
          </a:xfrm>
          <a:prstGeom prst="line">
            <a:avLst/>
          </a:prstGeom>
          <a:ln w="349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endCxn id="23" idx="4"/>
          </p:cNvCxnSpPr>
          <p:nvPr/>
        </p:nvCxnSpPr>
        <p:spPr>
          <a:xfrm flipV="1">
            <a:off x="5175924" y="4279655"/>
            <a:ext cx="2109464" cy="554181"/>
          </a:xfrm>
          <a:prstGeom prst="line">
            <a:avLst/>
          </a:prstGeom>
          <a:ln w="349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09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rylik.ru/uploads/posts/2011-01/1295440226_3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4386"/>
          <a:stretch/>
        </p:blipFill>
        <p:spPr bwMode="auto">
          <a:xfrm flipH="1">
            <a:off x="-17124" y="16380"/>
            <a:ext cx="9143998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412776"/>
            <a:ext cx="8568952" cy="4680520"/>
          </a:xfrm>
        </p:spPr>
        <p:txBody>
          <a:bodyPr/>
          <a:lstStyle/>
          <a:p>
            <a:pPr lvl="0"/>
            <a:r>
              <a:rPr lang="ru-RU" u="sng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Сюжетная </a:t>
            </a:r>
            <a:r>
              <a:rPr lang="ru-RU" u="sng" dirty="0">
                <a:solidFill>
                  <a:schemeClr val="tx1"/>
                </a:solidFill>
                <a:latin typeface="Segoe Print" panose="02000600000000000000" pitchFamily="2" charset="0"/>
              </a:rPr>
              <a:t>часть </a:t>
            </a:r>
            <a:r>
              <a:rPr lang="ru-RU" dirty="0">
                <a:solidFill>
                  <a:schemeClr val="tx1"/>
                </a:solidFill>
                <a:latin typeface="Segoe Print" panose="02000600000000000000" pitchFamily="2" charset="0"/>
              </a:rPr>
              <a:t>(совокупность действий, событий</a:t>
            </a:r>
            <a:r>
              <a:rPr lang="ru-RU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);</a:t>
            </a:r>
          </a:p>
          <a:p>
            <a:pPr marL="69850" lvl="0" indent="0">
              <a:buNone/>
            </a:pPr>
            <a:endParaRPr lang="ru-RU" dirty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lvl="0"/>
            <a:r>
              <a:rPr lang="ru-RU" u="sng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Информационная </a:t>
            </a:r>
            <a:r>
              <a:rPr lang="ru-RU" u="sng" dirty="0">
                <a:solidFill>
                  <a:schemeClr val="tx1"/>
                </a:solidFill>
                <a:latin typeface="Segoe Print" panose="02000600000000000000" pitchFamily="2" charset="0"/>
              </a:rPr>
              <a:t>часть </a:t>
            </a:r>
            <a:r>
              <a:rPr lang="ru-RU" dirty="0">
                <a:solidFill>
                  <a:schemeClr val="tx1"/>
                </a:solidFill>
                <a:latin typeface="Segoe Print" panose="02000600000000000000" pitchFamily="2" charset="0"/>
              </a:rPr>
              <a:t>(вспомогательная информация, необходимая для анализа ситуации: научные, методические, статистические, нормативные материалы для решения кейса</a:t>
            </a:r>
            <a:r>
              <a:rPr lang="ru-RU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);</a:t>
            </a:r>
          </a:p>
          <a:p>
            <a:pPr marL="69850" lvl="0" indent="0">
              <a:buNone/>
            </a:pPr>
            <a:endParaRPr lang="ru-RU" dirty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lvl="0"/>
            <a:r>
              <a:rPr lang="ru-RU" u="sng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Методическая </a:t>
            </a:r>
            <a:r>
              <a:rPr lang="ru-RU" u="sng" dirty="0">
                <a:solidFill>
                  <a:schemeClr val="tx1"/>
                </a:solidFill>
                <a:latin typeface="Segoe Print" panose="02000600000000000000" pitchFamily="2" charset="0"/>
              </a:rPr>
              <a:t>часть </a:t>
            </a:r>
            <a:r>
              <a:rPr lang="ru-RU" dirty="0">
                <a:solidFill>
                  <a:schemeClr val="tx1"/>
                </a:solidFill>
                <a:latin typeface="Segoe Print" panose="02000600000000000000" pitchFamily="2" charset="0"/>
              </a:rPr>
              <a:t>(вопросы, задания по анализу кейса).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366422"/>
            <a:ext cx="6624736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Содержание кейса</a:t>
            </a:r>
            <a:endParaRPr lang="ru-RU" sz="3600" dirty="0">
              <a:effectLst/>
              <a:latin typeface="Segoe Print" panose="020006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79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rylik.ru/uploads/posts/2011-01/1295440226_3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4386"/>
          <a:stretch/>
        </p:blipFill>
        <p:spPr bwMode="auto">
          <a:xfrm flipH="1">
            <a:off x="0" y="0"/>
            <a:ext cx="9143998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620688"/>
            <a:ext cx="7416824" cy="5328592"/>
          </a:xfrm>
        </p:spPr>
        <p:txBody>
          <a:bodyPr/>
          <a:lstStyle/>
          <a:p>
            <a:pPr marL="69850" indent="0" algn="ctr">
              <a:buNone/>
            </a:pPr>
            <a:r>
              <a:rPr lang="ru-RU" sz="4000" u="sng" dirty="0" smtClean="0">
                <a:latin typeface="Segoe Print" panose="02000600000000000000" pitchFamily="2" charset="0"/>
              </a:rPr>
              <a:t>Этапы работы с кейсом</a:t>
            </a:r>
          </a:p>
          <a:p>
            <a:pPr marL="69850" indent="0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683568" y="1556792"/>
            <a:ext cx="3960440" cy="201622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Segoe Print" panose="02000600000000000000" pitchFamily="2" charset="0"/>
              </a:rPr>
              <a:t>подготовка</a:t>
            </a:r>
          </a:p>
        </p:txBody>
      </p:sp>
      <p:sp>
        <p:nvSpPr>
          <p:cNvPr id="6" name="Овал 5"/>
          <p:cNvSpPr/>
          <p:nvPr/>
        </p:nvSpPr>
        <p:spPr>
          <a:xfrm>
            <a:off x="4644008" y="3751312"/>
            <a:ext cx="3600400" cy="208823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9850" algn="ctr"/>
            <a:r>
              <a:rPr lang="ru-RU" sz="3200" dirty="0">
                <a:solidFill>
                  <a:schemeClr val="bg1"/>
                </a:solidFill>
                <a:latin typeface="Segoe Print" panose="02000600000000000000" pitchFamily="2" charset="0"/>
                <a:hlinkClick r:id="rId4" action="ppaction://hlinksldjump"/>
              </a:rPr>
              <a:t>решение</a:t>
            </a:r>
            <a:endParaRPr lang="ru-RU" sz="3200" dirty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4355976" y="1079779"/>
            <a:ext cx="2088232" cy="909061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endCxn id="4" idx="5"/>
          </p:cNvCxnSpPr>
          <p:nvPr/>
        </p:nvCxnSpPr>
        <p:spPr>
          <a:xfrm flipH="1" flipV="1">
            <a:off x="4064015" y="3277747"/>
            <a:ext cx="1948145" cy="473565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233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rylik.ru/uploads/posts/2011-01/1295440226_3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4386"/>
          <a:stretch/>
        </p:blipFill>
        <p:spPr bwMode="auto">
          <a:xfrm flipH="1">
            <a:off x="-59935" y="0"/>
            <a:ext cx="9143998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404664"/>
            <a:ext cx="8568952" cy="5760640"/>
          </a:xfrm>
        </p:spPr>
        <p:txBody>
          <a:bodyPr/>
          <a:lstStyle/>
          <a:p>
            <a:r>
              <a:rPr lang="ru-RU" dirty="0"/>
              <a:t>1</a:t>
            </a:r>
            <a:r>
              <a:rPr lang="ru-RU" sz="2000" dirty="0">
                <a:latin typeface="Segoe Print" panose="02000600000000000000" pitchFamily="2" charset="0"/>
              </a:rPr>
              <a:t>. </a:t>
            </a:r>
            <a:r>
              <a:rPr lang="ru-RU" sz="2800" b="1" dirty="0" smtClean="0">
                <a:latin typeface="Segoe Print" panose="02000600000000000000" pitchFamily="2" charset="0"/>
              </a:rPr>
              <a:t>Знакомство</a:t>
            </a:r>
            <a:r>
              <a:rPr lang="ru-RU" sz="2800" dirty="0" smtClean="0">
                <a:latin typeface="Segoe Print" panose="02000600000000000000" pitchFamily="2" charset="0"/>
              </a:rPr>
              <a:t> </a:t>
            </a:r>
            <a:r>
              <a:rPr lang="ru-RU" sz="2800" dirty="0">
                <a:latin typeface="Segoe Print" panose="02000600000000000000" pitchFamily="2" charset="0"/>
              </a:rPr>
              <a:t>с ситуацией, её особенностями</a:t>
            </a:r>
          </a:p>
          <a:p>
            <a:r>
              <a:rPr lang="ru-RU" sz="2800" dirty="0">
                <a:latin typeface="Segoe Print" panose="02000600000000000000" pitchFamily="2" charset="0"/>
              </a:rPr>
              <a:t>2. </a:t>
            </a:r>
            <a:r>
              <a:rPr lang="ru-RU" sz="2800" b="1" dirty="0" smtClean="0">
                <a:latin typeface="Segoe Print" panose="02000600000000000000" pitchFamily="2" charset="0"/>
              </a:rPr>
              <a:t>Выделение</a:t>
            </a:r>
            <a:r>
              <a:rPr lang="ru-RU" sz="2800" dirty="0" smtClean="0">
                <a:latin typeface="Segoe Print" panose="02000600000000000000" pitchFamily="2" charset="0"/>
              </a:rPr>
              <a:t> </a:t>
            </a:r>
            <a:r>
              <a:rPr lang="ru-RU" sz="2800" dirty="0">
                <a:latin typeface="Segoe Print" panose="02000600000000000000" pitchFamily="2" charset="0"/>
              </a:rPr>
              <a:t>основной проблемы (проблем), </a:t>
            </a:r>
            <a:endParaRPr lang="ru-RU" sz="2800" dirty="0" smtClean="0">
              <a:latin typeface="Segoe Print" panose="02000600000000000000" pitchFamily="2" charset="0"/>
            </a:endParaRPr>
          </a:p>
          <a:p>
            <a:r>
              <a:rPr lang="ru-RU" sz="2800" dirty="0" smtClean="0">
                <a:latin typeface="Segoe Print" panose="02000600000000000000" pitchFamily="2" charset="0"/>
              </a:rPr>
              <a:t>3</a:t>
            </a:r>
            <a:r>
              <a:rPr lang="ru-RU" sz="2800" dirty="0">
                <a:latin typeface="Segoe Print" panose="02000600000000000000" pitchFamily="2" charset="0"/>
              </a:rPr>
              <a:t>. </a:t>
            </a:r>
            <a:r>
              <a:rPr lang="ru-RU" sz="2800" b="1" dirty="0">
                <a:latin typeface="Segoe Print" panose="02000600000000000000" pitchFamily="2" charset="0"/>
              </a:rPr>
              <a:t>Формулирование</a:t>
            </a:r>
            <a:r>
              <a:rPr lang="ru-RU" sz="2800" dirty="0">
                <a:latin typeface="Segoe Print" panose="02000600000000000000" pitchFamily="2" charset="0"/>
              </a:rPr>
              <a:t> </a:t>
            </a:r>
            <a:r>
              <a:rPr lang="ru-RU" sz="2800" dirty="0" smtClean="0">
                <a:latin typeface="Segoe Print" panose="02000600000000000000" pitchFamily="2" charset="0"/>
              </a:rPr>
              <a:t>проблемы</a:t>
            </a:r>
            <a:endParaRPr lang="ru-RU" sz="2800" dirty="0">
              <a:latin typeface="Segoe Print" panose="02000600000000000000" pitchFamily="2" charset="0"/>
            </a:endParaRPr>
          </a:p>
          <a:p>
            <a:r>
              <a:rPr lang="ru-RU" sz="2800" dirty="0">
                <a:latin typeface="Segoe Print" panose="02000600000000000000" pitchFamily="2" charset="0"/>
              </a:rPr>
              <a:t>4. </a:t>
            </a:r>
            <a:r>
              <a:rPr lang="ru-RU" sz="2800" b="1" dirty="0">
                <a:latin typeface="Segoe Print" panose="02000600000000000000" pitchFamily="2" charset="0"/>
              </a:rPr>
              <a:t>Выдвижение</a:t>
            </a:r>
            <a:r>
              <a:rPr lang="ru-RU" sz="2800" dirty="0">
                <a:latin typeface="Segoe Print" panose="02000600000000000000" pitchFamily="2" charset="0"/>
              </a:rPr>
              <a:t> гипотетических ответов на проблемный вопрос </a:t>
            </a:r>
            <a:endParaRPr lang="ru-RU" sz="2800" dirty="0" smtClean="0">
              <a:latin typeface="Segoe Print" panose="02000600000000000000" pitchFamily="2" charset="0"/>
            </a:endParaRPr>
          </a:p>
          <a:p>
            <a:r>
              <a:rPr lang="ru-RU" sz="2800" dirty="0" smtClean="0">
                <a:latin typeface="Segoe Print" panose="02000600000000000000" pitchFamily="2" charset="0"/>
              </a:rPr>
              <a:t>5</a:t>
            </a:r>
            <a:r>
              <a:rPr lang="ru-RU" sz="2800" dirty="0">
                <a:latin typeface="Segoe Print" panose="02000600000000000000" pitchFamily="2" charset="0"/>
              </a:rPr>
              <a:t>. </a:t>
            </a:r>
            <a:r>
              <a:rPr lang="ru-RU" sz="2800" b="1" dirty="0" smtClean="0">
                <a:latin typeface="Segoe Print" panose="02000600000000000000" pitchFamily="2" charset="0"/>
              </a:rPr>
              <a:t>Решение </a:t>
            </a:r>
            <a:r>
              <a:rPr lang="ru-RU" sz="2800" b="1" dirty="0">
                <a:latin typeface="Segoe Print" panose="02000600000000000000" pitchFamily="2" charset="0"/>
              </a:rPr>
              <a:t>кейса </a:t>
            </a:r>
            <a:r>
              <a:rPr lang="ru-RU" sz="2800" dirty="0">
                <a:latin typeface="Segoe Print" panose="02000600000000000000" pitchFamily="2" charset="0"/>
              </a:rPr>
              <a:t>— предложение одного или нескольких вариантов последовательности </a:t>
            </a:r>
            <a:r>
              <a:rPr lang="ru-RU" sz="2800" dirty="0" smtClean="0">
                <a:latin typeface="Segoe Print" panose="02000600000000000000" pitchFamily="2" charset="0"/>
              </a:rPr>
              <a:t>действий</a:t>
            </a:r>
          </a:p>
          <a:p>
            <a:r>
              <a:rPr lang="ru-RU" sz="2800" dirty="0" smtClean="0">
                <a:latin typeface="Segoe Print" panose="02000600000000000000" pitchFamily="2" charset="0"/>
              </a:rPr>
              <a:t>6.</a:t>
            </a:r>
            <a:r>
              <a:rPr lang="ru-RU" sz="2800" b="1" dirty="0" smtClean="0">
                <a:latin typeface="Segoe Print" panose="02000600000000000000" pitchFamily="2" charset="0"/>
              </a:rPr>
              <a:t>Презентация</a:t>
            </a:r>
            <a:r>
              <a:rPr lang="ru-RU" sz="2800" dirty="0" smtClean="0">
                <a:latin typeface="Segoe Print" panose="02000600000000000000" pitchFamily="2" charset="0"/>
              </a:rPr>
              <a:t> </a:t>
            </a:r>
            <a:r>
              <a:rPr lang="ru-RU" sz="2800" dirty="0">
                <a:latin typeface="Segoe Print" panose="02000600000000000000" pitchFamily="2" charset="0"/>
              </a:rPr>
              <a:t>решения. </a:t>
            </a:r>
          </a:p>
          <a:p>
            <a:r>
              <a:rPr lang="ru-RU" sz="2800" dirty="0">
                <a:latin typeface="Segoe Print" panose="02000600000000000000" pitchFamily="2" charset="0"/>
              </a:rPr>
              <a:t>7.</a:t>
            </a:r>
            <a:r>
              <a:rPr lang="ru-RU" sz="2800" b="1" dirty="0">
                <a:latin typeface="Segoe Print" panose="02000600000000000000" pitchFamily="2" charset="0"/>
              </a:rPr>
              <a:t>Рефлексия</a:t>
            </a:r>
            <a:r>
              <a:rPr lang="ru-RU" sz="2800" dirty="0">
                <a:latin typeface="Segoe Print" panose="02000600000000000000" pitchFamily="2" charset="0"/>
              </a:rPr>
              <a:t> хода решения кейса. </a:t>
            </a:r>
          </a:p>
          <a:p>
            <a:pPr marL="69850" indent="0" algn="ctr">
              <a:buNone/>
            </a:pPr>
            <a:endParaRPr lang="ru-RU" sz="20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70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rylik.ru/uploads/posts/2011-01/1295440226_3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4386"/>
          <a:stretch/>
        </p:blipFill>
        <p:spPr bwMode="auto">
          <a:xfrm flipH="1">
            <a:off x="0" y="0"/>
            <a:ext cx="9143998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620688"/>
            <a:ext cx="8568952" cy="5328592"/>
          </a:xfrm>
        </p:spPr>
        <p:txBody>
          <a:bodyPr/>
          <a:lstStyle/>
          <a:p>
            <a:pPr marL="69850" indent="0" algn="ctr">
              <a:buNone/>
            </a:pPr>
            <a:r>
              <a:rPr lang="ru-RU" sz="3200" b="1" dirty="0" smtClean="0">
                <a:latin typeface="Segoe Print" panose="02000600000000000000" pitchFamily="2" charset="0"/>
              </a:rPr>
              <a:t>ПРИЕМЫ В КЕЙС-ТЕХНОЛОГИИ</a:t>
            </a:r>
          </a:p>
          <a:p>
            <a:pPr marL="69850" indent="0" algn="ctr">
              <a:buNone/>
            </a:pPr>
            <a:endParaRPr lang="ru-RU" dirty="0" smtClean="0">
              <a:latin typeface="Segoe Print" panose="02000600000000000000" pitchFamily="2" charset="0"/>
            </a:endParaRPr>
          </a:p>
          <a:p>
            <a:r>
              <a:rPr lang="ru-RU" sz="3200" dirty="0" smtClean="0">
                <a:latin typeface="Segoe Print" panose="02000600000000000000" pitchFamily="2" charset="0"/>
              </a:rPr>
              <a:t>«Генераторы идей и аналитики»</a:t>
            </a:r>
          </a:p>
          <a:p>
            <a:r>
              <a:rPr lang="ru-RU" sz="3200" dirty="0" smtClean="0">
                <a:latin typeface="Segoe Print" panose="02000600000000000000" pitchFamily="2" charset="0"/>
              </a:rPr>
              <a:t>«Составление иерархии проблем»</a:t>
            </a:r>
          </a:p>
          <a:p>
            <a:r>
              <a:rPr lang="ru-RU" sz="3200" dirty="0" smtClean="0">
                <a:latin typeface="Segoe Print" panose="02000600000000000000" pitchFamily="2" charset="0"/>
              </a:rPr>
              <a:t>«Деление на дискуссионные группы»</a:t>
            </a:r>
          </a:p>
          <a:p>
            <a:r>
              <a:rPr lang="ru-RU" sz="3200" dirty="0" smtClean="0">
                <a:latin typeface="Segoe Print" panose="02000600000000000000" pitchFamily="2" charset="0"/>
              </a:rPr>
              <a:t>«</a:t>
            </a:r>
            <a:r>
              <a:rPr lang="de-DE" sz="3200" dirty="0" smtClean="0">
                <a:latin typeface="Segoe Print" panose="02000600000000000000" pitchFamily="2" charset="0"/>
              </a:rPr>
              <a:t>SWOT-</a:t>
            </a:r>
            <a:r>
              <a:rPr lang="ru-RU" sz="3200" dirty="0" smtClean="0">
                <a:latin typeface="Segoe Print" panose="02000600000000000000" pitchFamily="2" charset="0"/>
              </a:rPr>
              <a:t>анализ»</a:t>
            </a:r>
          </a:p>
          <a:p>
            <a:r>
              <a:rPr lang="ru-RU" sz="3200" dirty="0" smtClean="0">
                <a:latin typeface="Segoe Print" panose="02000600000000000000" pitchFamily="2" charset="0"/>
              </a:rPr>
              <a:t>«Лист решения  проблем»</a:t>
            </a:r>
          </a:p>
          <a:p>
            <a:r>
              <a:rPr lang="ru-RU" sz="3200" dirty="0" smtClean="0">
                <a:latin typeface="Segoe Print" panose="02000600000000000000" pitchFamily="2" charset="0"/>
              </a:rPr>
              <a:t>«Дерево предсказаний»</a:t>
            </a:r>
            <a:endParaRPr lang="ru-RU" sz="32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4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rylik.ru/uploads/posts/2011-01/1295440226_3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4386"/>
          <a:stretch/>
        </p:blipFill>
        <p:spPr bwMode="auto">
          <a:xfrm flipH="1">
            <a:off x="0" y="-34458"/>
            <a:ext cx="9143998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72377" y="620688"/>
            <a:ext cx="8599244" cy="5919807"/>
          </a:xfrm>
          <a:solidFill>
            <a:schemeClr val="bg1"/>
          </a:solidFill>
        </p:spPr>
        <p:txBody>
          <a:bodyPr/>
          <a:lstStyle/>
          <a:p>
            <a:pPr marL="69850" indent="0" algn="ctr">
              <a:buNone/>
            </a:pPr>
            <a:r>
              <a:rPr lang="ru-RU" sz="3200" dirty="0" smtClean="0">
                <a:latin typeface="Segoe Print" panose="02000600000000000000" pitchFamily="2" charset="0"/>
              </a:rPr>
              <a:t>Преимущества кейс-технологии</a:t>
            </a:r>
          </a:p>
          <a:p>
            <a:pPr marL="69850" indent="0" algn="ctr">
              <a:buNone/>
            </a:pPr>
            <a:endParaRPr lang="ru-RU" sz="3200" dirty="0" smtClean="0">
              <a:latin typeface="Segoe Print" panose="02000600000000000000" pitchFamily="2" charset="0"/>
            </a:endParaRPr>
          </a:p>
          <a:p>
            <a:r>
              <a:rPr lang="ru-RU" sz="2800" dirty="0" smtClean="0">
                <a:latin typeface="Segoe Print" panose="02000600000000000000" pitchFamily="2" charset="0"/>
              </a:rPr>
              <a:t> </a:t>
            </a:r>
            <a:r>
              <a:rPr lang="ru-RU" sz="2800" dirty="0">
                <a:latin typeface="Segoe Print" panose="02000600000000000000" pitchFamily="2" charset="0"/>
              </a:rPr>
              <a:t>кейс-метод позволяет погрузить группу в проблемную ситуацию и путем подбора решений найти выход</a:t>
            </a:r>
            <a:r>
              <a:rPr lang="ru-RU" sz="2800" dirty="0" smtClean="0">
                <a:latin typeface="Segoe Print" panose="02000600000000000000" pitchFamily="2" charset="0"/>
              </a:rPr>
              <a:t>.</a:t>
            </a:r>
          </a:p>
          <a:p>
            <a:r>
              <a:rPr lang="ru-RU" sz="2800" dirty="0" smtClean="0">
                <a:latin typeface="Segoe Print" panose="02000600000000000000" pitchFamily="2" charset="0"/>
              </a:rPr>
              <a:t>  </a:t>
            </a:r>
            <a:r>
              <a:rPr lang="ru-RU" sz="2800" dirty="0">
                <a:latin typeface="Segoe Print" panose="02000600000000000000" pitchFamily="2" charset="0"/>
              </a:rPr>
              <a:t>использование кейс-метода обеспечивает высокую активность и личную включенность </a:t>
            </a:r>
            <a:endParaRPr lang="ru-RU" sz="2800" dirty="0" smtClean="0">
              <a:latin typeface="Segoe Print" panose="02000600000000000000" pitchFamily="2" charset="0"/>
            </a:endParaRPr>
          </a:p>
          <a:p>
            <a:r>
              <a:rPr lang="ru-RU" sz="2800" dirty="0" smtClean="0">
                <a:latin typeface="Segoe Print" panose="02000600000000000000" pitchFamily="2" charset="0"/>
              </a:rPr>
              <a:t> важна </a:t>
            </a:r>
            <a:r>
              <a:rPr lang="ru-RU" sz="2800" dirty="0">
                <a:latin typeface="Segoe Print" panose="02000600000000000000" pitchFamily="2" charset="0"/>
              </a:rPr>
              <a:t>ориентация на практическое использование полученных знаний, тесная связь содержания кейса с практикой. </a:t>
            </a:r>
            <a:endParaRPr lang="ru-RU" sz="28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67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</TotalTime>
  <Words>230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Calibri</vt:lpstr>
      <vt:lpstr>Cambria</vt:lpstr>
      <vt:lpstr>Century Gothic</vt:lpstr>
      <vt:lpstr>Segoe Print</vt:lpstr>
      <vt:lpstr>Times New Roman</vt:lpstr>
      <vt:lpstr>Wingdings 2</vt:lpstr>
      <vt:lpstr>Тема Office</vt:lpstr>
      <vt:lpstr>Остин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завуч</dc:creator>
  <cp:lastModifiedBy>Максим</cp:lastModifiedBy>
  <cp:revision>74</cp:revision>
  <cp:lastPrinted>2016-06-27T08:23:26Z</cp:lastPrinted>
  <dcterms:created xsi:type="dcterms:W3CDTF">2016-05-25T09:23:47Z</dcterms:created>
  <dcterms:modified xsi:type="dcterms:W3CDTF">2018-08-28T19:53:39Z</dcterms:modified>
</cp:coreProperties>
</file>