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60" r:id="rId5"/>
    <p:sldId id="259" r:id="rId6"/>
    <p:sldId id="262" r:id="rId7"/>
    <p:sldId id="267" r:id="rId8"/>
    <p:sldId id="261" r:id="rId9"/>
    <p:sldId id="265" r:id="rId10"/>
    <p:sldId id="264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84" d="100"/>
          <a:sy n="84" d="100"/>
        </p:scale>
        <p:origin x="252" y="7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8E9C71-E231-4DB4-9A92-CBD4F361DA25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BB255-97B4-4E44-96E8-F2BCDF4EA1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868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E736276-7ECB-4A64-BE60-44157470F5C0}" type="slidenum">
              <a:rPr lang="ru-RU" altLang="ru-RU" smtClean="0"/>
              <a:pPr>
                <a:spcBef>
                  <a:spcPct val="0"/>
                </a:spcBef>
              </a:pPr>
              <a:t>4</a:t>
            </a:fld>
            <a:endParaRPr lang="ru-RU" altLang="ru-RU" smtClean="0"/>
          </a:p>
        </p:txBody>
      </p:sp>
      <p:sp>
        <p:nvSpPr>
          <p:cNvPr id="5837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mtClean="0">
                <a:latin typeface="Arial" panose="020B0604020202020204" pitchFamily="34" charset="0"/>
              </a:rPr>
              <a:t>Каждый шаг алгоритма написания буквы  запускается кликом мыши.</a:t>
            </a:r>
          </a:p>
          <a:p>
            <a:pPr eaLnBrk="1" hangingPunct="1"/>
            <a:r>
              <a:rPr lang="ru-RU" altLang="ru-RU" smtClean="0">
                <a:latin typeface="Arial" panose="020B0604020202020204" pitchFamily="34" charset="0"/>
              </a:rPr>
              <a:t>Автор работы: Марабаева Л.А., учитель начальных классов ГОУ СОШ №1207 г. Москва</a:t>
            </a:r>
          </a:p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221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618" y="-12921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664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fsd.videouroki.net/html/2018/10/15/v_5bc4dcf65a5b9/img1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0"/>
            <a:ext cx="9155430" cy="686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40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ds02.infourok.ru/uploads/ex/079d/0000a3dc-e9803851/1/img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030" y="308610"/>
            <a:ext cx="8765010" cy="657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5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0014" y="609600"/>
            <a:ext cx="10039349" cy="1066800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Вопросы для повторения изученного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6119" y="1695451"/>
            <a:ext cx="8617527" cy="35242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-Что использует человек для общения?</a:t>
            </a:r>
            <a:r>
              <a:rPr lang="ru-RU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-Какие виды речи знаете?</a:t>
            </a:r>
            <a:r>
              <a:rPr lang="ru-RU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-Из чего состоит речь?</a:t>
            </a:r>
            <a:r>
              <a:rPr lang="ru-RU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-Из чего состоит предложение?</a:t>
            </a:r>
            <a:r>
              <a:rPr lang="ru-RU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-Что мы слышим в устной речи?</a:t>
            </a:r>
            <a:r>
              <a:rPr lang="ru-RU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-С помощью букв или звуков мы обозначаем слова на письме?</a:t>
            </a:r>
            <a:r>
              <a:rPr lang="ru-RU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-Какие буквы мы уже знаем и можем их написать?</a:t>
            </a:r>
            <a:r>
              <a:rPr lang="ru-RU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-Что можете о них сказать</a:t>
            </a:r>
            <a:r>
              <a:rPr lang="ru-R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001125" y="2225676"/>
            <a:ext cx="2952750" cy="319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53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0225" y="624110"/>
            <a:ext cx="9704387" cy="12808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Какое слово лишнее?</a:t>
            </a:r>
            <a:br>
              <a:rPr lang="ru-RU" dirty="0" smtClean="0"/>
            </a:br>
            <a:r>
              <a:rPr lang="ru-RU" dirty="0" smtClean="0"/>
              <a:t>Почему?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0357" y="1809750"/>
            <a:ext cx="2629694" cy="24543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76450" y="4429125"/>
            <a:ext cx="80025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 </a:t>
            </a:r>
            <a:r>
              <a:rPr lang="ru-RU" sz="2800" dirty="0" smtClean="0"/>
              <a:t>бычок                    чучело                    птичка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-1038" t="10501" r="1038" b="2450"/>
          <a:stretch/>
        </p:blipFill>
        <p:spPr>
          <a:xfrm>
            <a:off x="5123646" y="1791039"/>
            <a:ext cx="1916134" cy="24730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3375" y="1804822"/>
            <a:ext cx="2308250" cy="248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1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300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Line 3"/>
          <p:cNvSpPr>
            <a:spLocks noChangeShapeType="1"/>
          </p:cNvSpPr>
          <p:nvPr/>
        </p:nvSpPr>
        <p:spPr bwMode="auto">
          <a:xfrm flipH="1">
            <a:off x="5272913" y="-114300"/>
            <a:ext cx="2808288" cy="6858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7347" name="Line 5"/>
          <p:cNvSpPr>
            <a:spLocks noChangeShapeType="1"/>
          </p:cNvSpPr>
          <p:nvPr/>
        </p:nvSpPr>
        <p:spPr bwMode="auto">
          <a:xfrm>
            <a:off x="1524000" y="4437063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7348" name="Line 6"/>
          <p:cNvSpPr>
            <a:spLocks noChangeShapeType="1"/>
          </p:cNvSpPr>
          <p:nvPr/>
        </p:nvSpPr>
        <p:spPr bwMode="auto">
          <a:xfrm>
            <a:off x="1524000" y="5942013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7349" name="Line 7"/>
          <p:cNvSpPr>
            <a:spLocks noChangeShapeType="1"/>
          </p:cNvSpPr>
          <p:nvPr/>
        </p:nvSpPr>
        <p:spPr bwMode="auto">
          <a:xfrm>
            <a:off x="1800225" y="283845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7350" name="Line 8"/>
          <p:cNvSpPr>
            <a:spLocks noChangeShapeType="1"/>
          </p:cNvSpPr>
          <p:nvPr/>
        </p:nvSpPr>
        <p:spPr bwMode="auto">
          <a:xfrm flipH="1">
            <a:off x="7175500" y="0"/>
            <a:ext cx="2808288" cy="6858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7351" name="Line 9"/>
          <p:cNvSpPr>
            <a:spLocks noChangeShapeType="1"/>
          </p:cNvSpPr>
          <p:nvPr/>
        </p:nvSpPr>
        <p:spPr bwMode="auto">
          <a:xfrm>
            <a:off x="1524000" y="60960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57352" name="Picture 10" descr="D:\Буквы\img037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2" t="21199" r="21213" b="27281"/>
          <a:stretch>
            <a:fillRect/>
          </a:stretch>
        </p:blipFill>
        <p:spPr bwMode="auto">
          <a:xfrm>
            <a:off x="8153400" y="609601"/>
            <a:ext cx="2514600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4" name="Rectangle 12"/>
          <p:cNvSpPr>
            <a:spLocks noChangeArrowheads="1"/>
          </p:cNvSpPr>
          <p:nvPr/>
        </p:nvSpPr>
        <p:spPr bwMode="auto">
          <a:xfrm rot="12019435" flipV="1">
            <a:off x="4140758" y="3151385"/>
            <a:ext cx="1152525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28704" name="Oval 32"/>
          <p:cNvSpPr>
            <a:spLocks noChangeArrowheads="1"/>
          </p:cNvSpPr>
          <p:nvPr/>
        </p:nvSpPr>
        <p:spPr bwMode="auto">
          <a:xfrm rot="1937574">
            <a:off x="7780637" y="4917303"/>
            <a:ext cx="949693" cy="935038"/>
          </a:xfrm>
          <a:prstGeom prst="ellipse">
            <a:avLst/>
          </a:prstGeom>
          <a:noFill/>
          <a:ln w="114300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57363" name="Rectangle 33"/>
          <p:cNvSpPr>
            <a:spLocks noChangeArrowheads="1"/>
          </p:cNvSpPr>
          <p:nvPr/>
        </p:nvSpPr>
        <p:spPr bwMode="auto">
          <a:xfrm rot="12019435" flipV="1">
            <a:off x="7656927" y="4695794"/>
            <a:ext cx="1666523" cy="77224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8620125" y="4443797"/>
            <a:ext cx="1214370" cy="1218215"/>
          </a:xfrm>
          <a:prstGeom prst="line">
            <a:avLst/>
          </a:prstGeom>
          <a:noFill/>
          <a:ln w="114300">
            <a:solidFill>
              <a:srgbClr val="CC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7366" name="Rectangle 38"/>
          <p:cNvSpPr>
            <a:spLocks noChangeArrowheads="1"/>
          </p:cNvSpPr>
          <p:nvPr/>
        </p:nvSpPr>
        <p:spPr bwMode="auto">
          <a:xfrm rot="12019435" flipV="1">
            <a:off x="4648201" y="4572000"/>
            <a:ext cx="1152525" cy="719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28716" name="Line 44"/>
          <p:cNvSpPr>
            <a:spLocks noChangeShapeType="1"/>
          </p:cNvSpPr>
          <p:nvPr/>
        </p:nvSpPr>
        <p:spPr bwMode="auto">
          <a:xfrm flipV="1">
            <a:off x="6554825" y="2881281"/>
            <a:ext cx="319825" cy="785502"/>
          </a:xfrm>
          <a:prstGeom prst="line">
            <a:avLst/>
          </a:prstGeom>
          <a:noFill/>
          <a:ln w="1270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6" name="Group 45"/>
          <p:cNvGrpSpPr>
            <a:grpSpLocks/>
          </p:cNvGrpSpPr>
          <p:nvPr/>
        </p:nvGrpSpPr>
        <p:grpSpPr bwMode="auto">
          <a:xfrm>
            <a:off x="6281001" y="3581400"/>
            <a:ext cx="503238" cy="358775"/>
            <a:chOff x="567" y="1026"/>
            <a:chExt cx="181" cy="136"/>
          </a:xfrm>
        </p:grpSpPr>
        <p:sp>
          <p:nvSpPr>
            <p:cNvPr id="57381" name="Line 46"/>
            <p:cNvSpPr>
              <a:spLocks noChangeShapeType="1"/>
            </p:cNvSpPr>
            <p:nvPr/>
          </p:nvSpPr>
          <p:spPr bwMode="auto">
            <a:xfrm>
              <a:off x="567" y="1026"/>
              <a:ext cx="180" cy="136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7382" name="Line 47"/>
            <p:cNvSpPr>
              <a:spLocks noChangeShapeType="1"/>
            </p:cNvSpPr>
            <p:nvPr/>
          </p:nvSpPr>
          <p:spPr bwMode="auto">
            <a:xfrm flipH="1">
              <a:off x="567" y="1026"/>
              <a:ext cx="181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8720" name="AutoShape 48"/>
          <p:cNvSpPr>
            <a:spLocks noChangeArrowheads="1"/>
          </p:cNvSpPr>
          <p:nvPr/>
        </p:nvSpPr>
        <p:spPr bwMode="auto">
          <a:xfrm>
            <a:off x="6399988" y="3651250"/>
            <a:ext cx="215900" cy="215900"/>
          </a:xfrm>
          <a:prstGeom prst="flowChartConnector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28722" name="Freeform 50"/>
          <p:cNvSpPr>
            <a:spLocks/>
          </p:cNvSpPr>
          <p:nvPr/>
        </p:nvSpPr>
        <p:spPr bwMode="auto">
          <a:xfrm>
            <a:off x="6874650" y="2865441"/>
            <a:ext cx="1920276" cy="469898"/>
          </a:xfrm>
          <a:custGeom>
            <a:avLst/>
            <a:gdLst>
              <a:gd name="T0" fmla="*/ 0 w 624"/>
              <a:gd name="T1" fmla="*/ 0 h 208"/>
              <a:gd name="T2" fmla="*/ 161051264 w 624"/>
              <a:gd name="T3" fmla="*/ 241935000 h 208"/>
              <a:gd name="T4" fmla="*/ 483153793 w 624"/>
              <a:gd name="T5" fmla="*/ 483870000 h 208"/>
              <a:gd name="T6" fmla="*/ 966307587 w 624"/>
              <a:gd name="T7" fmla="*/ 483870000 h 208"/>
              <a:gd name="T8" fmla="*/ 1610514476 w 624"/>
              <a:gd name="T9" fmla="*/ 362902500 h 208"/>
              <a:gd name="T10" fmla="*/ 2093668269 w 624"/>
              <a:gd name="T11" fmla="*/ 0 h 20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24"/>
              <a:gd name="T19" fmla="*/ 0 h 208"/>
              <a:gd name="T20" fmla="*/ 624 w 624"/>
              <a:gd name="T21" fmla="*/ 208 h 20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24" h="208">
                <a:moveTo>
                  <a:pt x="0" y="0"/>
                </a:moveTo>
                <a:cubicBezTo>
                  <a:pt x="12" y="32"/>
                  <a:pt x="24" y="64"/>
                  <a:pt x="48" y="96"/>
                </a:cubicBezTo>
                <a:cubicBezTo>
                  <a:pt x="72" y="128"/>
                  <a:pt x="104" y="176"/>
                  <a:pt x="144" y="192"/>
                </a:cubicBezTo>
                <a:cubicBezTo>
                  <a:pt x="184" y="208"/>
                  <a:pt x="232" y="200"/>
                  <a:pt x="288" y="192"/>
                </a:cubicBezTo>
                <a:cubicBezTo>
                  <a:pt x="344" y="184"/>
                  <a:pt x="424" y="176"/>
                  <a:pt x="480" y="144"/>
                </a:cubicBezTo>
                <a:cubicBezTo>
                  <a:pt x="536" y="112"/>
                  <a:pt x="600" y="24"/>
                  <a:pt x="624" y="0"/>
                </a:cubicBezTo>
              </a:path>
            </a:pathLst>
          </a:custGeom>
          <a:noFill/>
          <a:ln w="107950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 flipH="1">
            <a:off x="7789546" y="2876550"/>
            <a:ext cx="984913" cy="2378077"/>
          </a:xfrm>
          <a:prstGeom prst="line">
            <a:avLst/>
          </a:prstGeom>
          <a:noFill/>
          <a:ln w="1143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7380" name="Text Box 51"/>
          <p:cNvSpPr txBox="1">
            <a:spLocks noChangeArrowheads="1"/>
          </p:cNvSpPr>
          <p:nvPr/>
        </p:nvSpPr>
        <p:spPr bwMode="auto">
          <a:xfrm>
            <a:off x="9448800" y="66294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900" i="1"/>
              <a:t>Марабаева Л.А</a:t>
            </a:r>
            <a:r>
              <a:rPr lang="ru-RU" altLang="ru-RU" sz="800" i="1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896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8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8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8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04" grpId="0" animBg="1"/>
      <p:bldP spid="287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218" t="12382" b="43338"/>
          <a:stretch/>
        </p:blipFill>
        <p:spPr>
          <a:xfrm>
            <a:off x="1698939" y="0"/>
            <a:ext cx="10493061" cy="6858000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6304181" y="2592687"/>
            <a:ext cx="2212776" cy="414573"/>
            <a:chOff x="6286073" y="2561377"/>
            <a:chExt cx="2212776" cy="414573"/>
          </a:xfrm>
        </p:grpSpPr>
        <p:sp>
          <p:nvSpPr>
            <p:cNvPr id="10" name="Равнобедренный треугольник 9"/>
            <p:cNvSpPr/>
            <p:nvPr/>
          </p:nvSpPr>
          <p:spPr>
            <a:xfrm>
              <a:off x="6286073" y="2561377"/>
              <a:ext cx="724278" cy="407406"/>
            </a:xfrm>
            <a:prstGeom prst="triangle">
              <a:avLst>
                <a:gd name="adj" fmla="val 0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8" name="Группа 17"/>
            <p:cNvGrpSpPr/>
            <p:nvPr/>
          </p:nvGrpSpPr>
          <p:grpSpPr>
            <a:xfrm>
              <a:off x="6286073" y="2561377"/>
              <a:ext cx="2212776" cy="414573"/>
              <a:chOff x="6286073" y="2561377"/>
              <a:chExt cx="2212776" cy="414573"/>
            </a:xfrm>
          </p:grpSpPr>
          <p:sp>
            <p:nvSpPr>
              <p:cNvPr id="11" name="Равнобедренный треугольник 10"/>
              <p:cNvSpPr/>
              <p:nvPr/>
            </p:nvSpPr>
            <p:spPr>
              <a:xfrm>
                <a:off x="7017897" y="2561377"/>
                <a:ext cx="724278" cy="407406"/>
              </a:xfrm>
              <a:prstGeom prst="triangle">
                <a:avLst>
                  <a:gd name="adj" fmla="val 0"/>
                </a:avLst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Равнобедренный треугольник 11"/>
              <p:cNvSpPr/>
              <p:nvPr/>
            </p:nvSpPr>
            <p:spPr>
              <a:xfrm>
                <a:off x="7763162" y="2568544"/>
                <a:ext cx="724278" cy="407406"/>
              </a:xfrm>
              <a:prstGeom prst="triangle">
                <a:avLst>
                  <a:gd name="adj" fmla="val 0"/>
                </a:avLst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Равнобедренный треугольник 12"/>
              <p:cNvSpPr/>
              <p:nvPr/>
            </p:nvSpPr>
            <p:spPr>
              <a:xfrm flipV="1">
                <a:off x="6286073" y="2561377"/>
                <a:ext cx="731824" cy="393072"/>
              </a:xfrm>
              <a:prstGeom prst="triangle">
                <a:avLst>
                  <a:gd name="adj" fmla="val 100000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Равнобедренный треугольник 13"/>
              <p:cNvSpPr/>
              <p:nvPr/>
            </p:nvSpPr>
            <p:spPr>
              <a:xfrm flipV="1">
                <a:off x="7010351" y="2568544"/>
                <a:ext cx="731824" cy="393072"/>
              </a:xfrm>
              <a:prstGeom prst="triangle">
                <a:avLst>
                  <a:gd name="adj" fmla="val 100000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Равнобедренный треугольник 14"/>
              <p:cNvSpPr/>
              <p:nvPr/>
            </p:nvSpPr>
            <p:spPr>
              <a:xfrm flipV="1">
                <a:off x="7767025" y="2566659"/>
                <a:ext cx="731824" cy="393072"/>
              </a:xfrm>
              <a:prstGeom prst="triangle">
                <a:avLst>
                  <a:gd name="adj" fmla="val 97526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1178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МЫ ПИСАЛИ. Физминутка, мульт-песенка. Наше всё!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2056" y="1"/>
            <a:ext cx="11330555" cy="6176210"/>
          </a:xfrm>
        </p:spPr>
      </p:pic>
    </p:spTree>
    <p:extLst>
      <p:ext uri="{BB962C8B-B14F-4D97-AF65-F5344CB8AC3E}">
        <p14:creationId xmlns:p14="http://schemas.microsoft.com/office/powerpoint/2010/main" val="324239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24110"/>
            <a:ext cx="10074441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 Игра «Перевертыши»</a:t>
            </a:r>
            <a:br>
              <a:rPr lang="ru-RU" b="1" dirty="0" smtClean="0"/>
            </a:br>
            <a:r>
              <a:rPr lang="ru-RU" dirty="0" smtClean="0"/>
              <a:t>Переставь буквы так, чтобы получились новые слова: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2133600"/>
            <a:ext cx="4902451" cy="3777622"/>
          </a:xfrm>
        </p:spPr>
        <p:txBody>
          <a:bodyPr>
            <a:normAutofit fontScale="92500" lnSpcReduction="10000"/>
          </a:bodyPr>
          <a:lstStyle/>
          <a:p>
            <a:r>
              <a:rPr lang="ru-RU" sz="4000" b="1" dirty="0"/>
              <a:t>12345   </a:t>
            </a:r>
            <a:r>
              <a:rPr lang="ru-RU" sz="4000" b="1" dirty="0" smtClean="0"/>
              <a:t>        </a:t>
            </a:r>
            <a:r>
              <a:rPr lang="ru-RU" sz="4000" b="1" dirty="0"/>
              <a:t>42513</a:t>
            </a:r>
          </a:p>
          <a:p>
            <a:r>
              <a:rPr lang="ru-RU" sz="4000" b="1" dirty="0"/>
              <a:t>грива – </a:t>
            </a:r>
            <a:r>
              <a:rPr lang="ru-RU" sz="4000" b="1" dirty="0" smtClean="0"/>
              <a:t>      </a:t>
            </a:r>
            <a:endParaRPr lang="ru-RU" sz="4000" b="1" dirty="0"/>
          </a:p>
          <a:p>
            <a:endParaRPr lang="ru-RU" sz="4000" b="1" dirty="0"/>
          </a:p>
          <a:p>
            <a:pPr marL="0" indent="0">
              <a:buNone/>
            </a:pPr>
            <a:endParaRPr lang="ru-RU" sz="4000" b="1" dirty="0"/>
          </a:p>
          <a:p>
            <a:r>
              <a:rPr lang="ru-RU" sz="4000" b="1" dirty="0"/>
              <a:t>12345   </a:t>
            </a:r>
            <a:r>
              <a:rPr lang="ru-RU" sz="4000" b="1" dirty="0" smtClean="0"/>
              <a:t>        </a:t>
            </a:r>
            <a:r>
              <a:rPr lang="ru-RU" sz="4000" b="1" dirty="0"/>
              <a:t>32145</a:t>
            </a:r>
          </a:p>
          <a:p>
            <a:r>
              <a:rPr lang="ru-RU" sz="4000" b="1" dirty="0"/>
              <a:t>часок –</a:t>
            </a:r>
            <a:endParaRPr lang="ru-RU" sz="4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804983" y="2741123"/>
            <a:ext cx="1686680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7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враги</a:t>
            </a:r>
            <a:r>
              <a:rPr lang="ru-RU" dirty="0" smtClean="0"/>
              <a:t> 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sz="37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сачок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123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8010" y="624110"/>
            <a:ext cx="8911687" cy="1280890"/>
          </a:xfrm>
        </p:spPr>
        <p:txBody>
          <a:bodyPr/>
          <a:lstStyle/>
          <a:p>
            <a:r>
              <a:rPr lang="ru-RU" b="1" dirty="0" smtClean="0"/>
              <a:t>Игра «Кто? Что делает?»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2" t="64690" b="15224"/>
          <a:stretch/>
        </p:blipFill>
        <p:spPr>
          <a:xfrm>
            <a:off x="1205581" y="3160294"/>
            <a:ext cx="9721515" cy="3429001"/>
          </a:xfr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850105" y="3673642"/>
            <a:ext cx="4283242" cy="13956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://mygeograph.ru/wp-content/uploads/2017/12/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126" y="256673"/>
            <a:ext cx="3507874" cy="263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21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8010" y="624110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Игра «Кто? Что делает?»</a:t>
            </a:r>
            <a:r>
              <a:rPr lang="ru-RU" b="1" dirty="0"/>
              <a:t>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проверяем: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2" t="64690" b="15224"/>
          <a:stretch/>
        </p:blipFill>
        <p:spPr>
          <a:xfrm>
            <a:off x="1378182" y="2314073"/>
            <a:ext cx="9721515" cy="3429001"/>
          </a:xfr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924717" y="2877551"/>
            <a:ext cx="4283242" cy="13956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flipV="1">
            <a:off x="3924717" y="3328735"/>
            <a:ext cx="4283242" cy="2466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3999329" y="3443535"/>
            <a:ext cx="4208630" cy="7589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3924717" y="3861381"/>
            <a:ext cx="4208630" cy="10532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406" y="4388014"/>
            <a:ext cx="1522594" cy="246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5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162</TotalTime>
  <Words>77</Words>
  <Application>Microsoft Office PowerPoint</Application>
  <PresentationFormat>Широкоэкранный</PresentationFormat>
  <Paragraphs>26</Paragraphs>
  <Slides>11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Century Gothic</vt:lpstr>
      <vt:lpstr>Times New Roman</vt:lpstr>
      <vt:lpstr>Wingdings 3</vt:lpstr>
      <vt:lpstr>Легкий дым</vt:lpstr>
      <vt:lpstr>Презентация PowerPoint</vt:lpstr>
      <vt:lpstr>Вопросы для повторения изученного</vt:lpstr>
      <vt:lpstr>Какое слово лишнее? Почему? </vt:lpstr>
      <vt:lpstr>Презентация PowerPoint</vt:lpstr>
      <vt:lpstr>Презентация PowerPoint</vt:lpstr>
      <vt:lpstr>Презентация PowerPoint</vt:lpstr>
      <vt:lpstr> Игра «Перевертыши» Переставь буквы так, чтобы получились новые слова: </vt:lpstr>
      <vt:lpstr>Игра «Кто? Что делает?»</vt:lpstr>
      <vt:lpstr>Игра «Кто? Что делает?»  проверяем: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12</cp:revision>
  <dcterms:created xsi:type="dcterms:W3CDTF">2020-12-09T07:49:14Z</dcterms:created>
  <dcterms:modified xsi:type="dcterms:W3CDTF">2020-12-09T10:31:54Z</dcterms:modified>
</cp:coreProperties>
</file>