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65" r:id="rId18"/>
    <p:sldId id="266" r:id="rId19"/>
    <p:sldId id="267" r:id="rId20"/>
    <p:sldId id="268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4" r:id="rId38"/>
    <p:sldId id="295" r:id="rId39"/>
    <p:sldId id="296" r:id="rId40"/>
    <p:sldId id="297" r:id="rId41"/>
    <p:sldId id="292" r:id="rId42"/>
    <p:sldId id="293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88348-8209-4B16-8AC2-0EE0BC2FBA0C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71DE04-DA74-49FE-8A53-23460CDBCEB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939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1DE04-DA74-49FE-8A53-23460CDBCEB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0438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1DE04-DA74-49FE-8A53-23460CDBCEB5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8740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1DE04-DA74-49FE-8A53-23460CDBCEB5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9784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1DE04-DA74-49FE-8A53-23460CDBCEB5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2411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1DE04-DA74-49FE-8A53-23460CDBCEB5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4567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1DE04-DA74-49FE-8A53-23460CDBCEB5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5243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1DE04-DA74-49FE-8A53-23460CDBCEB5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9358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1DE04-DA74-49FE-8A53-23460CDBCEB5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4806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1DE04-DA74-49FE-8A53-23460CDBCEB5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8137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1DE04-DA74-49FE-8A53-23460CDBCEB5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3805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1DE04-DA74-49FE-8A53-23460CDBCEB5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383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1DE04-DA74-49FE-8A53-23460CDBCEB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89375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1DE04-DA74-49FE-8A53-23460CDBCEB5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8570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1DE04-DA74-49FE-8A53-23460CDBCEB5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1389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1DE04-DA74-49FE-8A53-23460CDBCEB5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8189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1DE04-DA74-49FE-8A53-23460CDBCEB5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88574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1DE04-DA74-49FE-8A53-23460CDBCEB5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48091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1DE04-DA74-49FE-8A53-23460CDBCEB5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70786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1DE04-DA74-49FE-8A53-23460CDBCEB5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29494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1DE04-DA74-49FE-8A53-23460CDBCEB5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77452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1DE04-DA74-49FE-8A53-23460CDBCEB5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11733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1DE04-DA74-49FE-8A53-23460CDBCEB5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303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1DE04-DA74-49FE-8A53-23460CDBCEB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4846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1DE04-DA74-49FE-8A53-23460CDBCEB5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2640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1DE04-DA74-49FE-8A53-23460CDBCEB5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8283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1DE04-DA74-49FE-8A53-23460CDBCEB5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39191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1DE04-DA74-49FE-8A53-23460CDBCEB5}" type="slidenum">
              <a:rPr lang="ru-RU" smtClean="0"/>
              <a:pPr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64357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1DE04-DA74-49FE-8A53-23460CDBCEB5}" type="slidenum">
              <a:rPr lang="ru-RU" smtClean="0"/>
              <a:pPr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92189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1DE04-DA74-49FE-8A53-23460CDBCEB5}" type="slidenum">
              <a:rPr lang="ru-RU" smtClean="0"/>
              <a:pPr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04600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1DE04-DA74-49FE-8A53-23460CDBCEB5}" type="slidenum">
              <a:rPr lang="ru-RU" smtClean="0"/>
              <a:pPr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57765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1DE04-DA74-49FE-8A53-23460CDBCEB5}" type="slidenum">
              <a:rPr lang="ru-RU" smtClean="0"/>
              <a:pPr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88480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1DE04-DA74-49FE-8A53-23460CDBCEB5}" type="slidenum">
              <a:rPr lang="ru-RU" smtClean="0"/>
              <a:pPr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0460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1DE04-DA74-49FE-8A53-23460CDBCEB5}" type="slidenum">
              <a:rPr lang="ru-RU" smtClean="0"/>
              <a:pPr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444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1DE04-DA74-49FE-8A53-23460CDBCEB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58019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1DE04-DA74-49FE-8A53-23460CDBCEB5}" type="slidenum">
              <a:rPr lang="ru-RU" smtClean="0"/>
              <a:pPr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49329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1DE04-DA74-49FE-8A53-23460CDBCEB5}" type="slidenum">
              <a:rPr lang="ru-RU" smtClean="0"/>
              <a:pPr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63490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1DE04-DA74-49FE-8A53-23460CDBCEB5}" type="slidenum">
              <a:rPr lang="ru-RU" smtClean="0"/>
              <a:pPr/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02288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1DE04-DA74-49FE-8A53-23460CDBCEB5}" type="slidenum">
              <a:rPr lang="ru-RU" smtClean="0"/>
              <a:pPr/>
              <a:t>43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09059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1DE04-DA74-49FE-8A53-23460CDBCEB5}" type="slidenum">
              <a:rPr lang="ru-RU" smtClean="0"/>
              <a:pPr/>
              <a:t>44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12057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1DE04-DA74-49FE-8A53-23460CDBCEB5}" type="slidenum">
              <a:rPr lang="ru-RU" smtClean="0"/>
              <a:pPr/>
              <a:t>45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57076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1DE04-DA74-49FE-8A53-23460CDBCEB5}" type="slidenum">
              <a:rPr lang="ru-RU" smtClean="0"/>
              <a:pPr/>
              <a:t>46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25473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1DE04-DA74-49FE-8A53-23460CDBCEB5}" type="slidenum">
              <a:rPr lang="ru-RU" smtClean="0"/>
              <a:pPr/>
              <a:t>47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21215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1DE04-DA74-49FE-8A53-23460CDBCEB5}" type="slidenum">
              <a:rPr lang="ru-RU" smtClean="0"/>
              <a:pPr/>
              <a:t>48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7429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1DE04-DA74-49FE-8A53-23460CDBCEB5}" type="slidenum">
              <a:rPr lang="ru-RU" smtClean="0"/>
              <a:pPr/>
              <a:t>49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89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1DE04-DA74-49FE-8A53-23460CDBCEB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71576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1DE04-DA74-49FE-8A53-23460CDBCEB5}" type="slidenum">
              <a:rPr lang="ru-RU" smtClean="0"/>
              <a:pPr/>
              <a:t>50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408266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1DE04-DA74-49FE-8A53-23460CDBCEB5}" type="slidenum">
              <a:rPr lang="ru-RU" smtClean="0"/>
              <a:pPr/>
              <a:t>51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726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1DE04-DA74-49FE-8A53-23460CDBCEB5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501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1DE04-DA74-49FE-8A53-23460CDBCEB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6438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1DE04-DA74-49FE-8A53-23460CDBCEB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6071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1DE04-DA74-49FE-8A53-23460CDBCEB5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722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626E-B760-4883-AEE0-A587861BFB1C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1EAF-976F-4DD0-8E97-A70CBE706C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626E-B760-4883-AEE0-A587861BFB1C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1EAF-976F-4DD0-8E97-A70CBE706C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626E-B760-4883-AEE0-A587861BFB1C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1EAF-976F-4DD0-8E97-A70CBE706C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626E-B760-4883-AEE0-A587861BFB1C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1EAF-976F-4DD0-8E97-A70CBE706C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626E-B760-4883-AEE0-A587861BFB1C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1EAF-976F-4DD0-8E97-A70CBE706C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626E-B760-4883-AEE0-A587861BFB1C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1EAF-976F-4DD0-8E97-A70CBE706C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626E-B760-4883-AEE0-A587861BFB1C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1EAF-976F-4DD0-8E97-A70CBE706C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626E-B760-4883-AEE0-A587861BFB1C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1EAF-976F-4DD0-8E97-A70CBE706C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626E-B760-4883-AEE0-A587861BFB1C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1EAF-976F-4DD0-8E97-A70CBE706C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626E-B760-4883-AEE0-A587861BFB1C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1EAF-976F-4DD0-8E97-A70CBE706C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626E-B760-4883-AEE0-A587861BFB1C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01EAF-976F-4DD0-8E97-A70CBE706C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300000"/>
                <a:alpha val="47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8626E-B760-4883-AEE0-A587861BFB1C}" type="datetimeFigureOut">
              <a:rPr lang="ru-RU" smtClean="0"/>
              <a:pPr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01EAF-976F-4DD0-8E97-A70CBE706C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22.xml"/><Relationship Id="rId18" Type="http://schemas.openxmlformats.org/officeDocument/2006/relationships/slide" Target="slide32.xml"/><Relationship Id="rId26" Type="http://schemas.openxmlformats.org/officeDocument/2006/relationships/slide" Target="slide48.xml"/><Relationship Id="rId3" Type="http://schemas.openxmlformats.org/officeDocument/2006/relationships/slide" Target="slide2.xml"/><Relationship Id="rId21" Type="http://schemas.openxmlformats.org/officeDocument/2006/relationships/slide" Target="slide38.xml"/><Relationship Id="rId7" Type="http://schemas.openxmlformats.org/officeDocument/2006/relationships/slide" Target="slide10.xml"/><Relationship Id="rId12" Type="http://schemas.openxmlformats.org/officeDocument/2006/relationships/slide" Target="slide20.xml"/><Relationship Id="rId17" Type="http://schemas.openxmlformats.org/officeDocument/2006/relationships/slide" Target="slide30.xml"/><Relationship Id="rId25" Type="http://schemas.openxmlformats.org/officeDocument/2006/relationships/slide" Target="slide46.xml"/><Relationship Id="rId2" Type="http://schemas.openxmlformats.org/officeDocument/2006/relationships/notesSlide" Target="../notesSlides/notesSlide1.xml"/><Relationship Id="rId16" Type="http://schemas.openxmlformats.org/officeDocument/2006/relationships/slide" Target="slide28.xml"/><Relationship Id="rId20" Type="http://schemas.openxmlformats.org/officeDocument/2006/relationships/slide" Target="slide36.xml"/><Relationship Id="rId1" Type="http://schemas.openxmlformats.org/officeDocument/2006/relationships/slideLayout" Target="../slideLayouts/slideLayout1.xml"/><Relationship Id="rId6" Type="http://schemas.openxmlformats.org/officeDocument/2006/relationships/slide" Target="slide8.xml"/><Relationship Id="rId11" Type="http://schemas.openxmlformats.org/officeDocument/2006/relationships/slide" Target="slide18.xml"/><Relationship Id="rId24" Type="http://schemas.openxmlformats.org/officeDocument/2006/relationships/slide" Target="slide44.xml"/><Relationship Id="rId5" Type="http://schemas.openxmlformats.org/officeDocument/2006/relationships/slide" Target="slide6.xml"/><Relationship Id="rId15" Type="http://schemas.openxmlformats.org/officeDocument/2006/relationships/slide" Target="slide26.xml"/><Relationship Id="rId23" Type="http://schemas.openxmlformats.org/officeDocument/2006/relationships/slide" Target="slide42.xml"/><Relationship Id="rId10" Type="http://schemas.openxmlformats.org/officeDocument/2006/relationships/slide" Target="slide16.xml"/><Relationship Id="rId19" Type="http://schemas.openxmlformats.org/officeDocument/2006/relationships/slide" Target="slide34.xml"/><Relationship Id="rId4" Type="http://schemas.openxmlformats.org/officeDocument/2006/relationships/slide" Target="slide3.xml"/><Relationship Id="rId9" Type="http://schemas.openxmlformats.org/officeDocument/2006/relationships/slide" Target="slide14.xml"/><Relationship Id="rId14" Type="http://schemas.openxmlformats.org/officeDocument/2006/relationships/slide" Target="slide24.xml"/><Relationship Id="rId22" Type="http://schemas.openxmlformats.org/officeDocument/2006/relationships/slide" Target="slide40.xml"/><Relationship Id="rId27" Type="http://schemas.openxmlformats.org/officeDocument/2006/relationships/slide" Target="slide5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1.xm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2" y="500042"/>
          <a:ext cx="8613390" cy="6143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5565"/>
                <a:gridCol w="1435565"/>
                <a:gridCol w="1435565"/>
                <a:gridCol w="1435565"/>
                <a:gridCol w="1435565"/>
                <a:gridCol w="1435565"/>
              </a:tblGrid>
              <a:tr h="1228734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ПОРТРЕТЫ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u="sng" dirty="0" smtClean="0">
                          <a:hlinkClick r:id="rId3" action="ppaction://hlinksldjump"/>
                        </a:rPr>
                        <a:t>10</a:t>
                      </a:r>
                      <a:endParaRPr lang="ru-RU" sz="66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solidFill>
                            <a:srgbClr val="0070C0"/>
                          </a:solidFill>
                          <a:hlinkClick r:id="rId4" action="ppaction://hlinksldjump"/>
                        </a:rPr>
                        <a:t>20</a:t>
                      </a:r>
                      <a:endParaRPr lang="ru-RU" sz="6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hlinkClick r:id="rId5" action="ppaction://hlinksldjump"/>
                        </a:rPr>
                        <a:t>30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hlinkClick r:id="rId6" action="ppaction://hlinksldjump"/>
                        </a:rPr>
                        <a:t>40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hlinkClick r:id="rId7" action="ppaction://hlinksldjump"/>
                        </a:rPr>
                        <a:t>50</a:t>
                      </a:r>
                      <a:endParaRPr lang="ru-RU" sz="6600" dirty="0"/>
                    </a:p>
                  </a:txBody>
                  <a:tcPr/>
                </a:tc>
              </a:tr>
              <a:tr h="1228734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sz="1800" b="1" dirty="0" smtClean="0"/>
                        <a:t>МЕСТНОСТЬ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hlinkClick r:id="rId8" action="ppaction://hlinksldjump"/>
                        </a:rPr>
                        <a:t>10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hlinkClick r:id="rId9" action="ppaction://hlinksldjump"/>
                        </a:rPr>
                        <a:t>20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hlinkClick r:id="rId10" action="ppaction://hlinksldjump"/>
                        </a:rPr>
                        <a:t>30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hlinkClick r:id="rId11" action="ppaction://hlinksldjump"/>
                        </a:rPr>
                        <a:t>40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hlinkClick r:id="rId12" action="ppaction://hlinksldjump"/>
                        </a:rPr>
                        <a:t>50</a:t>
                      </a:r>
                      <a:endParaRPr lang="ru-RU" sz="6600" dirty="0"/>
                    </a:p>
                  </a:txBody>
                  <a:tcPr/>
                </a:tc>
              </a:tr>
              <a:tr h="1228734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b="1" dirty="0" smtClean="0"/>
                        <a:t>ЧЬИ</a:t>
                      </a:r>
                      <a:r>
                        <a:rPr lang="ru-RU" b="1" baseline="0" dirty="0" smtClean="0"/>
                        <a:t> СЛОВА?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hlinkClick r:id="rId13" action="ppaction://hlinksldjump"/>
                        </a:rPr>
                        <a:t>10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hlinkClick r:id="rId14" action="ppaction://hlinksldjump"/>
                        </a:rPr>
                        <a:t>20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hlinkClick r:id="rId15" action="ppaction://hlinksldjump"/>
                        </a:rPr>
                        <a:t>30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hlinkClick r:id="rId16" action="ppaction://hlinksldjump"/>
                        </a:rPr>
                        <a:t>40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hlinkClick r:id="rId17" action="ppaction://hlinksldjump"/>
                        </a:rPr>
                        <a:t>50</a:t>
                      </a:r>
                      <a:endParaRPr lang="ru-RU" sz="6600" dirty="0"/>
                    </a:p>
                  </a:txBody>
                  <a:tcPr/>
                </a:tc>
              </a:tr>
              <a:tr h="1228734">
                <a:tc>
                  <a:txBody>
                    <a:bodyPr/>
                    <a:lstStyle/>
                    <a:p>
                      <a:endParaRPr lang="ru-RU" b="1" dirty="0" smtClean="0"/>
                    </a:p>
                    <a:p>
                      <a:r>
                        <a:rPr lang="ru-RU" b="1" dirty="0" smtClean="0"/>
                        <a:t>ХУД.</a:t>
                      </a:r>
                      <a:r>
                        <a:rPr lang="ru-RU" b="1" baseline="0" dirty="0" smtClean="0"/>
                        <a:t>ДЕТАЛЬ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hlinkClick r:id="rId18" action="ppaction://hlinksldjump"/>
                        </a:rPr>
                        <a:t>10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hlinkClick r:id="rId19" action="ppaction://hlinksldjump"/>
                        </a:rPr>
                        <a:t>20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hlinkClick r:id="rId20" action="ppaction://hlinksldjump"/>
                        </a:rPr>
                        <a:t>30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hlinkClick r:id="rId21" action="ppaction://hlinksldjump"/>
                        </a:rPr>
                        <a:t>40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hlinkClick r:id="rId22" action="ppaction://hlinksldjump"/>
                        </a:rPr>
                        <a:t>50</a:t>
                      </a:r>
                      <a:endParaRPr lang="ru-RU" sz="6600" dirty="0"/>
                    </a:p>
                  </a:txBody>
                  <a:tcPr/>
                </a:tc>
              </a:tr>
              <a:tr h="1228734">
                <a:tc>
                  <a:txBody>
                    <a:bodyPr/>
                    <a:lstStyle/>
                    <a:p>
                      <a:endParaRPr lang="ru-RU" b="1" dirty="0" smtClean="0"/>
                    </a:p>
                    <a:p>
                      <a:r>
                        <a:rPr lang="ru-RU" b="1" dirty="0" smtClean="0"/>
                        <a:t>ПРОИЗВЕ-ДЕНИЯ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hlinkClick r:id="rId23" action="ppaction://hlinksldjump"/>
                        </a:rPr>
                        <a:t>10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hlinkClick r:id="rId24" action="ppaction://hlinksldjump"/>
                        </a:rPr>
                        <a:t>20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hlinkClick r:id="rId25" action="ppaction://hlinksldjump"/>
                        </a:rPr>
                        <a:t>30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hlinkClick r:id="rId26" action="ppaction://hlinksldjump"/>
                        </a:rPr>
                        <a:t>40</a:t>
                      </a:r>
                      <a:endParaRPr lang="ru-RU" sz="6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6600" dirty="0" smtClean="0">
                          <a:hlinkClick r:id="rId27" action="ppaction://hlinksldjump"/>
                        </a:rPr>
                        <a:t>50</a:t>
                      </a:r>
                      <a:endParaRPr lang="ru-RU" sz="6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hlinkClick r:id="rId3" action="ppaction://hlinksldjump"/>
              </a:rPr>
              <a:t>Вдруг из среды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отделился господин во фраке с  длинными усами и красной рожей   и направил неверные шаги свои…</a:t>
            </a:r>
            <a:endParaRPr lang="ru-RU" dirty="0">
              <a:solidFill>
                <a:schemeClr val="tx2">
                  <a:lumMod val="50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>
              <a:solidFill>
                <a:schemeClr val="tx2">
                  <a:lumMod val="50000"/>
                </a:schemeClr>
              </a:solidFill>
              <a:latin typeface="Book Antiqua" pitchFamily="18" charset="0"/>
            </a:endParaRPr>
          </a:p>
          <a:p>
            <a:pPr algn="ctr">
              <a:buNone/>
            </a:pPr>
            <a:endParaRPr lang="ru-RU" b="1" dirty="0" smtClean="0">
              <a:solidFill>
                <a:schemeClr val="tx2">
                  <a:lumMod val="50000"/>
                </a:schemeClr>
              </a:solidFill>
              <a:latin typeface="Book Antiqua" pitchFamily="18" charset="0"/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Драгунский капитан на балу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1000100" y="4857760"/>
            <a:ext cx="1071570" cy="1000132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hlinkClick r:id="rId3" action="ppaction://hlinksldjump"/>
              </a:rPr>
              <a:t>Назовите самый скверный городишко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 из всех приморских  городов России </a:t>
            </a:r>
            <a:endParaRPr lang="ru-RU" dirty="0">
              <a:solidFill>
                <a:schemeClr val="tx2">
                  <a:lumMod val="50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М.Ю.Лермонтов. Тамань. 1837</a:t>
            </a:r>
            <a:endParaRPr lang="ru-RU" sz="4000" dirty="0">
              <a:solidFill>
                <a:schemeClr val="tx2">
                  <a:lumMod val="50000"/>
                </a:schemeClr>
              </a:solidFill>
              <a:latin typeface="Book Antiqua" pitchFamily="18" charset="0"/>
            </a:endParaRPr>
          </a:p>
        </p:txBody>
      </p:sp>
      <p:pic>
        <p:nvPicPr>
          <p:cNvPr id="4" name="Picture 6" descr="lit04-08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857224" y="1439290"/>
            <a:ext cx="7647670" cy="4990105"/>
          </a:xfrm>
        </p:spPr>
      </p:pic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142844" y="5715016"/>
            <a:ext cx="1143008" cy="1000132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	</a:t>
            </a:r>
          </a:p>
          <a:p>
            <a:pPr algn="ctr">
              <a:buNone/>
            </a:pP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hlinkClick r:id="rId3" action="ppaction://hlinksldjump"/>
              </a:rPr>
              <a:t>Где начинается 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действие романа «Герой нашего времени»?</a:t>
            </a:r>
            <a:endParaRPr lang="ru-RU" sz="3600" dirty="0">
              <a:solidFill>
                <a:schemeClr val="tx2">
                  <a:lumMod val="50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М.Ю.Лермонтов. Вид Крестовой горы близ 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Коби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. 1837-1838</a:t>
            </a:r>
            <a:endParaRPr lang="ru-RU" sz="3600" dirty="0">
              <a:solidFill>
                <a:schemeClr val="tx2">
                  <a:lumMod val="50000"/>
                </a:schemeClr>
              </a:solidFill>
              <a:latin typeface="Book Antiqua" pitchFamily="18" charset="0"/>
            </a:endParaRPr>
          </a:p>
        </p:txBody>
      </p:sp>
      <p:pic>
        <p:nvPicPr>
          <p:cNvPr id="4" name="Picture 6" descr="lit04-01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500166" y="1500174"/>
            <a:ext cx="6172120" cy="4953126"/>
          </a:xfrm>
        </p:spPr>
      </p:pic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214282" y="5357826"/>
            <a:ext cx="1143008" cy="1143008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00438"/>
            <a:ext cx="8329642" cy="351155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/>
            </a:r>
            <a:b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</a:b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hlinkClick r:id="rId3" action="ppaction://hlinksldjump"/>
              </a:rPr>
              <a:t>Куда ехал Печорин?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/>
            </a:r>
            <a:b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</a:b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Н.Н.Дубовской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. Максим 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Максимыч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. </a:t>
            </a:r>
            <a:b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</a:b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«Коляска была уже далеко…»1890</a:t>
            </a:r>
            <a:b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</a:br>
            <a:endParaRPr lang="ru-RU" sz="3200" dirty="0">
              <a:solidFill>
                <a:schemeClr val="tx2">
                  <a:lumMod val="50000"/>
                </a:schemeClr>
              </a:solidFill>
              <a:latin typeface="Book Antiqua" pitchFamily="18" charset="0"/>
            </a:endParaRPr>
          </a:p>
        </p:txBody>
      </p:sp>
      <p:pic>
        <p:nvPicPr>
          <p:cNvPr id="4" name="Picture 6" descr="lit04-07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2143108" y="285728"/>
            <a:ext cx="5597204" cy="407196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«Еду в Персию – и  дальше…»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857224" y="4857760"/>
            <a:ext cx="1214446" cy="1143008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hlinkClick r:id="rId3" action="ppaction://hlinksldjump"/>
              </a:rPr>
              <a:t>Где родился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Михаил Лермонтов?</a:t>
            </a:r>
            <a:endParaRPr lang="ru-RU" dirty="0">
              <a:solidFill>
                <a:schemeClr val="tx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Book Antiqua" pitchFamily="18" charset="0"/>
              </a:rPr>
              <a:t/>
            </a:r>
            <a:br>
              <a:rPr lang="ru-RU" b="1" dirty="0" smtClean="0">
                <a:latin typeface="Book Antiqua" pitchFamily="18" charset="0"/>
              </a:rPr>
            </a:br>
            <a:r>
              <a:rPr lang="ru-RU" b="1" dirty="0" smtClean="0">
                <a:latin typeface="Book Antiqua" pitchFamily="18" charset="0"/>
              </a:rPr>
              <a:t>В Москве в ночь со 2 на 3 октября 1814 года</a:t>
            </a:r>
            <a:br>
              <a:rPr lang="ru-RU" b="1" dirty="0" smtClean="0">
                <a:latin typeface="Book Antiqua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</a:t>
            </a:r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642910" y="5500702"/>
            <a:ext cx="1143008" cy="1071570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500174"/>
            <a:ext cx="7937555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hlinkClick r:id="rId3" action="ppaction://hlinksldjump"/>
              </a:rPr>
              <a:t>Необыкновенная гибкость ее стана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, особенное, только ей свойственное наклонение головы, длинные русые волосы, какой-то золотистый отлив ее слегка загорелой кожи на шее и плечах и особенно правильный нос – все это было для меня обворожительно….</a:t>
            </a:r>
            <a:endParaRPr lang="ru-RU" dirty="0">
              <a:solidFill>
                <a:schemeClr val="tx2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357158" y="5929330"/>
            <a:ext cx="785818" cy="7143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214282" y="5572140"/>
            <a:ext cx="1214446" cy="1071570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Book Antiqua" pitchFamily="18" charset="0"/>
                <a:hlinkClick r:id="rId3" action="ppaction://hlinksldjump"/>
              </a:rPr>
              <a:t>В 4 верстах </a:t>
            </a:r>
            <a:r>
              <a:rPr lang="ru-RU" dirty="0" smtClean="0">
                <a:latin typeface="Book Antiqua" pitchFamily="18" charset="0"/>
              </a:rPr>
              <a:t>от этого города  состоялась дуэль Лермонтова с Мартыновым…</a:t>
            </a:r>
            <a:endParaRPr lang="ru-RU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Book Antiqua" pitchFamily="18" charset="0"/>
              </a:rPr>
              <a:t>Подножие горы Машук </a:t>
            </a:r>
            <a:br>
              <a:rPr lang="ru-RU" sz="3600" dirty="0" smtClean="0">
                <a:latin typeface="Book Antiqua" pitchFamily="18" charset="0"/>
              </a:rPr>
            </a:br>
            <a:r>
              <a:rPr lang="ru-RU" sz="3600" dirty="0" smtClean="0">
                <a:latin typeface="Book Antiqua" pitchFamily="18" charset="0"/>
              </a:rPr>
              <a:t>в 4 верстах от Пятигорска</a:t>
            </a:r>
            <a:endParaRPr lang="ru-RU" sz="3600" dirty="0">
              <a:latin typeface="Book Antiqua" pitchFamily="18" charset="0"/>
            </a:endParaRPr>
          </a:p>
        </p:txBody>
      </p:sp>
      <p:pic>
        <p:nvPicPr>
          <p:cNvPr id="4" name="Picture 24" descr="lit04-0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857356" y="1500174"/>
            <a:ext cx="5572164" cy="4680618"/>
          </a:xfrm>
        </p:spPr>
      </p:pic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285720" y="5357826"/>
            <a:ext cx="1071570" cy="1143008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hlinkClick r:id="rId3" action="ppaction://hlinksldjump"/>
              </a:rPr>
              <a:t>Много джигитов </a:t>
            </a:r>
            <a:r>
              <a:rPr lang="ru-RU" dirty="0" smtClean="0"/>
              <a:t>красивых,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7752" y="714356"/>
            <a:ext cx="3643338" cy="528641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В.А.Серов. Бэла. 1891</a:t>
            </a:r>
            <a:endParaRPr lang="ru-RU" sz="3600" b="1" dirty="0">
              <a:solidFill>
                <a:schemeClr val="tx2">
                  <a:lumMod val="50000"/>
                </a:schemeClr>
              </a:solidFill>
              <a:latin typeface="Book Antiqua" pitchFamily="18" charset="0"/>
            </a:endParaRPr>
          </a:p>
        </p:txBody>
      </p:sp>
      <p:pic>
        <p:nvPicPr>
          <p:cNvPr id="6" name="Picture 6" descr="lit04-04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28595" y="261914"/>
            <a:ext cx="4357719" cy="5810292"/>
          </a:xfrm>
        </p:spPr>
      </p:pic>
      <p:sp>
        <p:nvSpPr>
          <p:cNvPr id="7" name="Управляющая кнопка: домой 6">
            <a:hlinkClick r:id="" action="ppaction://hlinkshowjump?jump=firstslide" highlightClick="1"/>
          </p:cNvPr>
          <p:cNvSpPr/>
          <p:nvPr/>
        </p:nvSpPr>
        <p:spPr>
          <a:xfrm>
            <a:off x="7072330" y="4929198"/>
            <a:ext cx="1500198" cy="1214446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Book Antiqua" pitchFamily="18" charset="0"/>
                <a:hlinkClick r:id="rId3" action="ppaction://hlinksldjump"/>
              </a:rPr>
              <a:t>Право, мне нечего рассказывать</a:t>
            </a:r>
            <a:r>
              <a:rPr lang="ru-RU" dirty="0" smtClean="0">
                <a:latin typeface="Book Antiqua" pitchFamily="18" charset="0"/>
              </a:rPr>
              <a:t>, дорогой Максим </a:t>
            </a:r>
            <a:r>
              <a:rPr lang="ru-RU" dirty="0" err="1" smtClean="0">
                <a:latin typeface="Book Antiqua" pitchFamily="18" charset="0"/>
              </a:rPr>
              <a:t>Максимыч</a:t>
            </a:r>
            <a:r>
              <a:rPr lang="ru-RU" dirty="0" smtClean="0">
                <a:latin typeface="Book Antiqua" pitchFamily="18" charset="0"/>
              </a:rPr>
              <a:t>… Однако прощайте, мне пора…</a:t>
            </a:r>
            <a:endParaRPr lang="ru-RU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76" y="274638"/>
            <a:ext cx="3971924" cy="5869006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Печорин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</a:b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В.А.Фербер. Максим </a:t>
            </a:r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Максимыч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 и Печорин. 1961</a:t>
            </a:r>
            <a:endParaRPr lang="ru-RU" sz="3200" dirty="0">
              <a:solidFill>
                <a:schemeClr val="tx2">
                  <a:lumMod val="50000"/>
                </a:schemeClr>
              </a:solidFill>
              <a:latin typeface="Book Antiqua" pitchFamily="18" charset="0"/>
            </a:endParaRPr>
          </a:p>
        </p:txBody>
      </p:sp>
      <p:pic>
        <p:nvPicPr>
          <p:cNvPr id="4" name="Picture 6" descr="lit04-06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857224" y="642918"/>
            <a:ext cx="3643338" cy="5357850"/>
          </a:xfrm>
        </p:spPr>
      </p:pic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7429520" y="5143512"/>
            <a:ext cx="1214446" cy="1071570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hlinkClick r:id="rId3" action="ppaction://hlinksldjump"/>
              </a:rPr>
              <a:t>Так ты не женишься на Мери?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Не любишь ее?.. А она думает… знаешь ли, она влюблена в тебя до безумия, бедняжка!</a:t>
            </a:r>
            <a:endParaRPr lang="ru-RU" dirty="0">
              <a:solidFill>
                <a:schemeClr val="tx2">
                  <a:lumMod val="50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3400420" cy="4929222"/>
          </a:xfrm>
        </p:spPr>
        <p:txBody>
          <a:bodyPr>
            <a:normAutofit/>
          </a:bodyPr>
          <a:lstStyle/>
          <a:p>
            <a:r>
              <a:rPr lang="ru-RU" sz="3200" dirty="0" err="1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Э.М.Андриолли</a:t>
            </a:r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 Вера в гроте. 1879</a:t>
            </a:r>
            <a:endParaRPr lang="ru-RU" sz="3200" dirty="0">
              <a:solidFill>
                <a:schemeClr val="tx2">
                  <a:lumMod val="50000"/>
                </a:schemeClr>
              </a:solidFill>
              <a:latin typeface="Book Antiqua" pitchFamily="18" charset="0"/>
            </a:endParaRPr>
          </a:p>
        </p:txBody>
      </p:sp>
      <p:pic>
        <p:nvPicPr>
          <p:cNvPr id="4" name="Picture 6" descr="lit04-16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357686" y="357166"/>
            <a:ext cx="4143404" cy="5524539"/>
          </a:xfrm>
        </p:spPr>
      </p:pic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857224" y="5286388"/>
            <a:ext cx="857256" cy="857256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hlinkClick r:id="rId3" action="ppaction://hlinksldjump"/>
              </a:rPr>
              <a:t>Я вас прошу не шутя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: когда вам вздумается обо мне говорить дурно, возьмите лучше нож и зарежьте меня…</a:t>
            </a:r>
            <a:endParaRPr lang="ru-RU" dirty="0">
              <a:solidFill>
                <a:schemeClr val="tx2">
                  <a:lumMod val="50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Book Antiqua" pitchFamily="18" charset="0"/>
              </a:rPr>
              <a:t>В.А.Серов</a:t>
            </a:r>
            <a:br>
              <a:rPr lang="ru-RU" sz="3600" dirty="0" smtClean="0">
                <a:latin typeface="Book Antiqua" pitchFamily="18" charset="0"/>
              </a:rPr>
            </a:br>
            <a:r>
              <a:rPr lang="ru-RU" sz="3600" dirty="0" smtClean="0">
                <a:latin typeface="Book Antiqua" pitchFamily="18" charset="0"/>
              </a:rPr>
              <a:t> Объяснение Печорина с Мэри. 1891</a:t>
            </a:r>
            <a:endParaRPr lang="ru-RU" sz="3600" dirty="0">
              <a:latin typeface="Book Antiqua" pitchFamily="18" charset="0"/>
            </a:endParaRPr>
          </a:p>
        </p:txBody>
      </p:sp>
      <p:pic>
        <p:nvPicPr>
          <p:cNvPr id="4" name="Picture 6" descr="lit04-15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928794" y="1857364"/>
            <a:ext cx="5641677" cy="4090216"/>
          </a:xfrm>
        </p:spPr>
      </p:pic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357158" y="5214950"/>
            <a:ext cx="1071570" cy="1000132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hlinkClick r:id="rId3" action="ppaction://hlinksldjump"/>
              </a:rPr>
              <a:t>Он хорошо сложен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, смугл и черноволос; ему на вид можно дать двадцать пять лет, хотя ему едва ли двадцать один</a:t>
            </a:r>
            <a:endParaRPr lang="ru-RU" dirty="0">
              <a:solidFill>
                <a:schemeClr val="tx2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714348" y="4643446"/>
            <a:ext cx="1000132" cy="928694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hlinkClick r:id="rId3" action="ppaction://hlinksldjump"/>
              </a:rPr>
              <a:t>Я тот, чей взор надежду губит,</a:t>
            </a:r>
            <a:endParaRPr lang="ru-RU" dirty="0" smtClean="0">
              <a:solidFill>
                <a:schemeClr val="tx2">
                  <a:lumMod val="50000"/>
                </a:schemeClr>
              </a:solidFill>
              <a:latin typeface="Book Antiqua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Я тот, кого никто не любит;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Я бич рабов моих земных,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Я царь познанья и свободы,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Я враг небес, я зло природы…</a:t>
            </a:r>
            <a:endParaRPr lang="ru-RU" dirty="0">
              <a:solidFill>
                <a:schemeClr val="tx2">
                  <a:lumMod val="50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57430"/>
            <a:ext cx="3328982" cy="1571636"/>
          </a:xfrm>
        </p:spPr>
        <p:txBody>
          <a:bodyPr/>
          <a:lstStyle/>
          <a:p>
            <a:r>
              <a:rPr lang="ru-RU" dirty="0" smtClean="0">
                <a:latin typeface="Book Antiqua" pitchFamily="18" charset="0"/>
              </a:rPr>
              <a:t>Демон 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642910" y="5429264"/>
            <a:ext cx="1000132" cy="928694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7" descr="vrubel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714876" y="285728"/>
            <a:ext cx="3857652" cy="622467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hlinkClick r:id="rId3" action="ppaction://hlinksldjump"/>
              </a:rPr>
              <a:t>Какой калым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должен был дать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Азамату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 Печорин??</a:t>
            </a:r>
            <a:endParaRPr lang="ru-RU" dirty="0">
              <a:solidFill>
                <a:schemeClr val="tx2">
                  <a:lumMod val="50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179704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Конь Карагез</a:t>
            </a:r>
            <a:b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</a:b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М.А.Врубель. </a:t>
            </a:r>
            <a:b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</a:b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Казбич и Азамат.1890-1891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Book Antiqua" pitchFamily="18" charset="0"/>
            </a:endParaRPr>
          </a:p>
        </p:txBody>
      </p:sp>
      <p:pic>
        <p:nvPicPr>
          <p:cNvPr id="4" name="Picture 6" descr="lit04-05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071670" y="2143116"/>
            <a:ext cx="5140144" cy="3867958"/>
          </a:xfrm>
        </p:spPr>
      </p:pic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571472" y="5357826"/>
            <a:ext cx="928694" cy="857256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hlinkClick r:id="rId3" action="ppaction://hlinksldjump"/>
              </a:rPr>
              <a:t>Сколько дней 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провел герой Мцыри на воле? </a:t>
            </a:r>
            <a:endParaRPr lang="ru-RU" sz="3600" dirty="0">
              <a:solidFill>
                <a:schemeClr val="tx2">
                  <a:lumMod val="50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latin typeface="Book Antiqua" pitchFamily="18" charset="0"/>
              </a:rPr>
              <a:t>3 дня</a:t>
            </a:r>
            <a:endParaRPr lang="ru-RU" sz="4000" dirty="0">
              <a:latin typeface="Book Antiqua" pitchFamily="18" charset="0"/>
            </a:endParaRPr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1285852" y="4500570"/>
            <a:ext cx="1071570" cy="928694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sz="3600" dirty="0" smtClean="0">
                <a:latin typeface="Book Antiqua" pitchFamily="18" charset="0"/>
                <a:hlinkClick r:id="rId3" action="ppaction://hlinksldjump"/>
              </a:rPr>
              <a:t>Какого  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hlinkClick r:id="rId3" action="ppaction://hlinksldjump"/>
              </a:rPr>
              <a:t>цвета</a:t>
            </a:r>
            <a:r>
              <a:rPr lang="ru-RU" sz="3600" dirty="0" smtClean="0">
                <a:latin typeface="Book Antiqua" pitchFamily="18" charset="0"/>
                <a:hlinkClick r:id="rId3" action="ppaction://hlinksldjump"/>
              </a:rPr>
              <a:t> </a:t>
            </a:r>
            <a:r>
              <a:rPr lang="ru-RU" sz="3600" dirty="0" smtClean="0">
                <a:latin typeface="Book Antiqua" pitchFamily="18" charset="0"/>
              </a:rPr>
              <a:t>были сюртук, галстук и жилет доктора Вернера?</a:t>
            </a:r>
            <a:endParaRPr lang="ru-RU" sz="36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Черного цвета</a:t>
            </a:r>
            <a:endParaRPr lang="ru-RU" sz="4000" dirty="0">
              <a:solidFill>
                <a:schemeClr val="tx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928662" y="4929198"/>
            <a:ext cx="1000132" cy="78581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8573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Book Antiqua" pitchFamily="18" charset="0"/>
                <a:hlinkClick r:id="rId3" action="ppaction://hlinksldjump"/>
              </a:rPr>
              <a:t>Сколько писем </a:t>
            </a:r>
            <a:r>
              <a:rPr lang="ru-RU" dirty="0" smtClean="0">
                <a:latin typeface="Book Antiqua" pitchFamily="18" charset="0"/>
              </a:rPr>
              <a:t>и от кого получил письма после дуэли Печорин?</a:t>
            </a:r>
            <a:endParaRPr lang="ru-RU" dirty="0"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Лакей мой сказал мне, что заходил Вернер, и подал мне две записки: одну от него, другую… от Веры</a:t>
            </a:r>
            <a:endParaRPr lang="ru-RU" dirty="0">
              <a:solidFill>
                <a:schemeClr val="tx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1000100" y="4786322"/>
            <a:ext cx="1214446" cy="1285884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6380" y="357166"/>
            <a:ext cx="3571900" cy="5572164"/>
          </a:xfrm>
        </p:spPr>
        <p:txBody>
          <a:bodyPr>
            <a:normAutofit/>
          </a:bodyPr>
          <a:lstStyle/>
          <a:p>
            <a:pPr fontAlgn="base">
              <a:spcAft>
                <a:spcPct val="0"/>
              </a:spcAft>
              <a:defRPr/>
            </a:pPr>
            <a:r>
              <a:rPr lang="ru-RU" sz="3200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Л.Е.Фейнберг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. Девушка-контрабандистка и слепой мальчик. 1941</a:t>
            </a:r>
            <a:endParaRPr lang="ru-RU" sz="32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pic>
        <p:nvPicPr>
          <p:cNvPr id="4" name="Picture 6" descr="lit04-09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98000" y="357166"/>
            <a:ext cx="4593106" cy="5500726"/>
          </a:xfrm>
        </p:spPr>
      </p:pic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7643834" y="5072074"/>
            <a:ext cx="928694" cy="857256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hlinkClick r:id="rId3" action="ppaction://hlinksldjump"/>
              </a:rPr>
              <a:t>Назовите последнюю дату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дневника Печорина</a:t>
            </a:r>
            <a:endParaRPr lang="ru-RU" dirty="0">
              <a:solidFill>
                <a:schemeClr val="tx2">
                  <a:lumMod val="50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4257676" cy="5411807"/>
          </a:xfrm>
        </p:spPr>
        <p:txBody>
          <a:bodyPr/>
          <a:lstStyle/>
          <a:p>
            <a:pPr algn="ctr">
              <a:buNone/>
            </a:pPr>
            <a:endParaRPr lang="ru-RU" b="1" dirty="0" smtClean="0">
              <a:latin typeface="Book Antiqua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Book Antiqua" pitchFamily="18" charset="0"/>
              </a:rPr>
              <a:t>16 июня</a:t>
            </a:r>
          </a:p>
          <a:p>
            <a:pPr algn="ctr">
              <a:buNone/>
            </a:pPr>
            <a:endParaRPr lang="ru-RU" b="1" dirty="0" smtClean="0">
              <a:latin typeface="Book Antiqua" pitchFamily="18" charset="0"/>
            </a:endParaRPr>
          </a:p>
          <a:p>
            <a:pPr algn="ctr">
              <a:buNone/>
            </a:pPr>
            <a:r>
              <a:rPr lang="ru-RU" sz="2800" dirty="0" smtClean="0">
                <a:latin typeface="Book Antiqua" pitchFamily="18" charset="0"/>
              </a:rPr>
              <a:t>М.А.Врубель. </a:t>
            </a:r>
          </a:p>
          <a:p>
            <a:pPr algn="ctr">
              <a:buNone/>
            </a:pPr>
            <a:r>
              <a:rPr lang="ru-RU" sz="2800" dirty="0" smtClean="0">
                <a:latin typeface="Book Antiqua" pitchFamily="18" charset="0"/>
              </a:rPr>
              <a:t>Дуэль Печорина с Грушницким. </a:t>
            </a:r>
          </a:p>
          <a:p>
            <a:pPr algn="ctr">
              <a:buNone/>
            </a:pPr>
            <a:r>
              <a:rPr lang="ru-RU" sz="2800" dirty="0" smtClean="0">
                <a:latin typeface="Book Antiqua" pitchFamily="18" charset="0"/>
              </a:rPr>
              <a:t>1890-1891</a:t>
            </a:r>
            <a:endParaRPr lang="ru-RU" sz="2800" b="1" dirty="0">
              <a:latin typeface="Book Antiqua" pitchFamily="18" charset="0"/>
            </a:endParaRPr>
          </a:p>
        </p:txBody>
      </p:sp>
      <p:pic>
        <p:nvPicPr>
          <p:cNvPr id="4" name="Picture 6" descr="lit04-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643438" y="500042"/>
            <a:ext cx="4286280" cy="5743389"/>
          </a:xfrm>
          <a:prstGeom prst="rect">
            <a:avLst/>
          </a:prstGeom>
        </p:spPr>
      </p:pic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642910" y="5357826"/>
            <a:ext cx="1071570" cy="1000132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</a:p>
          <a:p>
            <a:pPr algn="just">
              <a:buNone/>
            </a:pPr>
            <a:r>
              <a:rPr lang="ru-RU" dirty="0" smtClean="0">
                <a:latin typeface="Book Antiqua" pitchFamily="18" charset="0"/>
              </a:rPr>
              <a:t>	</a:t>
            </a:r>
            <a:r>
              <a:rPr lang="ru-RU" dirty="0" smtClean="0">
                <a:latin typeface="Book Antiqua" pitchFamily="18" charset="0"/>
                <a:hlinkClick r:id="rId3" action="ppaction://hlinksldjump"/>
              </a:rPr>
              <a:t>Какое произведение </a:t>
            </a:r>
            <a:r>
              <a:rPr lang="ru-RU" dirty="0" smtClean="0">
                <a:latin typeface="Book Antiqua" pitchFamily="18" charset="0"/>
              </a:rPr>
              <a:t>сделало молодого Лермонтова знаменитым?</a:t>
            </a:r>
            <a:endParaRPr lang="ru-RU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>
              <a:latin typeface="Book Antiqua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Book Antiqua" pitchFamily="18" charset="0"/>
              </a:rPr>
              <a:t>«Смерть Поэта»</a:t>
            </a:r>
            <a:endParaRPr lang="ru-RU" b="1" dirty="0">
              <a:latin typeface="Book Antiqua" pitchFamily="18" charset="0"/>
            </a:endParaRPr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1142976" y="4500570"/>
            <a:ext cx="1214446" cy="1071570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Book Antiqua" pitchFamily="18" charset="0"/>
                <a:hlinkClick r:id="rId3" action="ppaction://hlinksldjump"/>
              </a:rPr>
              <a:t>В каком произведении </a:t>
            </a:r>
            <a:r>
              <a:rPr lang="ru-RU" dirty="0" smtClean="0">
                <a:latin typeface="Book Antiqua" pitchFamily="18" charset="0"/>
              </a:rPr>
              <a:t>Лермонтов предсказал свою смерть?</a:t>
            </a:r>
            <a:endParaRPr lang="ru-RU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>
              <a:latin typeface="Book Antiqua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Book Antiqua" pitchFamily="18" charset="0"/>
              </a:rPr>
              <a:t>«Сон»</a:t>
            </a:r>
            <a:endParaRPr lang="ru-RU" b="1" dirty="0">
              <a:latin typeface="Book Antiqua" pitchFamily="18" charset="0"/>
            </a:endParaRPr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1142976" y="4786322"/>
            <a:ext cx="1071570" cy="857256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Book Antiqua" pitchFamily="18" charset="0"/>
                <a:hlinkClick r:id="rId3" action="ppaction://hlinksldjump"/>
              </a:rPr>
              <a:t>Название этого </a:t>
            </a:r>
            <a:r>
              <a:rPr lang="ru-RU" dirty="0" smtClean="0">
                <a:latin typeface="Book Antiqua" pitchFamily="18" charset="0"/>
              </a:rPr>
              <a:t>стихотворения символизирует мятежный дух, свободолюбие…</a:t>
            </a:r>
            <a:endParaRPr lang="ru-RU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dirty="0" smtClean="0">
                <a:latin typeface="Book Antiqua" pitchFamily="18" charset="0"/>
              </a:rPr>
              <a:t>«Парус»</a:t>
            </a:r>
            <a:endParaRPr lang="ru-RU" sz="4000" dirty="0">
              <a:latin typeface="Book Antiqua" pitchFamily="18" charset="0"/>
            </a:endParaRPr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1071538" y="5286388"/>
            <a:ext cx="857256" cy="785818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hlinkClick r:id="rId3" action="ppaction://hlinksldjump"/>
              </a:rPr>
              <a:t>Над этим произведением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Лермонтов работал почти всю свою жизнь. Известно 8 редакций этого произведения</a:t>
            </a:r>
            <a:endParaRPr lang="ru-RU" dirty="0">
              <a:solidFill>
                <a:schemeClr val="tx2">
                  <a:lumMod val="50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Book Antiqua" pitchFamily="18" charset="0"/>
              </a:rPr>
              <a:t>«Демон»</a:t>
            </a:r>
            <a:br>
              <a:rPr lang="ru-RU" b="1" dirty="0" smtClean="0">
                <a:latin typeface="Book Antiqua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>
              <a:latin typeface="Book Antiqua" pitchFamily="18" charset="0"/>
            </a:endParaRPr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428596" y="357166"/>
            <a:ext cx="785818" cy="785818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5" descr="demon_vrube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85720" y="1357298"/>
            <a:ext cx="8619959" cy="4786346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Грушницкий </a:t>
            </a:r>
            <a:endParaRPr lang="ru-RU" dirty="0">
              <a:solidFill>
                <a:schemeClr val="tx2">
                  <a:lumMod val="75000"/>
                </a:schemeClr>
              </a:solidFill>
              <a:latin typeface="Book Antiqua" pitchFamily="18" charset="0"/>
            </a:endParaRPr>
          </a:p>
        </p:txBody>
      </p:sp>
      <p:pic>
        <p:nvPicPr>
          <p:cNvPr id="4" name="Picture 6" descr="lit04-10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285852" y="1428736"/>
            <a:ext cx="6500845" cy="4388070"/>
          </a:xfrm>
        </p:spPr>
      </p:pic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214282" y="5572140"/>
            <a:ext cx="1214446" cy="1071570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Назовите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hlinkClick r:id="rId3" action="ppaction://hlinksldjump"/>
              </a:rPr>
              <a:t>драматическое произведение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Лермонтова</a:t>
            </a:r>
            <a:endParaRPr lang="ru-RU" dirty="0">
              <a:solidFill>
                <a:schemeClr val="tx2">
                  <a:lumMod val="50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«Маскарад»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928662" y="4929198"/>
            <a:ext cx="1000132" cy="1000132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  <a:hlinkClick r:id="rId3" action="ppaction://hlinksldjump"/>
              </a:rPr>
              <a:t>Высокий рост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 и смуглый цвет лица, черные волосы, черные проницательные глаза, большой, но правильный нос, принадлежность его нации, печальная и холодная улыбка, вечно блуждавшая на губах его…</a:t>
            </a:r>
            <a:endParaRPr lang="ru-RU" dirty="0">
              <a:solidFill>
                <a:schemeClr val="tx2">
                  <a:lumMod val="75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err="1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Л.Е.Фейнберг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Book Antiqua" pitchFamily="18" charset="0"/>
              </a:rPr>
              <a:t>. Фаталист. 1940-1941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Book Antiqua" pitchFamily="18" charset="0"/>
            </a:endParaRPr>
          </a:p>
        </p:txBody>
      </p:sp>
      <p:pic>
        <p:nvPicPr>
          <p:cNvPr id="4" name="Picture 6" descr="lit04-17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428728" y="1785926"/>
            <a:ext cx="5834090" cy="3835914"/>
          </a:xfrm>
        </p:spPr>
      </p:pic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285720" y="5500702"/>
            <a:ext cx="1143008" cy="1071570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hlinkClick r:id="rId3" action="ppaction://hlinksldjump"/>
              </a:rPr>
              <a:t>Ходит плавно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– будто лебедушка;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Смотрит сладко – как голубушка;  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Молвит слово – соловей поет;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Горят щеки ее румяные, 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Как заря на небе божием…</a:t>
            </a:r>
            <a:endParaRPr lang="ru-RU" dirty="0">
              <a:solidFill>
                <a:schemeClr val="tx2">
                  <a:lumMod val="50000"/>
                </a:schemeClr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Алена Дмитриевна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из «Песни про царя Ивана Васильевича, молодого опричника и удалого купца Калашникова» 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928662" y="4857760"/>
            <a:ext cx="1000132" cy="1000132"/>
          </a:xfrm>
          <a:prstGeom prst="actionButtonHom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285</Words>
  <Application>Microsoft Office PowerPoint</Application>
  <PresentationFormat>Экран (4:3)</PresentationFormat>
  <Paragraphs>164</Paragraphs>
  <Slides>51</Slides>
  <Notes>51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51</vt:i4>
      </vt:variant>
    </vt:vector>
  </HeadingPairs>
  <TitlesOfParts>
    <vt:vector size="55" baseType="lpstr">
      <vt:lpstr>Arial</vt:lpstr>
      <vt:lpstr>Book Antiqua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Л.Е.Фейнберг. Девушка-контрабандистка и слепой мальчик. 1941</vt:lpstr>
      <vt:lpstr>Грушницкий </vt:lpstr>
      <vt:lpstr>Презентация PowerPoint</vt:lpstr>
      <vt:lpstr>Л.Е.Фейнберг. Фаталист. 1940-1941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М.Ю.Лермонтов. Тамань. 1837</vt:lpstr>
      <vt:lpstr>Презентация PowerPoint</vt:lpstr>
      <vt:lpstr>М.Ю.Лермонтов. Вид Крестовой горы близ Коби. 1837-1838</vt:lpstr>
      <vt:lpstr> Куда ехал Печорин? Н.Н.Дубовской. Максим Максимыч.  «Коляска была уже далеко…»1890 </vt:lpstr>
      <vt:lpstr>Презентация PowerPoint</vt:lpstr>
      <vt:lpstr>Где родился Михаил Лермонтов?</vt:lpstr>
      <vt:lpstr> В Москве в ночь со 2 на 3 октября 1814 года </vt:lpstr>
      <vt:lpstr>Презентация PowerPoint</vt:lpstr>
      <vt:lpstr>Подножие горы Машук  в 4 верстах от Пятигорска</vt:lpstr>
      <vt:lpstr>Презентация PowerPoint</vt:lpstr>
      <vt:lpstr>В.А.Серов. Бэла. 1891</vt:lpstr>
      <vt:lpstr>Презентация PowerPoint</vt:lpstr>
      <vt:lpstr>Печорин  В.А.Фербер. Максим Максимыч и Печорин. 1961</vt:lpstr>
      <vt:lpstr>Презентация PowerPoint</vt:lpstr>
      <vt:lpstr>Э.М.Андриолли Вера в гроте. 1879</vt:lpstr>
      <vt:lpstr>Презентация PowerPoint</vt:lpstr>
      <vt:lpstr>В.А.Серов  Объяснение Печорина с Мэри. 1891</vt:lpstr>
      <vt:lpstr>Презентация PowerPoint</vt:lpstr>
      <vt:lpstr>Демон </vt:lpstr>
      <vt:lpstr>Презентация PowerPoint</vt:lpstr>
      <vt:lpstr>Конь Карагез М.А.Врубель.  Казбич и Азамат.1890-1891</vt:lpstr>
      <vt:lpstr>Презентация PowerPoint</vt:lpstr>
      <vt:lpstr>Презентация PowerPoint</vt:lpstr>
      <vt:lpstr>Презентация PowerPoint</vt:lpstr>
      <vt:lpstr>Презентация PowerPoint</vt:lpstr>
      <vt:lpstr>Сколько писем и от кого получил письма после дуэли Печорин?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«Демон»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User</cp:lastModifiedBy>
  <cp:revision>31</cp:revision>
  <dcterms:created xsi:type="dcterms:W3CDTF">2010-03-10T07:49:25Z</dcterms:created>
  <dcterms:modified xsi:type="dcterms:W3CDTF">2020-12-10T13:15:34Z</dcterms:modified>
</cp:coreProperties>
</file>