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20" r:id="rId4"/>
    <p:sldId id="319" r:id="rId5"/>
    <p:sldId id="327" r:id="rId6"/>
    <p:sldId id="322" r:id="rId7"/>
    <p:sldId id="316" r:id="rId8"/>
    <p:sldId id="264" r:id="rId9"/>
    <p:sldId id="324" r:id="rId10"/>
    <p:sldId id="299" r:id="rId11"/>
    <p:sldId id="349" r:id="rId12"/>
    <p:sldId id="309" r:id="rId13"/>
    <p:sldId id="310" r:id="rId14"/>
    <p:sldId id="333" r:id="rId15"/>
    <p:sldId id="332" r:id="rId16"/>
    <p:sldId id="335" r:id="rId17"/>
    <p:sldId id="344" r:id="rId18"/>
    <p:sldId id="346" r:id="rId19"/>
    <p:sldId id="305" r:id="rId20"/>
    <p:sldId id="339" r:id="rId21"/>
    <p:sldId id="289" r:id="rId22"/>
    <p:sldId id="291" r:id="rId23"/>
    <p:sldId id="293" r:id="rId24"/>
    <p:sldId id="292" r:id="rId25"/>
    <p:sldId id="295" r:id="rId26"/>
    <p:sldId id="304" r:id="rId27"/>
    <p:sldId id="296" r:id="rId28"/>
    <p:sldId id="262" r:id="rId29"/>
    <p:sldId id="337" r:id="rId30"/>
    <p:sldId id="34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008000"/>
    <a:srgbClr val="000099"/>
    <a:srgbClr val="333300"/>
    <a:srgbClr val="000066"/>
    <a:srgbClr val="006600"/>
    <a:srgbClr val="663300"/>
    <a:srgbClr val="CCCC00"/>
    <a:srgbClr val="99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06" autoAdjust="0"/>
    <p:restoredTop sz="94660"/>
  </p:normalViewPr>
  <p:slideViewPr>
    <p:cSldViewPr>
      <p:cViewPr>
        <p:scale>
          <a:sx n="80" d="100"/>
          <a:sy n="80" d="100"/>
        </p:scale>
        <p:origin x="-112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lrMapOvr bg1="lt1" tx1="dk1" bg2="lt2" tx2="dk2" accent1="accent1" accent2="accent2" accent3="accent3" accent4="accent4" accent5="accent5" accent6="accent6" hlink="hlink" folHlink="folHlink"/>
  <c:chart>
    <c:autoTitleDeleted val="1"/>
    <c:view3D>
      <c:rotY val="30"/>
      <c:depthPercent val="100"/>
      <c:rAngAx val="1"/>
    </c:view3D>
    <c:plotArea>
      <c:layout>
        <c:manualLayout>
          <c:layoutTarget val="inner"/>
          <c:xMode val="edge"/>
          <c:yMode val="edge"/>
          <c:x val="6.0319523791137017E-2"/>
          <c:y val="0.15876318689360763"/>
          <c:w val="0.83855060178860252"/>
          <c:h val="0.71207398180591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0099"/>
            </a:solidFill>
          </c:spPr>
          <c:dLbls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57</c:v>
                </c:pt>
                <c:pt idx="1">
                  <c:v>28</c:v>
                </c:pt>
                <c:pt idx="2">
                  <c:v>36</c:v>
                </c:pt>
                <c:pt idx="3">
                  <c:v>45</c:v>
                </c:pt>
                <c:pt idx="4">
                  <c:v>25</c:v>
                </c:pt>
                <c:pt idx="5">
                  <c:v>64</c:v>
                </c:pt>
                <c:pt idx="6">
                  <c:v>62</c:v>
                </c:pt>
                <c:pt idx="7">
                  <c:v>45</c:v>
                </c:pt>
                <c:pt idx="8">
                  <c:v>47</c:v>
                </c:pt>
                <c:pt idx="9">
                  <c:v>58</c:v>
                </c:pt>
                <c:pt idx="10">
                  <c:v>88</c:v>
                </c:pt>
                <c:pt idx="11">
                  <c:v>90</c:v>
                </c:pt>
              </c:numCache>
            </c:numRef>
          </c:val>
        </c:ser>
        <c:gapWidth val="175"/>
        <c:gapDepth val="246"/>
        <c:shape val="box"/>
        <c:axId val="65965056"/>
        <c:axId val="65975040"/>
        <c:axId val="0"/>
      </c:bar3DChart>
      <c:catAx>
        <c:axId val="65965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65975040"/>
        <c:crosses val="autoZero"/>
        <c:auto val="1"/>
        <c:lblAlgn val="ctr"/>
        <c:lblOffset val="10"/>
      </c:catAx>
      <c:valAx>
        <c:axId val="65975040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65965056"/>
        <c:crosses val="autoZero"/>
        <c:crossBetween val="between"/>
        <c:majorUnit val="20"/>
        <c:minorUnit val="5"/>
      </c:valAx>
      <c:spPr>
        <a:noFill/>
        <a:ln w="25379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0.52952</cdr:x>
      <cdr:y>0.14147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0"/>
          <a:ext cx="4357738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 fontScale="90000"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4400" kern="1200">
              <a:solidFill>
                <a:sysClr val="windowText" lastClr="000000"/>
              </a:solidFill>
              <a:latin typeface="Calibri"/>
            </a:defRPr>
          </a:lvl1pPr>
        </a:lstStyle>
        <a:p xmlns:a="http://schemas.openxmlformats.org/drawingml/2006/main">
          <a:r>
            <a:rPr lang="ru-RU" sz="3600" b="1" dirty="0" smtClean="0"/>
            <a:t/>
          </a:r>
          <a:br>
            <a:rPr lang="ru-RU" sz="3600" b="1" dirty="0" smtClean="0"/>
          </a:br>
          <a:r>
            <a:rPr lang="ru-RU" sz="3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Количество осадков, мм</a:t>
          </a:r>
          <a:br>
            <a:rPr lang="ru-RU" sz="3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3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Воронеж, 2017 год</a:t>
          </a:r>
          <a:r>
            <a:rPr lang="ru-RU" dirty="0" smtClean="0"/>
            <a:t/>
          </a:r>
          <a:br>
            <a:rPr lang="ru-RU" dirty="0" smtClean="0"/>
          </a:br>
          <a:endParaRPr lang="ru-RU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9" y="6505348"/>
            <a:ext cx="1091094" cy="36573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6188" b="78750" l="16289" r="7039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96" t="8328" r="30161" b="21893"/>
          <a:stretch/>
        </p:blipFill>
        <p:spPr bwMode="auto">
          <a:xfrm>
            <a:off x="3908038" y="-171400"/>
            <a:ext cx="5235962" cy="43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с двумя вырезанными соседними углами 6"/>
          <p:cNvSpPr/>
          <p:nvPr userDrawn="1"/>
        </p:nvSpPr>
        <p:spPr>
          <a:xfrm rot="1664554">
            <a:off x="442258" y="-435972"/>
            <a:ext cx="7920880" cy="7416193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CCFFCC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9" y="6505348"/>
            <a:ext cx="1091094" cy="36573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395536" y="476672"/>
            <a:ext cx="8208912" cy="5904656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6188" b="78750" l="16289" r="7039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96" t="8328" r="30161" b="21893"/>
          <a:stretch/>
        </p:blipFill>
        <p:spPr bwMode="auto">
          <a:xfrm flipH="1">
            <a:off x="7061869" y="5142495"/>
            <a:ext cx="2108568" cy="17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12725"/>
            <a:ext cx="8828087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65553"/>
            <a:ext cx="1773877" cy="146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16" y="1871668"/>
            <a:ext cx="1716907" cy="141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30" y="2996952"/>
            <a:ext cx="1637323" cy="134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16" y="895798"/>
            <a:ext cx="1677739" cy="138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7864"/>
            <a:ext cx="1486148" cy="122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12725"/>
            <a:ext cx="8828087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12725"/>
            <a:ext cx="8828087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" y="147638"/>
            <a:ext cx="9212263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3000">
    <p:zoom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://fotki.yandex.ru/search/%D0%B4%D0%BE%D0%B6%D0%B4%D1%8C/users/len-bushmakina/view/520977?page=18&amp;how=week&amp;type=image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Hozyain\Desktop\&#1079;&#1074;&#1091;&#1082;&#1080;%20&#1087;&#1088;&#1080;&#1088;&#1086;&#1076;&#1099;%20&#1096;&#1091;&#1084;%20&#1076;&#1086;&#1078;&#1076;&#1103;.mp3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Разгадайте ребусы </a:t>
            </a:r>
            <a:r>
              <a:rPr lang="ru-RU" sz="5400" b="1" i="1" dirty="0" smtClean="0">
                <a:solidFill>
                  <a:srgbClr val="006600"/>
                </a:solidFill>
                <a:latin typeface="Candar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5400" b="1" i="1" dirty="0" smtClean="0">
                <a:solidFill>
                  <a:srgbClr val="006600"/>
                </a:solidFill>
                <a:latin typeface="Candara" pitchFamily="34" charset="0"/>
                <a:ea typeface="Verdana" pitchFamily="34" charset="0"/>
                <a:cs typeface="Verdana" pitchFamily="34" charset="0"/>
              </a:rPr>
            </a:br>
            <a:endParaRPr lang="ru-RU" sz="5400" b="1" i="1" dirty="0">
              <a:solidFill>
                <a:srgbClr val="006600"/>
              </a:solidFill>
              <a:latin typeface="Candar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C:\Users\User\Desktop\img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3958" b="15625"/>
          <a:stretch>
            <a:fillRect/>
          </a:stretch>
        </p:blipFill>
        <p:spPr bwMode="auto">
          <a:xfrm>
            <a:off x="-12262" y="1785926"/>
            <a:ext cx="914401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500042"/>
          <a:ext cx="8229600" cy="555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005-011-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001092" cy="6930174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500042"/>
            <a:ext cx="8572560" cy="4857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Какое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количество воды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получила</a:t>
            </a: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грядка,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площадью 2 м</a:t>
            </a:r>
            <a:r>
              <a:rPr kumimoji="0" lang="ru-RU" sz="280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известно,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 участок поля в 1 га при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слабом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летнем дожде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получает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900 вёдер воды?          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(1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ведро – 10 л воды)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water-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428604"/>
            <a:ext cx="5202702" cy="54753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571613"/>
            <a:ext cx="3643338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Диаметр дождевой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капли 5 мм, а диаметр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облачной  0,01 мм.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облачных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капель должно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слиться, чтобы</a:t>
            </a:r>
          </a:p>
          <a:p>
            <a:pPr marL="342900" lvl="0" indent="-342900">
              <a:defRPr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образовать дождевую?</a:t>
            </a:r>
          </a:p>
          <a:p>
            <a:pPr marL="342900" indent="-342900" algn="just">
              <a:defRPr/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8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285860"/>
            <a:ext cx="7143800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содержание воды в клетках растений и животных от 60% - 99%;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1000 л воды, «поступающих» в растение, 0,2%  - для питания; 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дождевой воде до 2000 различных химических соединений, в среднем 3,5 % вредных для здоровья.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3714744" y="3643314"/>
            <a:ext cx="4500594" cy="2643206"/>
          </a:xfrm>
          <a:prstGeom prst="cloudCallout">
            <a:avLst>
              <a:gd name="adj1" fmla="val 147774"/>
              <a:gd name="adj2" fmla="val 35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-облако 10"/>
          <p:cNvSpPr/>
          <p:nvPr/>
        </p:nvSpPr>
        <p:spPr>
          <a:xfrm>
            <a:off x="285720" y="500042"/>
            <a:ext cx="6286544" cy="3571900"/>
          </a:xfrm>
          <a:prstGeom prst="cloudCallout">
            <a:avLst>
              <a:gd name="adj1" fmla="val -37456"/>
              <a:gd name="adj2" fmla="val 85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857224" y="785794"/>
            <a:ext cx="57150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На 1 м</a:t>
            </a:r>
            <a:r>
              <a:rPr kumimoji="0" lang="ru-RU" sz="28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 время сильного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летнего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дождя на Урале выпадает 900 г воды. Причём вредных веществ содержится 3,5 %.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граммов вредных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веществ выпадает на 1 га?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071934" y="3929066"/>
            <a:ext cx="435771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1) 900 : 100 * 3,5 = 31,5 (г) –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вредных веществ на 1 м</a:t>
            </a:r>
            <a:r>
              <a:rPr kumimoji="0" lang="ru-RU" sz="22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2) 31,5 * 1000 = 31500 (г) –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вредных веществ на 1 га.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Ответ: 31500 г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2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0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6643710" cy="6572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57356" y="1571612"/>
            <a:ext cx="5357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Солнечная погода </a:t>
            </a:r>
          </a:p>
          <a:p>
            <a:pPr algn="ctr"/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ноябре стояла 8 дней </a:t>
            </a:r>
          </a:p>
          <a:p>
            <a:pPr algn="ctr"/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 30, а дожди шли 10 дней. Сколько дней погода менялась в течение дня? Выразите это число в процентах от всех дней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rain-vector-file-eps-format-328798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1712"/>
          <a:stretch>
            <a:fillRect/>
          </a:stretch>
        </p:blipFill>
        <p:spPr bwMode="auto">
          <a:xfrm>
            <a:off x="642910" y="714356"/>
            <a:ext cx="7512446" cy="5049867"/>
          </a:xfrm>
          <a:prstGeom prst="cloudCallout">
            <a:avLst>
              <a:gd name="adj1" fmla="val -122875"/>
              <a:gd name="adj2" fmla="val 7661"/>
            </a:avLst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357298"/>
            <a:ext cx="63579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летнего дождя в среднем 16 мин, что составляет  2/25</a:t>
            </a:r>
            <a:r>
              <a:rPr lang="ru-RU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продолжительности осеннего дождя. Сколько времени в среднем идёт осенний дождь?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(Ответ записать в часах и минутах)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519 000 км³ осадков в виде дождя; </a:t>
            </a:r>
          </a:p>
          <a:p>
            <a:pPr>
              <a:buNone/>
            </a:pP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1 км³ содержится миллиард тонн воды.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43932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Итоги решения задач 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9-10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баллов  - оценка 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7-8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баллов  - оценка «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5-6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баллов  - оценка «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ОЖДЬ\1966356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526" y="0"/>
            <a:ext cx="9259526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Разгадайте ребусы</a:t>
            </a:r>
            <a:endParaRPr lang="ru-RU" sz="5400" b="1" i="1" dirty="0">
              <a:solidFill>
                <a:srgbClr val="006600"/>
              </a:solidFill>
              <a:latin typeface="Candar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5" descr="C:\Users\User\Desktop\ребусы\14-01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49" y="2143116"/>
            <a:ext cx="7143800" cy="25717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8148" y="1785926"/>
            <a:ext cx="877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,,,</a:t>
            </a:r>
            <a:endParaRPr lang="ru-RU" sz="7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01208"/>
            <a:ext cx="7467600" cy="1143000"/>
          </a:xfrm>
        </p:spPr>
        <p:txBody>
          <a:bodyPr/>
          <a:lstStyle/>
          <a:p>
            <a:r>
              <a:rPr lang="ru-RU" dirty="0" smtClean="0"/>
              <a:t>И.И. Шишкин </a:t>
            </a:r>
            <a:br>
              <a:rPr lang="ru-RU" dirty="0" smtClean="0"/>
            </a:br>
            <a:r>
              <a:rPr lang="ru-RU" dirty="0" smtClean="0"/>
              <a:t>«Дождь в дубовом лесу»</a:t>
            </a:r>
            <a:endParaRPr lang="ru-RU" dirty="0"/>
          </a:p>
        </p:txBody>
      </p:sp>
      <p:pic>
        <p:nvPicPr>
          <p:cNvPr id="5" name="Picture 2" descr="C:\Users\Hozyain\Desktop\tra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776864" cy="478709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929330"/>
            <a:ext cx="7467600" cy="588026"/>
          </a:xfrm>
        </p:spPr>
        <p:txBody>
          <a:bodyPr/>
          <a:lstStyle/>
          <a:p>
            <a:r>
              <a:rPr lang="ru-RU" dirty="0" smtClean="0"/>
              <a:t>Л.А. Афремов «Под дождём»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47200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Hozyain\Desktop\2162-24x30-rain-of-love-leonid-afrem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123221" cy="56655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5643578"/>
            <a:ext cx="7467600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cap="small" dirty="0" err="1" smtClean="0">
                <a:solidFill>
                  <a:srgbClr val="424456"/>
                </a:solidFill>
                <a:ea typeface="+mj-ea"/>
                <a:cs typeface="+mj-cs"/>
              </a:rPr>
              <a:t>Джефф</a:t>
            </a:r>
            <a:r>
              <a:rPr lang="ru-RU" sz="3000" cap="small" dirty="0" smtClean="0">
                <a:solidFill>
                  <a:srgbClr val="424456"/>
                </a:solidFill>
                <a:ea typeface="+mj-ea"/>
                <a:cs typeface="+mj-cs"/>
              </a:rPr>
              <a:t> </a:t>
            </a:r>
            <a:r>
              <a:rPr lang="ru-RU" sz="3000" cap="small" dirty="0" err="1" smtClean="0">
                <a:solidFill>
                  <a:srgbClr val="424456"/>
                </a:solidFill>
                <a:ea typeface="+mj-ea"/>
                <a:cs typeface="+mj-cs"/>
              </a:rPr>
              <a:t>Роуланд</a:t>
            </a:r>
            <a:r>
              <a:rPr lang="ru-RU" sz="3000" cap="small" dirty="0" smtClean="0">
                <a:solidFill>
                  <a:srgbClr val="424456"/>
                </a:solidFill>
                <a:ea typeface="+mj-ea"/>
                <a:cs typeface="+mj-cs"/>
              </a:rPr>
              <a:t> «Дождь»</a:t>
            </a:r>
            <a:endParaRPr lang="ru-RU" sz="3000" dirty="0"/>
          </a:p>
        </p:txBody>
      </p:sp>
      <p:pic>
        <p:nvPicPr>
          <p:cNvPr id="2050" name="Picture 2" descr="C:\Users\Hozyain\Desktop\jeff_rowland_dozhdlivye_kartiny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7776864" cy="488285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373216"/>
            <a:ext cx="7467600" cy="1143000"/>
          </a:xfrm>
        </p:spPr>
        <p:txBody>
          <a:bodyPr/>
          <a:lstStyle/>
          <a:p>
            <a:r>
              <a:rPr lang="ru-RU" dirty="0" smtClean="0"/>
              <a:t>Д.А. </a:t>
            </a:r>
            <a:r>
              <a:rPr lang="ru-RU" dirty="0" err="1" smtClean="0"/>
              <a:t>Кустанович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«Дождь в Петербурге»</a:t>
            </a:r>
            <a:endParaRPr lang="ru-RU" dirty="0"/>
          </a:p>
        </p:txBody>
      </p:sp>
      <p:pic>
        <p:nvPicPr>
          <p:cNvPr id="4" name="Содержимое 3" descr="dmitriy_kustanovich___dojd_v_peterburge_89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16632"/>
            <a:ext cx="7636786" cy="5384070"/>
          </a:xfrm>
        </p:spPr>
      </p:pic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c51c42718bbe9e032d817525e51abf5_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236806" cy="52806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5786454"/>
            <a:ext cx="46073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cap="small" dirty="0" err="1" smtClean="0">
                <a:solidFill>
                  <a:srgbClr val="424456"/>
                </a:solidFill>
                <a:ea typeface="+mj-ea"/>
                <a:cs typeface="+mj-cs"/>
              </a:rPr>
              <a:t>Лин</a:t>
            </a:r>
            <a:r>
              <a:rPr lang="ru-RU" sz="3000" cap="small" dirty="0" smtClean="0">
                <a:solidFill>
                  <a:srgbClr val="424456"/>
                </a:solidFill>
                <a:ea typeface="+mj-ea"/>
                <a:cs typeface="+mj-cs"/>
              </a:rPr>
              <a:t> </a:t>
            </a:r>
            <a:r>
              <a:rPr lang="ru-RU" sz="3000" cap="small" dirty="0" err="1" smtClean="0">
                <a:solidFill>
                  <a:srgbClr val="424456"/>
                </a:solidFill>
                <a:ea typeface="+mj-ea"/>
                <a:cs typeface="+mj-cs"/>
              </a:rPr>
              <a:t>Чинг</a:t>
            </a:r>
            <a:r>
              <a:rPr lang="ru-RU" sz="3000" cap="small" dirty="0" smtClean="0">
                <a:solidFill>
                  <a:srgbClr val="424456"/>
                </a:solidFill>
                <a:ea typeface="+mj-ea"/>
                <a:cs typeface="+mj-cs"/>
              </a:rPr>
              <a:t> </a:t>
            </a:r>
            <a:r>
              <a:rPr lang="ru-RU" sz="3000" cap="small" dirty="0" err="1" smtClean="0">
                <a:solidFill>
                  <a:srgbClr val="424456"/>
                </a:solidFill>
                <a:ea typeface="+mj-ea"/>
                <a:cs typeface="+mj-cs"/>
              </a:rPr>
              <a:t>Че</a:t>
            </a:r>
            <a:r>
              <a:rPr lang="ru-RU" sz="3000" cap="small" dirty="0" smtClean="0">
                <a:solidFill>
                  <a:srgbClr val="424456"/>
                </a:solidFill>
                <a:ea typeface="+mj-ea"/>
                <a:cs typeface="+mj-cs"/>
              </a:rPr>
              <a:t>  «Дождь»</a:t>
            </a:r>
            <a:endParaRPr lang="ru-RU" dirty="0"/>
          </a:p>
        </p:txBody>
      </p:sp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7467600" cy="928694"/>
          </a:xfrm>
        </p:spPr>
        <p:txBody>
          <a:bodyPr>
            <a:normAutofit fontScale="90000"/>
          </a:bodyPr>
          <a:lstStyle/>
          <a:p>
            <a:r>
              <a:rPr lang="ru-RU" sz="3300" dirty="0" smtClean="0"/>
              <a:t>Д.В. </a:t>
            </a:r>
            <a:r>
              <a:rPr lang="ru-RU" sz="3300" dirty="0" err="1" smtClean="0"/>
              <a:t>Самоковский</a:t>
            </a:r>
            <a:r>
              <a:rPr lang="ru-RU" sz="3300" dirty="0" smtClean="0"/>
              <a:t> «После дождя»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0_ffd37_a0075795_XX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488832" cy="504056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_76d4e_cbccd238_L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8" y="0"/>
            <a:ext cx="914287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4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643050"/>
            <a:ext cx="700092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Души людские, </a:t>
            </a:r>
          </a:p>
          <a:p>
            <a:pPr lvl="0" algn="ctr"/>
            <a:r>
              <a:rPr lang="ru-RU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и реки и растения, </a:t>
            </a:r>
          </a:p>
          <a:p>
            <a:pPr lvl="0" algn="ctr"/>
            <a:r>
              <a:rPr lang="ru-RU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тоже нуждаются в дожде. Особом дожде – надежде, вере и смысле жизни.</a:t>
            </a:r>
          </a:p>
          <a:p>
            <a:pPr lvl="0" algn="r"/>
            <a:r>
              <a:rPr lang="ru-RU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(Пауло Коэльо)</a:t>
            </a:r>
          </a:p>
          <a:p>
            <a:pPr lvl="0" algn="ctr"/>
            <a:endParaRPr lang="ru-RU" sz="40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rain-vector-file-eps-format-32879886.jpg"/>
          <p:cNvPicPr>
            <a:picLocks noChangeAspect="1" noChangeArrowheads="1"/>
          </p:cNvPicPr>
          <p:nvPr/>
        </p:nvPicPr>
        <p:blipFill>
          <a:blip r:embed="rId2"/>
          <a:srcRect b="7997"/>
          <a:stretch>
            <a:fillRect/>
          </a:stretch>
        </p:blipFill>
        <p:spPr bwMode="auto">
          <a:xfrm>
            <a:off x="4500562" y="500042"/>
            <a:ext cx="4071965" cy="58579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2428868"/>
            <a:ext cx="3500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Продолжительность летнего дождя в среднем 16 мин, что составляет  2/25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продолжительности осеннего дождя. Сколько времени в среднем идёт осенний дождь? </a:t>
            </a:r>
          </a:p>
          <a:p>
            <a:pPr algn="r"/>
            <a:r>
              <a:rPr lang="ru-RU" sz="2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(Ответ записать в часах и минутах)</a:t>
            </a:r>
          </a:p>
        </p:txBody>
      </p:sp>
      <p:pic>
        <p:nvPicPr>
          <p:cNvPr id="4" name="Picture 2" descr="C:\Users\User\Desktop\10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3500462" cy="34628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3214686"/>
            <a:ext cx="38576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Солнечная погода в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ноябре стояла 8 дней из 30, а дожди шли 10 дней.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дней погода менялась в течение дня? Выразите это число в процентах от всех дней.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Разгадайте ребусы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/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</a:br>
            <a:endParaRPr lang="ru-RU" sz="5400" b="1" i="1" dirty="0">
              <a:solidFill>
                <a:srgbClr val="006600"/>
              </a:solidFill>
              <a:latin typeface="Candar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ser\Desktop\ребусы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00240"/>
            <a:ext cx="5214974" cy="3122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408" t="24345" r="9776" b="19808"/>
          <a:stretch>
            <a:fillRect/>
          </a:stretch>
        </p:blipFill>
        <p:spPr bwMode="auto">
          <a:xfrm>
            <a:off x="857224" y="1500174"/>
            <a:ext cx="7492872" cy="3789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102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6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1928802"/>
            <a:ext cx="73581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kern="10" dirty="0" smtClean="0">
                <a:ln w="28575" cap="rnd">
                  <a:solidFill>
                    <a:srgbClr val="000066"/>
                  </a:solidFill>
                  <a:prstDash val="sysDot"/>
                  <a:round/>
                  <a:headEnd type="none" w="sm" len="sm"/>
                  <a:tailEnd type="none" w="sm" len="sm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Georgia"/>
                <a:cs typeface="Arial"/>
              </a:rPr>
              <a:t>МАТЕМАТИКА ДОЖДЯ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49291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defRPr/>
            </a:pP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</a:t>
            </a:r>
          </a:p>
          <a:p>
            <a:pPr marL="342900" lvl="0" indent="-342900" algn="ctr">
              <a:defRPr/>
            </a:pPr>
            <a:r>
              <a:rPr lang="ru-RU" sz="20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Крякина</a:t>
            </a: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Надежда Александровна </a:t>
            </a:r>
          </a:p>
          <a:p>
            <a:pPr marL="342900" lvl="0" indent="-342900" algn="ctr">
              <a:defRPr/>
            </a:pP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учитель математики </a:t>
            </a:r>
          </a:p>
          <a:p>
            <a:pPr marL="342900" lvl="0" indent="-342900" algn="ctr">
              <a:defRPr/>
            </a:pP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20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Таловская</a:t>
            </a: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0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d3d4f47e74c327c8e5638d4975656b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32530"/>
            <a:ext cx="7858180" cy="439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119438783_0_60708_e92ea63a_XL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573" cy="6858000"/>
          </a:xfrm>
          <a:prstGeom prst="rect">
            <a:avLst/>
          </a:prstGeom>
          <a:noFill/>
        </p:spPr>
      </p:pic>
      <p:pic>
        <p:nvPicPr>
          <p:cNvPr id="5" name="звуки природы шум дожд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29586" y="5286388"/>
            <a:ext cx="828284" cy="1166597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слабый дождь даёт 1 – 2 мм осадков;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 га получает до 900 вёдер воды;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сильный ливень даёт 30 — 40 мм осадков. 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1537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Оценивание  решения задач 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2714644"/>
          </a:xfrm>
        </p:spPr>
        <p:txBody>
          <a:bodyPr/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балла  - верное решение</a:t>
            </a:r>
          </a:p>
          <a:p>
            <a:endParaRPr lang="ru-RU" sz="1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балл  - решение с ошибкой</a:t>
            </a:r>
          </a:p>
          <a:p>
            <a:endParaRPr lang="ru-RU" sz="1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баллов  - нет решения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480</Words>
  <Application>Microsoft Office PowerPoint</Application>
  <PresentationFormat>Экран (4:3)</PresentationFormat>
  <Paragraphs>76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 Office</vt:lpstr>
      <vt:lpstr>1_Тема Office</vt:lpstr>
      <vt:lpstr>Эркер</vt:lpstr>
      <vt:lpstr>Разгадайте ребусы  </vt:lpstr>
      <vt:lpstr>Разгадайте ребусы</vt:lpstr>
      <vt:lpstr>Разгадайте ребусы </vt:lpstr>
      <vt:lpstr>Слайд 4</vt:lpstr>
      <vt:lpstr>Слайд 5</vt:lpstr>
      <vt:lpstr>Слайд 6</vt:lpstr>
      <vt:lpstr>Слайд 7</vt:lpstr>
      <vt:lpstr>Слайд 8</vt:lpstr>
      <vt:lpstr>Оценивание  решения задач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Итоги решения задач </vt:lpstr>
      <vt:lpstr>Слайд 19</vt:lpstr>
      <vt:lpstr>И.И. Шишкин  «Дождь в дубовом лесу»</vt:lpstr>
      <vt:lpstr>Л.А. Афремов «Под дождём»</vt:lpstr>
      <vt:lpstr>Слайд 22</vt:lpstr>
      <vt:lpstr>Д.А. Кустанович  «Дождь в Петербурге»</vt:lpstr>
      <vt:lpstr>Слайд 24</vt:lpstr>
      <vt:lpstr>Д.В. Самоковский «После дождя» 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308</cp:revision>
  <dcterms:created xsi:type="dcterms:W3CDTF">2016-10-08T12:03:59Z</dcterms:created>
  <dcterms:modified xsi:type="dcterms:W3CDTF">2020-12-06T16:21:21Z</dcterms:modified>
</cp:coreProperties>
</file>