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8" r:id="rId3"/>
    <p:sldId id="259" r:id="rId4"/>
    <p:sldId id="303" r:id="rId5"/>
    <p:sldId id="312" r:id="rId6"/>
    <p:sldId id="311" r:id="rId7"/>
    <p:sldId id="318" r:id="rId8"/>
    <p:sldId id="304" r:id="rId9"/>
    <p:sldId id="316" r:id="rId10"/>
    <p:sldId id="315" r:id="rId11"/>
    <p:sldId id="313" r:id="rId12"/>
    <p:sldId id="306" r:id="rId13"/>
    <p:sldId id="307" r:id="rId14"/>
    <p:sldId id="291" r:id="rId15"/>
    <p:sldId id="317" r:id="rId16"/>
    <p:sldId id="314" r:id="rId17"/>
    <p:sldId id="309" r:id="rId18"/>
    <p:sldId id="310" r:id="rId19"/>
    <p:sldId id="295" r:id="rId20"/>
    <p:sldId id="299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660"/>
  </p:normalViewPr>
  <p:slideViewPr>
    <p:cSldViewPr>
      <p:cViewPr varScale="1">
        <p:scale>
          <a:sx n="51" d="100"/>
          <a:sy n="51" d="100"/>
        </p:scale>
        <p:origin x="95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49893-9E54-474E-B5F3-AB767576A381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FE7F5-B7E9-4FFE-859F-9558A54F2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93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E7F5-B7E9-4FFE-859F-9558A54F296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05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135C-4819-4CBE-BD08-E2F2516C152E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DDA6-2D5D-4423-9878-A0C41CF5A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135C-4819-4CBE-BD08-E2F2516C152E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DDA6-2D5D-4423-9878-A0C41CF5A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135C-4819-4CBE-BD08-E2F2516C152E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DDA6-2D5D-4423-9878-A0C41CF5A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97E1D-F8B6-4901-BE63-1E2BFE0EB9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20BED-3511-44F1-89FA-B62BA11B08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3E228-1C37-4F88-81AC-ADAADD668B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C8454-100F-498E-9A6B-77A7C6875C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F13E7-84B3-4B7D-8714-EDDBDA6C2A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A0A03-D99E-4485-9DEA-E9517ADD91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F81CC-246A-44B7-AC13-2FF0FA0C3A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B45C6-B909-4C82-8008-519DB1ABD2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135C-4819-4CBE-BD08-E2F2516C152E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DDA6-2D5D-4423-9878-A0C41CF5A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A6128-4F09-46AD-ACEC-5EDE47159A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504A6-8ACB-46B4-B72A-5E4385E575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BF389-F3CC-4A32-B206-3A339EDD30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CA99F3-F17C-4A21-AAAE-2C5722C1C1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06433F-B592-40E8-9ACE-B76E9E848C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135C-4819-4CBE-BD08-E2F2516C152E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DDA6-2D5D-4423-9878-A0C41CF5A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135C-4819-4CBE-BD08-E2F2516C152E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DDA6-2D5D-4423-9878-A0C41CF5A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135C-4819-4CBE-BD08-E2F2516C152E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DDA6-2D5D-4423-9878-A0C41CF5A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135C-4819-4CBE-BD08-E2F2516C152E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DDA6-2D5D-4423-9878-A0C41CF5A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135C-4819-4CBE-BD08-E2F2516C152E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DDA6-2D5D-4423-9878-A0C41CF5A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135C-4819-4CBE-BD08-E2F2516C152E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DDA6-2D5D-4423-9878-A0C41CF5A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135C-4819-4CBE-BD08-E2F2516C152E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DDA6-2D5D-4423-9878-A0C41CF5A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2135C-4819-4CBE-BD08-E2F2516C152E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4DDA6-2D5D-4423-9878-A0C41CF5A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EF4D0B-3623-4017-84C8-55A917295AE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2.xml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428736"/>
            <a:ext cx="6552728" cy="25853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   действия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  десятичными дробями.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8024" y="5661248"/>
            <a:ext cx="4104456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Жиркова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Марфа Егоровна,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59951"/>
            <a:ext cx="835292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МБОУ «АМГИНСКАЯ СОШ№1 имени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В.Г.Короленко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с УИОП»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едор Охлопков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254794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57620" y="2071678"/>
            <a:ext cx="3786214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Федор Матвеевич Охлопков –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сержант, снайпер 234-го стрелкового полка, Герой Советского Союза,</a:t>
            </a:r>
            <a:r>
              <a:rPr kumimoji="0" lang="ru-RU" sz="20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уничтожил из снайперской винтовки 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429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гитлеровских солдат и офицеров.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ятиугольник 5">
            <a:hlinkClick r:id="rId3" action="ppaction://hlinksldjump"/>
          </p:cNvPr>
          <p:cNvSpPr/>
          <p:nvPr/>
        </p:nvSpPr>
        <p:spPr>
          <a:xfrm>
            <a:off x="7740352" y="5949280"/>
            <a:ext cx="1008112" cy="57606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4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МАМА\Мои документы\Мои рисунки\карта Амги\Изображение.JPG"/>
          <p:cNvPicPr/>
          <p:nvPr/>
        </p:nvPicPr>
        <p:blipFill>
          <a:blip r:embed="rId2"/>
          <a:srcRect l="55162" t="43007" r="10115" b="35541"/>
          <a:stretch>
            <a:fillRect/>
          </a:stretch>
        </p:blipFill>
        <p:spPr bwMode="auto">
          <a:xfrm rot="10800000">
            <a:off x="2357422" y="1357298"/>
            <a:ext cx="5643570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c_dnem_pobedy"/>
          <p:cNvPicPr>
            <a:picLocks noChangeAspect="1" noChangeArrowheads="1"/>
          </p:cNvPicPr>
          <p:nvPr/>
        </p:nvPicPr>
        <p:blipFill>
          <a:blip r:embed="rId3"/>
          <a:srcRect r="59375"/>
          <a:stretch>
            <a:fillRect/>
          </a:stretch>
        </p:blipFill>
        <p:spPr bwMode="auto">
          <a:xfrm>
            <a:off x="428596" y="1357298"/>
            <a:ext cx="2064247" cy="40005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428604"/>
            <a:ext cx="807249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 </a:t>
            </a:r>
            <a:r>
              <a:rPr lang="ru-RU" dirty="0" err="1" smtClean="0"/>
              <a:t>Амгинского</a:t>
            </a:r>
            <a:r>
              <a:rPr lang="ru-RU" dirty="0" smtClean="0"/>
              <a:t> улуса в ряды Красной Армии были призваны </a:t>
            </a:r>
            <a:r>
              <a:rPr lang="ru-RU" b="1" dirty="0" smtClean="0">
                <a:solidFill>
                  <a:srgbClr val="FF0000"/>
                </a:solidFill>
              </a:rPr>
              <a:t>1769</a:t>
            </a:r>
            <a:r>
              <a:rPr lang="ru-RU" dirty="0" smtClean="0"/>
              <a:t> человек.</a:t>
            </a:r>
            <a:endParaRPr lang="ru-RU" dirty="0"/>
          </a:p>
        </p:txBody>
      </p:sp>
      <p:sp>
        <p:nvSpPr>
          <p:cNvPr id="5" name="Пятиугольник 4">
            <a:hlinkClick r:id="rId4" action="ppaction://hlinksldjump"/>
          </p:cNvPr>
          <p:cNvSpPr/>
          <p:nvPr/>
        </p:nvSpPr>
        <p:spPr>
          <a:xfrm>
            <a:off x="7740352" y="5949280"/>
            <a:ext cx="1008112" cy="57606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19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358246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Расположите  числа в порядке возрастания :</a:t>
            </a:r>
          </a:p>
          <a:p>
            <a:pPr algn="ctr"/>
            <a:r>
              <a:rPr lang="ru-RU" b="1" dirty="0" smtClean="0"/>
              <a:t>0,5 </a:t>
            </a:r>
            <a:r>
              <a:rPr lang="ru-RU" dirty="0" smtClean="0"/>
              <a:t>      </a:t>
            </a:r>
            <a:r>
              <a:rPr lang="ru-RU" b="1" dirty="0" smtClean="0">
                <a:solidFill>
                  <a:srgbClr val="C00000"/>
                </a:solidFill>
              </a:rPr>
              <a:t>У</a:t>
            </a:r>
          </a:p>
          <a:p>
            <a:pPr marL="342900" indent="-342900" algn="ctr"/>
            <a:r>
              <a:rPr lang="ru-RU" b="1" dirty="0" smtClean="0"/>
              <a:t>2    </a:t>
            </a:r>
            <a:r>
              <a:rPr lang="ru-RU" b="1" dirty="0" smtClean="0">
                <a:solidFill>
                  <a:srgbClr val="C00000"/>
                </a:solidFill>
              </a:rPr>
              <a:t>      К</a:t>
            </a:r>
          </a:p>
          <a:p>
            <a:pPr marL="342900" indent="-342900" algn="ctr"/>
            <a:r>
              <a:rPr lang="ru-RU" b="1" dirty="0" smtClean="0"/>
              <a:t>3,1</a:t>
            </a:r>
            <a:r>
              <a:rPr lang="ru-RU" b="1" dirty="0" smtClean="0">
                <a:solidFill>
                  <a:srgbClr val="C00000"/>
                </a:solidFill>
              </a:rPr>
              <a:t>       В</a:t>
            </a:r>
          </a:p>
          <a:p>
            <a:pPr marL="342900" indent="-342900" algn="ctr"/>
            <a:r>
              <a:rPr lang="ru-RU" b="1" dirty="0" smtClean="0"/>
              <a:t>0,12 </a:t>
            </a:r>
            <a:r>
              <a:rPr lang="ru-RU" b="1" dirty="0" smtClean="0">
                <a:solidFill>
                  <a:srgbClr val="C00000"/>
                </a:solidFill>
              </a:rPr>
              <a:t>     Ж</a:t>
            </a:r>
          </a:p>
          <a:p>
            <a:pPr marL="342900" indent="-342900" algn="ctr"/>
            <a:r>
              <a:rPr lang="ru-RU" b="1" dirty="0" smtClean="0"/>
              <a:t>3,09</a:t>
            </a:r>
            <a:r>
              <a:rPr lang="ru-RU" b="1" dirty="0" smtClean="0">
                <a:solidFill>
                  <a:srgbClr val="C00000"/>
                </a:solidFill>
              </a:rPr>
              <a:t>     О</a:t>
            </a:r>
          </a:p>
        </p:txBody>
      </p:sp>
      <p:sp>
        <p:nvSpPr>
          <p:cNvPr id="4" name="Пятиугольник 3">
            <a:hlinkClick r:id="rId2" action="ppaction://hlinksldjump"/>
          </p:cNvPr>
          <p:cNvSpPr/>
          <p:nvPr/>
        </p:nvSpPr>
        <p:spPr>
          <a:xfrm>
            <a:off x="7740352" y="5949280"/>
            <a:ext cx="1008112" cy="57606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>
            <a:hlinkClick r:id="rId3" action="ppaction://hlinksldjump"/>
          </p:cNvPr>
          <p:cNvSpPr/>
          <p:nvPr/>
        </p:nvSpPr>
        <p:spPr>
          <a:xfrm>
            <a:off x="899592" y="5157192"/>
            <a:ext cx="1008112" cy="8640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905033"/>
              </p:ext>
            </p:extLst>
          </p:nvPr>
        </p:nvGraphicFramePr>
        <p:xfrm>
          <a:off x="251520" y="257690"/>
          <a:ext cx="8136904" cy="4785879"/>
        </p:xfrm>
        <a:graphic>
          <a:graphicData uri="http://schemas.openxmlformats.org/drawingml/2006/table">
            <a:tbl>
              <a:tblPr firstRow="1" firstCol="1" bandRow="1"/>
              <a:tblGrid>
                <a:gridCol w="723114">
                  <a:extLst>
                    <a:ext uri="{9D8B030D-6E8A-4147-A177-3AD203B41FA5}">
                      <a16:colId xmlns:a16="http://schemas.microsoft.com/office/drawing/2014/main" val="3342026076"/>
                    </a:ext>
                  </a:extLst>
                </a:gridCol>
                <a:gridCol w="3530890">
                  <a:extLst>
                    <a:ext uri="{9D8B030D-6E8A-4147-A177-3AD203B41FA5}">
                      <a16:colId xmlns:a16="http://schemas.microsoft.com/office/drawing/2014/main" val="843135621"/>
                    </a:ext>
                  </a:extLst>
                </a:gridCol>
                <a:gridCol w="3882900">
                  <a:extLst>
                    <a:ext uri="{9D8B030D-6E8A-4147-A177-3AD203B41FA5}">
                      <a16:colId xmlns:a16="http://schemas.microsoft.com/office/drawing/2014/main" val="91080261"/>
                    </a:ext>
                  </a:extLst>
                </a:gridCol>
              </a:tblGrid>
              <a:tr h="351039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1.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2.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748317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 – 2,4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8,1 – 1,8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0265962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+ 5,3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9,5 - 5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992834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0,01х32,3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2,4х100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207330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: 0,5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 : 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682560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10х7,2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0,4х0,4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0140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23,4 – 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4,23 + 2,7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595904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8,2 : 0,2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 : 0,1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387204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9,6 - 6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 + 1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687969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 х 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х 67,9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537821"/>
                  </a:ext>
                </a:extLst>
              </a:tr>
              <a:tr h="702078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21,394 : 0,001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314,06 х 100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912885"/>
                  </a:ext>
                </a:extLst>
              </a:tr>
            </a:tbl>
          </a:graphicData>
        </a:graphic>
      </p:graphicFrame>
      <p:sp>
        <p:nvSpPr>
          <p:cNvPr id="11" name="Пятиугольник 10">
            <a:hlinkClick r:id="rId2" action="ppaction://hlinksldjump"/>
          </p:cNvPr>
          <p:cNvSpPr/>
          <p:nvPr/>
        </p:nvSpPr>
        <p:spPr>
          <a:xfrm>
            <a:off x="8074793" y="6021288"/>
            <a:ext cx="1008112" cy="57606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549757"/>
              </p:ext>
            </p:extLst>
          </p:nvPr>
        </p:nvGraphicFramePr>
        <p:xfrm>
          <a:off x="467544" y="620688"/>
          <a:ext cx="8136904" cy="4702302"/>
        </p:xfrm>
        <a:graphic>
          <a:graphicData uri="http://schemas.openxmlformats.org/drawingml/2006/table">
            <a:tbl>
              <a:tblPr firstRow="1" firstCol="1" bandRow="1"/>
              <a:tblGrid>
                <a:gridCol w="4254004">
                  <a:extLst>
                    <a:ext uri="{9D8B030D-6E8A-4147-A177-3AD203B41FA5}">
                      <a16:colId xmlns:a16="http://schemas.microsoft.com/office/drawing/2014/main" val="4215765955"/>
                    </a:ext>
                  </a:extLst>
                </a:gridCol>
                <a:gridCol w="3882900">
                  <a:extLst>
                    <a:ext uri="{9D8B030D-6E8A-4147-A177-3AD203B41FA5}">
                      <a16:colId xmlns:a16="http://schemas.microsoft.com/office/drawing/2014/main" val="3980482919"/>
                    </a:ext>
                  </a:extLst>
                </a:gridCol>
              </a:tblGrid>
              <a:tr h="702078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Информация. В фонд помощи семьям красноармейцев от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Амгинского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района поступило по состоянию: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639551"/>
                  </a:ext>
                </a:extLst>
              </a:tr>
              <a:tr h="702078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1 мая </a:t>
                      </a: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1943г.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21394 рублей.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3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июля </a:t>
                      </a: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1943г.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31406 рублей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032520"/>
                  </a:ext>
                </a:extLst>
              </a:tr>
            </a:tbl>
          </a:graphicData>
        </a:graphic>
      </p:graphicFrame>
      <p:sp>
        <p:nvSpPr>
          <p:cNvPr id="3" name="Пятиугольник 2">
            <a:hlinkClick r:id="rId2" action="ppaction://hlinksldjump"/>
          </p:cNvPr>
          <p:cNvSpPr/>
          <p:nvPr/>
        </p:nvSpPr>
        <p:spPr>
          <a:xfrm>
            <a:off x="7740352" y="5949280"/>
            <a:ext cx="1008112" cy="57606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04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92696"/>
            <a:ext cx="568863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/>
              <a:t>Решите уравнение. х : 5 = 283,6</a:t>
            </a: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7380312" y="5373216"/>
            <a:ext cx="936104" cy="93610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29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Знамя Побе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412776"/>
            <a:ext cx="6215106" cy="48116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827584" y="404664"/>
            <a:ext cx="7739619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1418</a:t>
            </a:r>
            <a:r>
              <a:rPr lang="ru-RU" dirty="0" smtClean="0"/>
              <a:t> дней и ночей продолжалась кровопролитная война.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30 апреля 1945г. </a:t>
            </a:r>
            <a:r>
              <a:rPr lang="ru-RU" dirty="0" smtClean="0"/>
              <a:t>было водружено Знамя Победы над рейхстагом в Берлине.</a:t>
            </a:r>
            <a:endParaRPr lang="ru-RU" dirty="0"/>
          </a:p>
        </p:txBody>
      </p:sp>
      <p:sp>
        <p:nvSpPr>
          <p:cNvPr id="4" name="Пятиугольник 3">
            <a:hlinkClick r:id="rId3" action="ppaction://hlinksldjump"/>
          </p:cNvPr>
          <p:cNvSpPr/>
          <p:nvPr/>
        </p:nvSpPr>
        <p:spPr>
          <a:xfrm>
            <a:off x="7884368" y="6093296"/>
            <a:ext cx="1008112" cy="57606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916832"/>
            <a:ext cx="7848872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Вместо звёздочек расставьте знаки « + » и « - », чтобы ответом было число 1766: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algn="just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2766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(947,2 * 52,8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ятиугольник 2">
            <a:hlinkClick r:id="rId2" action="ppaction://hlinksldjump"/>
          </p:cNvPr>
          <p:cNvSpPr/>
          <p:nvPr/>
        </p:nvSpPr>
        <p:spPr>
          <a:xfrm>
            <a:off x="7740352" y="5949280"/>
            <a:ext cx="1008112" cy="57606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5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arshal-jukov.narod.ru/0_342ef_99b4ac40_x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385765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4" name="TextBox 3"/>
          <p:cNvSpPr txBox="1"/>
          <p:nvPr/>
        </p:nvSpPr>
        <p:spPr>
          <a:xfrm>
            <a:off x="428596" y="357166"/>
            <a:ext cx="8001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ГЕОРГИЙ  КОНСТАНТИНОВИЧ  ЖУКОВ – Маршал Победы</a:t>
            </a:r>
            <a:endParaRPr lang="ru-RU" b="1" dirty="0"/>
          </a:p>
        </p:txBody>
      </p:sp>
      <p:pic>
        <p:nvPicPr>
          <p:cNvPr id="5" name="Picture 13" descr="Рисунок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14876" y="2285992"/>
            <a:ext cx="4071965" cy="2746209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20000" r="26667"/>
          <a:stretch>
            <a:fillRect/>
          </a:stretch>
        </p:blipFill>
        <p:spPr bwMode="auto">
          <a:xfrm>
            <a:off x="8001024" y="357166"/>
            <a:ext cx="571504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l="20000" r="26667"/>
          <a:stretch>
            <a:fillRect/>
          </a:stretch>
        </p:blipFill>
        <p:spPr bwMode="auto">
          <a:xfrm>
            <a:off x="7429520" y="357166"/>
            <a:ext cx="571504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l="20000" r="26667"/>
          <a:stretch>
            <a:fillRect/>
          </a:stretch>
        </p:blipFill>
        <p:spPr bwMode="auto">
          <a:xfrm>
            <a:off x="6858016" y="357166"/>
            <a:ext cx="571504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l="20000" r="26667"/>
          <a:stretch>
            <a:fillRect/>
          </a:stretch>
        </p:blipFill>
        <p:spPr bwMode="auto">
          <a:xfrm>
            <a:off x="6286512" y="357166"/>
            <a:ext cx="571504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ятиугольник 9">
            <a:hlinkClick r:id="rId5" action="ppaction://hlinksldjump"/>
          </p:cNvPr>
          <p:cNvSpPr/>
          <p:nvPr/>
        </p:nvSpPr>
        <p:spPr>
          <a:xfrm>
            <a:off x="7884368" y="6174596"/>
            <a:ext cx="1008112" cy="57606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571480"/>
            <a:ext cx="6884513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ДОМАШНЕЕ ЗАДАНИЕ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57158" y="2143116"/>
            <a:ext cx="8429652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Придумать и красиво оформить на альбомном листе задачу, которая была бы решена с помощью сложения, умножения, деления и вычитания десятичных дробей, записать на листок условие задачи и нарисовать рисунок по этому условию, а в тетрадь записать её решение. Постарайтесь, чтобы ваша задача понравилась учащимся класса, чтобы данные в условии соответствовали реальности.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643570" y="4857760"/>
            <a:ext cx="171451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 С Т О Р И Я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00628" y="3500438"/>
            <a:ext cx="200026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 Е Л И Т Ь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00232" y="4857760"/>
            <a:ext cx="164307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В Ы Ч И Т А Т Ь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14810" y="2214554"/>
            <a:ext cx="300039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У Р А В Н Е Н И Е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1142984"/>
            <a:ext cx="257176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 Е Й С Т В И Я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57290" y="1142984"/>
            <a:ext cx="257176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 Т С Й И Д В Я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81128" y="2295516"/>
            <a:ext cx="128588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З А Д А Ч 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2285992"/>
            <a:ext cx="128588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Д А А З Ч А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52566" y="3652838"/>
            <a:ext cx="157163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П Р И М Е Р Ы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3643314"/>
            <a:ext cx="157163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М И Р Ы П Е Р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14810" y="2214554"/>
            <a:ext cx="300039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 А Р В Е У И Е Н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0232" y="4857760"/>
            <a:ext cx="164307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А Ь В Т Ы И Ч Т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00628" y="3500438"/>
            <a:ext cx="200026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 Д Ь И Т Л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86512" y="1214422"/>
            <a:ext cx="221457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 О Б Е Д 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6512" y="1214422"/>
            <a:ext cx="221457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 А О П Е Д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643570" y="4857760"/>
            <a:ext cx="171451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 И Т Я Р О 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4" grpId="0" animBg="1"/>
      <p:bldP spid="6" grpId="0" animBg="1"/>
      <p:bldP spid="9" grpId="0" animBg="1"/>
      <p:bldP spid="11" grpId="0" animBg="1"/>
      <p:bldP spid="13" grpId="0" animBg="1"/>
      <p:bldP spid="18" grpId="0" animBg="1"/>
      <p:bldP spid="17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14290"/>
            <a:ext cx="2571768" cy="64294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66FF66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ПОМНИМ!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glow rad="228600">
                  <a:srgbClr val="66FF66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714356"/>
            <a:ext cx="2552718" cy="64294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66FF66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ГОРДИМСЯ!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glow rad="228600">
                  <a:srgbClr val="66FF66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214290"/>
            <a:ext cx="2643206" cy="64294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66FF66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БЛАГОДАРИМ!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glow rad="228600">
                  <a:srgbClr val="66FF66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357298"/>
            <a:ext cx="71438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ЦЕЛЬ: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dirty="0" smtClean="0"/>
              <a:t>Обобщение </a:t>
            </a:r>
            <a:r>
              <a:rPr lang="ru-RU" sz="2400" dirty="0" smtClean="0"/>
              <a:t>и систематизация знаний по теме «Десятичные дроби».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516180"/>
              </p:ext>
            </p:extLst>
          </p:nvPr>
        </p:nvGraphicFramePr>
        <p:xfrm>
          <a:off x="1174204" y="620688"/>
          <a:ext cx="6566148" cy="5486400"/>
        </p:xfrm>
        <a:graphic>
          <a:graphicData uri="http://schemas.openxmlformats.org/drawingml/2006/table">
            <a:tbl>
              <a:tblPr firstRow="1" firstCol="1" bandRow="1"/>
              <a:tblGrid>
                <a:gridCol w="648072">
                  <a:extLst>
                    <a:ext uri="{9D8B030D-6E8A-4147-A177-3AD203B41FA5}">
                      <a16:colId xmlns:a16="http://schemas.microsoft.com/office/drawing/2014/main" val="3499462357"/>
                    </a:ext>
                  </a:extLst>
                </a:gridCol>
                <a:gridCol w="3123725">
                  <a:extLst>
                    <a:ext uri="{9D8B030D-6E8A-4147-A177-3AD203B41FA5}">
                      <a16:colId xmlns:a16="http://schemas.microsoft.com/office/drawing/2014/main" val="3339962293"/>
                    </a:ext>
                  </a:extLst>
                </a:gridCol>
                <a:gridCol w="2794351">
                  <a:extLst>
                    <a:ext uri="{9D8B030D-6E8A-4147-A177-3AD203B41FA5}">
                      <a16:colId xmlns:a16="http://schemas.microsoft.com/office/drawing/2014/main" val="16688131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Расставьте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запятые, чтобы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получился ответ справа: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662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 + 22 =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0977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 +27 =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8913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 · 10 =              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677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×10 =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545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 – 25 =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1970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276 : 3 =                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382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303 : 3 =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496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 · 0,01 =           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623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 : 0,01 =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330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68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der of Glory 3rd clas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9087" y="1196752"/>
            <a:ext cx="1928826" cy="358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TextBox 2"/>
          <p:cNvSpPr txBox="1"/>
          <p:nvPr/>
        </p:nvSpPr>
        <p:spPr>
          <a:xfrm>
            <a:off x="971600" y="5589240"/>
            <a:ext cx="71438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Высшим «солдатским» орденом времен ВОВ называют Орден Славы.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37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836712"/>
            <a:ext cx="4572000" cy="48320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В 2009 году, более чем через 60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лет,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нашлась награда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амгинца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-фронтовика Дмитрия Ивановича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Сирдитова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(1920-2008гг). Награда фронтовика Орден Славы была обнаружена школьниками из поискового отряда под стенами города Бреста. Честь и хвала юным поисковикам!</a:t>
            </a:r>
            <a:endParaRPr lang="ru-RU" sz="2800" dirty="0"/>
          </a:p>
        </p:txBody>
      </p:sp>
      <p:pic>
        <p:nvPicPr>
          <p:cNvPr id="3" name="Рисунок 2" descr="https://news.ykt.ru/upload/image/2019/05/86427/thumb/5cd245d80944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60253"/>
            <a:ext cx="2736304" cy="3585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Order of Glory 3rd clas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332656"/>
            <a:ext cx="99291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40137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0"/>
            <a:ext cx="9321592" cy="6931753"/>
          </a:xfrm>
          <a:prstGeom prst="rect">
            <a:avLst/>
          </a:prstGeom>
        </p:spPr>
      </p:pic>
      <p:sp>
        <p:nvSpPr>
          <p:cNvPr id="11" name="Прямоугольник 10">
            <a:hlinkClick r:id="rId4" action="ppaction://hlinksldjump"/>
          </p:cNvPr>
          <p:cNvSpPr/>
          <p:nvPr/>
        </p:nvSpPr>
        <p:spPr>
          <a:xfrm>
            <a:off x="-58824" y="-16140"/>
            <a:ext cx="4590764" cy="22768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МАРШАЛ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ПОБЕДЫ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4536504" y="0"/>
            <a:ext cx="4676568" cy="22768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МЕТКИЙ 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СТРЕЛОК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hlinkClick r:id="rId6" action="ppaction://hlinksldjump"/>
          </p:cNvPr>
          <p:cNvSpPr/>
          <p:nvPr/>
        </p:nvSpPr>
        <p:spPr>
          <a:xfrm>
            <a:off x="-58824" y="2260732"/>
            <a:ext cx="4590764" cy="23780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«СОВЕТСКАЯ ЯКУТИЯ»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hlinkClick r:id="rId7" action="ppaction://hlinksldjump"/>
          </p:cNvPr>
          <p:cNvSpPr/>
          <p:nvPr/>
        </p:nvSpPr>
        <p:spPr>
          <a:xfrm>
            <a:off x="-73795" y="4654880"/>
            <a:ext cx="4620706" cy="22768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ПОМОЩИ</a:t>
            </a:r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hlinkClick r:id="rId8" action="ppaction://hlinksldjump"/>
          </p:cNvPr>
          <p:cNvSpPr/>
          <p:nvPr/>
        </p:nvSpPr>
        <p:spPr>
          <a:xfrm>
            <a:off x="4579405" y="4654880"/>
            <a:ext cx="4610299" cy="22768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 </a:t>
            </a:r>
          </a:p>
          <a:p>
            <a:pPr algn="ctr"/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ОТЕЧЕСТВЕННАЯ</a:t>
            </a:r>
            <a:endParaRPr lang="ru-RU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hlinkClick r:id="rId9" action="ppaction://hlinksldjump"/>
          </p:cNvPr>
          <p:cNvSpPr/>
          <p:nvPr/>
        </p:nvSpPr>
        <p:spPr>
          <a:xfrm>
            <a:off x="4566080" y="2276870"/>
            <a:ext cx="4642794" cy="23780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АМГА в годы ВОВ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78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7488832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/>
              <a:t>Найдите значение выражения</a:t>
            </a:r>
            <a:r>
              <a:rPr lang="ru-RU" sz="3200" dirty="0" smtClean="0"/>
              <a:t>:</a:t>
            </a:r>
          </a:p>
          <a:p>
            <a:endParaRPr lang="ru-RU" sz="3200" dirty="0"/>
          </a:p>
          <a:p>
            <a:r>
              <a:rPr lang="ru-RU" sz="3200" dirty="0" smtClean="0"/>
              <a:t>                 1,3 </a:t>
            </a:r>
            <a:r>
              <a:rPr lang="ru-RU" sz="3200" dirty="0"/>
              <a:t>– 4,5 : 5 + 1768,6. </a:t>
            </a: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7164288" y="5085184"/>
            <a:ext cx="1008112" cy="100811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36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836712"/>
            <a:ext cx="5238328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/>
              <a:t>Найдите значение выражения</a:t>
            </a:r>
            <a:r>
              <a:rPr lang="ru-RU" sz="2800" dirty="0" smtClean="0"/>
              <a:t>: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1,25 </a:t>
            </a:r>
            <a:r>
              <a:rPr lang="ru-RU" sz="2800" dirty="0"/>
              <a:t>– 4,5 : 5 + 3,94</a:t>
            </a: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7308304" y="5157192"/>
            <a:ext cx="936104" cy="100811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17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568</Words>
  <Application>Microsoft Office PowerPoint</Application>
  <PresentationFormat>Экран (4:3)</PresentationFormat>
  <Paragraphs>131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асош1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User</cp:lastModifiedBy>
  <cp:revision>115</cp:revision>
  <dcterms:created xsi:type="dcterms:W3CDTF">2015-03-07T13:06:41Z</dcterms:created>
  <dcterms:modified xsi:type="dcterms:W3CDTF">2020-12-05T20:43:36Z</dcterms:modified>
</cp:coreProperties>
</file>