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6" r:id="rId3"/>
    <p:sldId id="271" r:id="rId4"/>
    <p:sldId id="285" r:id="rId5"/>
    <p:sldId id="265" r:id="rId6"/>
    <p:sldId id="286" r:id="rId7"/>
    <p:sldId id="273" r:id="rId8"/>
    <p:sldId id="289" r:id="rId9"/>
    <p:sldId id="288" r:id="rId10"/>
    <p:sldId id="261" r:id="rId11"/>
    <p:sldId id="290" r:id="rId12"/>
    <p:sldId id="281" r:id="rId13"/>
    <p:sldId id="277" r:id="rId14"/>
    <p:sldId id="291" r:id="rId15"/>
    <p:sldId id="276" r:id="rId16"/>
    <p:sldId id="274" r:id="rId17"/>
    <p:sldId id="275" r:id="rId18"/>
    <p:sldId id="267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62" autoAdjust="0"/>
  </p:normalViewPr>
  <p:slideViewPr>
    <p:cSldViewPr snapToGrid="0" snapToObjects="1">
      <p:cViewPr>
        <p:scale>
          <a:sx n="72" d="100"/>
          <a:sy n="72" d="100"/>
        </p:scale>
        <p:origin x="-77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зван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15.11.20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15.11.20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15.11.20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15.11.20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15.11.20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15.11.20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15.11.20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15.11.20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15.11.20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15.11.20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15.11.20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endParaRPr kumimoji="0" lang="en-US" dirty="0"/>
          </a:p>
        </p:txBody>
      </p:sp>
      <p:sp>
        <p:nvSpPr>
          <p:cNvPr id="9" name="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уговая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15.11.20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20-10-23 в 21.5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" y="-65398"/>
            <a:ext cx="8865796" cy="69233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1391" y="5434113"/>
            <a:ext cx="733947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Искусство и революция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4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Цветовой или психологический абстракционизм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Изображение 8" descr="8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80" y="1382249"/>
            <a:ext cx="6389920" cy="4767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6782" y="6150114"/>
            <a:ext cx="553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В.Кандинскиий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Беспредметное.1917</a:t>
            </a:r>
            <a:r>
              <a:rPr lang="ru-RU" b="1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723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37" y="917340"/>
            <a:ext cx="7517515" cy="5832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738" y="511594"/>
            <a:ext cx="3817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В. Кандинский. Смутное. 1917 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684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34726" y="501757"/>
            <a:ext cx="7898962" cy="308894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Революция и монументальное искусство.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dirty="0" smtClean="0">
                <a:effectLst/>
              </a:rPr>
              <a:t>Декрет </a:t>
            </a:r>
            <a:r>
              <a:rPr lang="ru-RU" dirty="0">
                <a:effectLst/>
              </a:rPr>
              <a:t>СНК от 12.04.1918.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«</a:t>
            </a:r>
            <a:r>
              <a:rPr lang="ru-RU" dirty="0">
                <a:effectLst/>
              </a:rPr>
              <a:t>О памятниках республики».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4286" y="3825898"/>
            <a:ext cx="3166889" cy="197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Изображение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30" y="3087205"/>
            <a:ext cx="5186404" cy="34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2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5006" y="274320"/>
            <a:ext cx="8158682" cy="1339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Скульптуры монументальной пропаганды. </a:t>
            </a:r>
            <a:endParaRPr lang="ru-RU" dirty="0"/>
          </a:p>
        </p:txBody>
      </p:sp>
      <p:pic>
        <p:nvPicPr>
          <p:cNvPr id="4" name="Изображение 3" descr="sovarch_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3" y="1110785"/>
            <a:ext cx="4651017" cy="4139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5657" y="6021546"/>
            <a:ext cx="332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Н.Андреев.Голова</a:t>
            </a:r>
            <a:r>
              <a:rPr lang="ru-RU" b="1" dirty="0" smtClean="0"/>
              <a:t> Ж-</a:t>
            </a:r>
            <a:r>
              <a:rPr lang="ru-RU" b="1" dirty="0" err="1" smtClean="0"/>
              <a:t>Ж.Дантона</a:t>
            </a:r>
            <a:r>
              <a:rPr lang="ru-RU" b="1" dirty="0" smtClean="0"/>
              <a:t>. Монумент.</a:t>
            </a:r>
            <a:endParaRPr lang="ru-RU" b="1" dirty="0"/>
          </a:p>
        </p:txBody>
      </p:sp>
      <p:pic>
        <p:nvPicPr>
          <p:cNvPr id="6" name="Изображение 5" descr="3-9-249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23" y="1942442"/>
            <a:ext cx="3372034" cy="40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1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45" y="93386"/>
            <a:ext cx="4709810" cy="6728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0555" y="1728833"/>
            <a:ext cx="339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Н.Андреев</a:t>
            </a:r>
            <a:r>
              <a:rPr lang="ru-RU" sz="2000" b="1" dirty="0" smtClean="0"/>
              <a:t>. Обелиск «Свобода»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41290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1"/>
            <a:ext cx="7498080" cy="90763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Символы </a:t>
            </a:r>
            <a:r>
              <a:rPr lang="ru-RU" sz="2800" b="1" dirty="0" smtClean="0"/>
              <a:t>социалистического строительства.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err="1" smtClean="0"/>
              <a:t>В</a:t>
            </a:r>
            <a:r>
              <a:rPr lang="ru-RU" sz="2800" b="1" dirty="0" err="1"/>
              <a:t>.</a:t>
            </a:r>
            <a:r>
              <a:rPr lang="ru-RU" sz="2800" b="1" dirty="0" err="1" smtClean="0"/>
              <a:t>Татлин</a:t>
            </a:r>
            <a:r>
              <a:rPr lang="ru-RU" sz="2800" b="1" dirty="0" smtClean="0"/>
              <a:t>. </a:t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57" y="931246"/>
            <a:ext cx="4332302" cy="579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8194" y="2646173"/>
            <a:ext cx="3165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Памятник </a:t>
            </a:r>
            <a:r>
              <a:rPr lang="en-US" sz="2000" b="1" dirty="0" smtClean="0"/>
              <a:t>III </a:t>
            </a:r>
            <a:r>
              <a:rPr lang="ru-RU" sz="2000" b="1" dirty="0" smtClean="0"/>
              <a:t>Интернационалу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065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84038" y="247308"/>
            <a:ext cx="5587420" cy="11430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Архитектоны</a:t>
            </a:r>
            <a:r>
              <a:rPr lang="ru-RU" sz="3200" dirty="0" smtClean="0"/>
              <a:t> </a:t>
            </a:r>
            <a:r>
              <a:rPr lang="ru-RU" sz="3200" dirty="0" err="1" smtClean="0"/>
              <a:t>К.Малевича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" name="Изображение 2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19" y="1517471"/>
            <a:ext cx="2778270" cy="4321752"/>
          </a:xfrm>
          <a:prstGeom prst="rect">
            <a:avLst/>
          </a:prstGeom>
        </p:spPr>
      </p:pic>
      <p:pic>
        <p:nvPicPr>
          <p:cNvPr id="4" name="Изображение 3" descr="5952_mainfoto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37" y="2060848"/>
            <a:ext cx="4904681" cy="3196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038" y="5649340"/>
            <a:ext cx="4049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Архитектон</a:t>
            </a:r>
            <a:r>
              <a:rPr lang="ru-RU" sz="2400" b="1" dirty="0" smtClean="0"/>
              <a:t> «Альфа». 1923г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71458" y="6049450"/>
            <a:ext cx="234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Архитектон</a:t>
            </a:r>
            <a:r>
              <a:rPr lang="ru-RU" sz="2000" b="1" dirty="0" smtClean="0"/>
              <a:t> «Гота»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77215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66" y="286186"/>
            <a:ext cx="5745812" cy="3415895"/>
          </a:xfrm>
          <a:prstGeom prst="rect">
            <a:avLst/>
          </a:prstGeom>
        </p:spPr>
      </p:pic>
      <p:pic>
        <p:nvPicPr>
          <p:cNvPr id="3" name="Изображение 2" descr="274px-Moscow_International_Business_Center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11" y="3702081"/>
            <a:ext cx="5027452" cy="315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6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663555" y="1704748"/>
            <a:ext cx="3480444" cy="417665"/>
          </a:xfrm>
        </p:spPr>
        <p:txBody>
          <a:bodyPr>
            <a:normAutofit fontScale="90000"/>
          </a:bodyPr>
          <a:lstStyle/>
          <a:p>
            <a:r>
              <a:rPr lang="ru-RU" sz="1600" b="1" i="1" dirty="0" err="1" smtClean="0">
                <a:solidFill>
                  <a:srgbClr val="FF0000"/>
                </a:solidFill>
              </a:rPr>
              <a:t>И.Глазунов</a:t>
            </a:r>
            <a:r>
              <a:rPr lang="ru-RU" sz="1600" b="1" i="1" dirty="0" smtClean="0">
                <a:solidFill>
                  <a:srgbClr val="FF0000"/>
                </a:solidFill>
              </a:rPr>
              <a:t>.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Великий эксперимент. 1990г.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3" name="Изображение 2" descr="Великий эксперимент 19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10" y="2122413"/>
            <a:ext cx="9221109" cy="4511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1554" y="411510"/>
            <a:ext cx="80524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Проблема </a:t>
            </a:r>
            <a:r>
              <a:rPr lang="ru-RU" sz="2800" b="1" dirty="0" smtClean="0">
                <a:solidFill>
                  <a:srgbClr val="FF0000"/>
                </a:solidFill>
              </a:rPr>
              <a:t>урока: </a:t>
            </a:r>
            <a:r>
              <a:rPr lang="ru-RU" sz="2800" b="1" dirty="0" smtClean="0"/>
              <a:t>Как </a:t>
            </a:r>
            <a:r>
              <a:rPr lang="ru-RU" sz="2800" b="1" dirty="0"/>
              <a:t>в российской культуре  революционной эпохи отразились противоречивые общественные явления?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0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44533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Домашнее </a:t>
            </a:r>
            <a:r>
              <a:rPr lang="ru-RU" u="sng" dirty="0" smtClean="0"/>
              <a:t>задание:</a:t>
            </a:r>
            <a:br>
              <a:rPr lang="ru-RU" u="sng" dirty="0" smtClean="0"/>
            </a:br>
            <a:r>
              <a:rPr lang="ru-RU" b="1" dirty="0" smtClean="0">
                <a:effectLst/>
              </a:rPr>
              <a:t>Сделать </a:t>
            </a:r>
            <a:r>
              <a:rPr lang="ru-RU" b="1" dirty="0">
                <a:effectLst/>
              </a:rPr>
              <a:t>коллаж на тему «Направления в художественном искусстве </a:t>
            </a:r>
            <a:r>
              <a:rPr lang="ru-RU" b="1" dirty="0" smtClean="0">
                <a:effectLst/>
              </a:rPr>
              <a:t>России в годы революционных потрясений»</a:t>
            </a:r>
            <a:r>
              <a:rPr lang="ru-RU" dirty="0" smtClean="0">
                <a:effectLst/>
              </a:rPr>
              <a:t>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14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3180" y="237290"/>
            <a:ext cx="7850508" cy="159275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 развитие культуры России первой четверти </a:t>
            </a:r>
            <a:r>
              <a:rPr lang="en-US" sz="3600" b="1" dirty="0" smtClean="0">
                <a:solidFill>
                  <a:srgbClr val="FF0000"/>
                </a:solidFill>
              </a:rPr>
              <a:t>XX </a:t>
            </a:r>
            <a:r>
              <a:rPr lang="ru-RU" sz="3600" b="1" dirty="0" smtClean="0">
                <a:solidFill>
                  <a:srgbClr val="FF0000"/>
                </a:solidFill>
              </a:rPr>
              <a:t>века оказали влияние: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608" y="2099298"/>
            <a:ext cx="7498080" cy="4529946"/>
          </a:xfrm>
        </p:spPr>
        <p:txBody>
          <a:bodyPr vert="horz"/>
          <a:lstStyle/>
          <a:p>
            <a:r>
              <a:rPr lang="ru-RU" b="1" dirty="0" smtClean="0"/>
              <a:t>Процесс модернизации</a:t>
            </a:r>
          </a:p>
          <a:p>
            <a:r>
              <a:rPr lang="ru-RU" b="1" dirty="0" smtClean="0"/>
              <a:t>Урбанизация</a:t>
            </a:r>
          </a:p>
          <a:p>
            <a:r>
              <a:rPr lang="ru-RU" b="1" dirty="0" smtClean="0"/>
              <a:t>Социальные потрясения: войны, революции, мировой экономический кризис</a:t>
            </a:r>
          </a:p>
          <a:p>
            <a:r>
              <a:rPr lang="ru-RU" b="1" dirty="0" smtClean="0"/>
              <a:t>Научно- технический прогресс</a:t>
            </a:r>
          </a:p>
          <a:p>
            <a:r>
              <a:rPr lang="ru-RU" b="1" dirty="0" smtClean="0"/>
              <a:t>Массовая миграция населения</a:t>
            </a:r>
          </a:p>
          <a:p>
            <a:r>
              <a:rPr lang="ru-RU" b="1" dirty="0" smtClean="0"/>
              <a:t>Достижения европейской культуры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39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9" b="12089"/>
          <a:stretch>
            <a:fillRect/>
          </a:stretch>
        </p:blipFill>
        <p:spPr>
          <a:xfrm>
            <a:off x="0" y="0"/>
            <a:ext cx="9144000" cy="5888278"/>
          </a:xfrm>
        </p:spPr>
      </p:pic>
      <p:sp>
        <p:nvSpPr>
          <p:cNvPr id="6" name="TextBox 5"/>
          <p:cNvSpPr txBox="1"/>
          <p:nvPr/>
        </p:nvSpPr>
        <p:spPr>
          <a:xfrm>
            <a:off x="844117" y="5885085"/>
            <a:ext cx="513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В. Борисов-</a:t>
            </a:r>
            <a:r>
              <a:rPr lang="ru-RU" sz="2400" b="1" dirty="0" err="1" smtClean="0"/>
              <a:t>Мусатов</a:t>
            </a:r>
            <a:r>
              <a:rPr lang="ru-RU" sz="2400" b="1" dirty="0" smtClean="0"/>
              <a:t>. Водоём. 1902г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59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49" y="87584"/>
            <a:ext cx="6917927" cy="6107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571" y="6195041"/>
            <a:ext cx="711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К.Петров</a:t>
            </a:r>
            <a:r>
              <a:rPr lang="ru-RU" sz="2400" b="1" dirty="0" smtClean="0"/>
              <a:t>- Водкин. Купание красного коня. 1912г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6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4400" y="22225"/>
            <a:ext cx="8229600" cy="1338263"/>
          </a:xfrm>
          <a:prstGeom prst="rect">
            <a:avLst/>
          </a:prstGeom>
          <a:gradFill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8350000" scaled="1"/>
          </a:gradFill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ru-RU" sz="48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Авангард</a:t>
            </a:r>
            <a:endParaRPr lang="ru-RU" sz="480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179" y="1360597"/>
            <a:ext cx="786239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688" indent="-411163"/>
            <a:r>
              <a:rPr lang="ru-RU" sz="3200" dirty="0" smtClean="0">
                <a:latin typeface="Book Antiqua" pitchFamily="18" charset="0"/>
              </a:rPr>
              <a:t>-</a:t>
            </a:r>
            <a:r>
              <a:rPr lang="en-US" sz="3600" b="1" dirty="0" smtClean="0">
                <a:latin typeface="Book Antiqua" pitchFamily="18" charset="0"/>
              </a:rPr>
              <a:t>(</a:t>
            </a:r>
            <a:r>
              <a:rPr lang="en-US" sz="3600" b="1" dirty="0">
                <a:latin typeface="Book Antiqua" pitchFamily="18" charset="0"/>
              </a:rPr>
              <a:t>Avant-garde,</a:t>
            </a:r>
            <a:r>
              <a:rPr lang="ru-RU" sz="3600" b="1" dirty="0"/>
              <a:t> «передовой отряд»)-общее название течений в европейском </a:t>
            </a:r>
            <a:r>
              <a:rPr lang="ru-RU" sz="3600" b="1" dirty="0" smtClean="0"/>
              <a:t>искусстве,</a:t>
            </a:r>
          </a:p>
          <a:p>
            <a:pPr marL="547688" indent="-411163"/>
            <a:r>
              <a:rPr lang="ru-RU" sz="3600" b="1" dirty="0" smtClean="0"/>
              <a:t> </a:t>
            </a:r>
            <a:r>
              <a:rPr lang="ru-RU" sz="3600" b="1" dirty="0"/>
              <a:t>возникшее на рубеже</a:t>
            </a:r>
            <a:r>
              <a:rPr lang="en-US" sz="3600" b="1" dirty="0">
                <a:latin typeface="Book Antiqua" pitchFamily="18" charset="0"/>
              </a:rPr>
              <a:t> XIX – XX</a:t>
            </a:r>
            <a:r>
              <a:rPr lang="ru-RU" sz="3600" b="1" dirty="0"/>
              <a:t> веков, выраженное в полемическо-боевой форме.</a:t>
            </a:r>
          </a:p>
          <a:p>
            <a:pPr marL="547688" indent="-411163"/>
            <a:endParaRPr lang="ru-RU" sz="3600" b="1" dirty="0"/>
          </a:p>
          <a:p>
            <a:pPr marL="547688" indent="-411163"/>
            <a:r>
              <a:rPr lang="ru-RU" sz="3600" b="1" dirty="0"/>
              <a:t>Его временные рамки : 1870-1938 </a:t>
            </a:r>
            <a:r>
              <a:rPr lang="ru-RU" sz="3600" b="1" dirty="0" smtClean="0"/>
              <a:t>гг.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9235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350px-Bolshevik_-_Kustodie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04" y="158770"/>
            <a:ext cx="8120895" cy="5715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6459" y="6033276"/>
            <a:ext cx="3785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Б.Кустодиев</a:t>
            </a:r>
            <a:r>
              <a:rPr lang="ru-RU" sz="2000" b="1" dirty="0" smtClean="0"/>
              <a:t>. Большевик.1920г.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2104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8758" y="0"/>
            <a:ext cx="796493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Многоликий авангард. </a:t>
            </a:r>
            <a:endParaRPr lang="ru-RU" sz="3600" dirty="0"/>
          </a:p>
        </p:txBody>
      </p:sp>
      <p:pic>
        <p:nvPicPr>
          <p:cNvPr id="3" name="Изображение 2" descr="Black-square-19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3" y="1308426"/>
            <a:ext cx="4977286" cy="5351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9019" y="662095"/>
            <a:ext cx="567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Супрематизм. </a:t>
            </a:r>
            <a:r>
              <a:rPr lang="ru-RU" sz="3600" dirty="0" err="1" smtClean="0"/>
              <a:t>К.Малевич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298975" y="4533777"/>
            <a:ext cx="2845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Чёрный квадрат. 1915г.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2492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25" y="192134"/>
            <a:ext cx="6660160" cy="6634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465" y="5856864"/>
            <a:ext cx="3082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Супрематизм №55. 1917Г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991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3" y="55850"/>
            <a:ext cx="4939127" cy="6619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6773659" y="4210601"/>
            <a:ext cx="2370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Голова крестьянина. 1927-1928 гг.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87389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1283</TotalTime>
  <Words>212</Words>
  <Application>Microsoft Macintosh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Solstice</vt:lpstr>
      <vt:lpstr>Презентация PowerPoint</vt:lpstr>
      <vt:lpstr>На развитие культуры России первой четверти XX века оказали влияние: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Многоликий авангард. </vt:lpstr>
      <vt:lpstr>Презентация PowerPoint</vt:lpstr>
      <vt:lpstr>Презентация PowerPoint</vt:lpstr>
      <vt:lpstr>Цветовой или психологический абстракционизм.</vt:lpstr>
      <vt:lpstr>Презентация PowerPoint</vt:lpstr>
      <vt:lpstr>Революция и монументальное искусство. Декрет СНК от 12.04.1918.  «О памятниках республики». </vt:lpstr>
      <vt:lpstr> Скульптуры монументальной пропаганды. </vt:lpstr>
      <vt:lpstr>Презентация PowerPoint</vt:lpstr>
      <vt:lpstr> Символы социалистического строительства.  В.Татлин.   </vt:lpstr>
      <vt:lpstr>Архитектоны К.Малевича.</vt:lpstr>
      <vt:lpstr>Презентация PowerPoint</vt:lpstr>
      <vt:lpstr>И.Глазунов. Великий эксперимент. 1990г.</vt:lpstr>
      <vt:lpstr>Домашнее задание: Сделать коллаж на тему «Направления в художественном искусстве России в годы революционных потрясений»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 Lunenok</dc:creator>
  <cp:lastModifiedBy>Ludmila Lunenok</cp:lastModifiedBy>
  <cp:revision>87</cp:revision>
  <dcterms:created xsi:type="dcterms:W3CDTF">2020-10-17T16:48:48Z</dcterms:created>
  <dcterms:modified xsi:type="dcterms:W3CDTF">2020-11-15T14:34:48Z</dcterms:modified>
</cp:coreProperties>
</file>