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80" r:id="rId4"/>
    <p:sldId id="257" r:id="rId5"/>
    <p:sldId id="279" r:id="rId6"/>
    <p:sldId id="264" r:id="rId7"/>
    <p:sldId id="288" r:id="rId8"/>
    <p:sldId id="282" r:id="rId9"/>
    <p:sldId id="263" r:id="rId10"/>
    <p:sldId id="265" r:id="rId11"/>
    <p:sldId id="289" r:id="rId12"/>
    <p:sldId id="260" r:id="rId13"/>
    <p:sldId id="283" r:id="rId14"/>
    <p:sldId id="285" r:id="rId15"/>
    <p:sldId id="284" r:id="rId16"/>
    <p:sldId id="274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5F889-85F1-4981-B6C6-CDF6149A42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6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DF40-4B36-48FC-90B6-2D7DBD6387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4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842F-7D2D-4773-9072-5FA1C0AAD6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6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5F889-85F1-4981-B6C6-CDF6149A42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17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D428-F270-439F-A5D2-E21C682CE1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6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6244-3133-4F72-85DF-DAB225E27C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28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BBB7-7C92-49D2-B358-F0DE7FC49D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26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C4F-043B-4759-8D7B-4A079B9C8D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A1FB-42A3-4EE8-91B5-B2AB5B31AC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07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6AC2-52FC-4DE2-BAAA-3D2C9170B3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03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094A-A331-4BA8-B4D6-93918D7116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D428-F270-439F-A5D2-E21C682CE1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10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3562-080A-4754-8C5E-4E84CBE783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66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DF40-4B36-48FC-90B6-2D7DBD6387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05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842F-7D2D-4773-9072-5FA1C0AAD6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0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5F889-85F1-4981-B6C6-CDF6149A42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00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D428-F270-439F-A5D2-E21C682CE1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02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6244-3133-4F72-85DF-DAB225E27C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77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BBB7-7C92-49D2-B358-F0DE7FC49D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35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C4F-043B-4759-8D7B-4A079B9C8D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5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A1FB-42A3-4EE8-91B5-B2AB5B31AC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02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6AC2-52FC-4DE2-BAAA-3D2C9170B3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8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6244-3133-4F72-85DF-DAB225E27C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78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094A-A331-4BA8-B4D6-93918D7116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04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3562-080A-4754-8C5E-4E84CBE783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53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DF40-4B36-48FC-90B6-2D7DBD6387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24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842F-7D2D-4773-9072-5FA1C0AAD6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BBB7-7C92-49D2-B358-F0DE7FC49D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2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C4F-043B-4759-8D7B-4A079B9C8D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5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A1FB-42A3-4EE8-91B5-B2AB5B31AC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4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6AC2-52FC-4DE2-BAAA-3D2C9170B3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2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094A-A331-4BA8-B4D6-93918D7116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9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3562-080A-4754-8C5E-4E84CBE783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04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9307DF-B1D4-433F-AE5D-A731D3F341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0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9307DF-B1D4-433F-AE5D-A731D3F341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9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9307DF-B1D4-433F-AE5D-A731D3F341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Определи тему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   1) Первый слог- приставка в слове </a:t>
            </a:r>
            <a:r>
              <a:rPr lang="ru-RU" b="1" dirty="0"/>
              <a:t>ОПОЗДАТЬ и ОСМОТРЕТЬ;</a:t>
            </a:r>
          </a:p>
          <a:p>
            <a:r>
              <a:rPr lang="ru-RU" dirty="0"/>
              <a:t>2) Слог второй найди в приставке слов </a:t>
            </a:r>
            <a:r>
              <a:rPr lang="ru-RU" b="1" dirty="0"/>
              <a:t>ПРЕДОБРЫЙ</a:t>
            </a:r>
            <a:r>
              <a:rPr lang="ru-RU" dirty="0"/>
              <a:t> и </a:t>
            </a:r>
            <a:r>
              <a:rPr lang="ru-RU" b="1" dirty="0"/>
              <a:t>ПРЕЗЛОЙ</a:t>
            </a:r>
            <a:r>
              <a:rPr lang="ru-RU" dirty="0"/>
              <a:t>;</a:t>
            </a:r>
          </a:p>
          <a:p>
            <a:r>
              <a:rPr lang="ru-RU" dirty="0"/>
              <a:t>3) А оставшаяся часть с математикой подчас дружит крепко, называя  </a:t>
            </a:r>
          </a:p>
          <a:p>
            <a:r>
              <a:rPr lang="ru-RU" b="1" dirty="0"/>
              <a:t>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62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68363"/>
          </a:xfrm>
        </p:spPr>
        <p:txBody>
          <a:bodyPr/>
          <a:lstStyle/>
          <a:p>
            <a:r>
              <a:rPr lang="ru-RU" altLang="ru-RU" sz="4000" b="1" dirty="0">
                <a:solidFill>
                  <a:srgbClr val="FF0000"/>
                </a:solidFill>
              </a:rPr>
              <a:t>Проверь себя: 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827583" y="1960621"/>
            <a:ext cx="764381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3300"/>
                </a:solidFill>
              </a:rPr>
              <a:t>   Весенн</a:t>
            </a:r>
            <a:r>
              <a:rPr lang="ru-RU" altLang="ru-RU" sz="3200" b="1" i="1" dirty="0">
                <a:solidFill>
                  <a:srgbClr val="C00000"/>
                </a:solidFill>
              </a:rPr>
              <a:t>им</a:t>
            </a:r>
            <a:r>
              <a:rPr lang="ru-RU" altLang="ru-RU" sz="3200" b="1" i="1" dirty="0">
                <a:solidFill>
                  <a:srgbClr val="003300"/>
                </a:solidFill>
              </a:rPr>
              <a:t> днем, в зимн</a:t>
            </a:r>
            <a:r>
              <a:rPr lang="ru-RU" altLang="ru-RU" sz="3200" b="1" i="1" dirty="0">
                <a:solidFill>
                  <a:srgbClr val="C00000"/>
                </a:solidFill>
              </a:rPr>
              <a:t>ем</a:t>
            </a:r>
            <a:r>
              <a:rPr lang="ru-RU" altLang="ru-RU" sz="3200" b="1" i="1" dirty="0">
                <a:solidFill>
                  <a:srgbClr val="003300"/>
                </a:solidFill>
              </a:rPr>
              <a:t> небе, на весенн</a:t>
            </a:r>
            <a:r>
              <a:rPr lang="ru-RU" altLang="ru-RU" sz="3200" b="1" i="1" dirty="0">
                <a:solidFill>
                  <a:srgbClr val="C00000"/>
                </a:solidFill>
              </a:rPr>
              <a:t>ем</a:t>
            </a:r>
            <a:r>
              <a:rPr lang="ru-RU" altLang="ru-RU" sz="3200" b="1" i="1" dirty="0">
                <a:solidFill>
                  <a:srgbClr val="003300"/>
                </a:solidFill>
              </a:rPr>
              <a:t> лугу, пушист</a:t>
            </a:r>
            <a:r>
              <a:rPr lang="ru-RU" altLang="ru-RU" sz="3200" b="1" i="1" dirty="0">
                <a:solidFill>
                  <a:srgbClr val="C00000"/>
                </a:solidFill>
              </a:rPr>
              <a:t>ым</a:t>
            </a:r>
            <a:r>
              <a:rPr lang="ru-RU" altLang="ru-RU" sz="3200" b="1" i="1" dirty="0">
                <a:solidFill>
                  <a:srgbClr val="003300"/>
                </a:solidFill>
              </a:rPr>
              <a:t> снегом, на желт</a:t>
            </a:r>
            <a:r>
              <a:rPr lang="ru-RU" altLang="ru-RU" sz="3200" b="1" i="1" dirty="0">
                <a:solidFill>
                  <a:srgbClr val="C00000"/>
                </a:solidFill>
              </a:rPr>
              <a:t>ом</a:t>
            </a:r>
            <a:r>
              <a:rPr lang="ru-RU" altLang="ru-RU" sz="3200" b="1" i="1" dirty="0">
                <a:solidFill>
                  <a:srgbClr val="003300"/>
                </a:solidFill>
              </a:rPr>
              <a:t> одуванчике, о пасмурн</a:t>
            </a:r>
            <a:r>
              <a:rPr lang="ru-RU" altLang="ru-RU" sz="3200" b="1" i="1" dirty="0">
                <a:solidFill>
                  <a:srgbClr val="C00000"/>
                </a:solidFill>
              </a:rPr>
              <a:t>ой</a:t>
            </a:r>
            <a:r>
              <a:rPr lang="ru-RU" altLang="ru-RU" sz="3200" b="1" i="1" dirty="0">
                <a:solidFill>
                  <a:srgbClr val="003300"/>
                </a:solidFill>
              </a:rPr>
              <a:t> погоде, в морозн</a:t>
            </a:r>
            <a:r>
              <a:rPr lang="ru-RU" altLang="ru-RU" sz="3200" b="1" i="1" dirty="0">
                <a:solidFill>
                  <a:srgbClr val="C00000"/>
                </a:solidFill>
              </a:rPr>
              <a:t>ом</a:t>
            </a:r>
            <a:r>
              <a:rPr lang="ru-RU" altLang="ru-RU" sz="3200" b="1" i="1" dirty="0">
                <a:solidFill>
                  <a:srgbClr val="003300"/>
                </a:solidFill>
              </a:rPr>
              <a:t> воздухе, в березов</a:t>
            </a:r>
            <a:r>
              <a:rPr lang="ru-RU" altLang="ru-RU" sz="3200" b="1" i="1" dirty="0">
                <a:solidFill>
                  <a:srgbClr val="C00000"/>
                </a:solidFill>
              </a:rPr>
              <a:t>ом</a:t>
            </a:r>
            <a:r>
              <a:rPr lang="ru-RU" altLang="ru-RU" sz="3200" b="1" i="1" dirty="0">
                <a:solidFill>
                  <a:srgbClr val="003300"/>
                </a:solidFill>
              </a:rPr>
              <a:t> лесу, с хорош</a:t>
            </a:r>
            <a:r>
              <a:rPr lang="ru-RU" altLang="ru-RU" sz="3200" b="1" i="1" dirty="0">
                <a:solidFill>
                  <a:srgbClr val="C00000"/>
                </a:solidFill>
              </a:rPr>
              <a:t>ей</a:t>
            </a:r>
            <a:r>
              <a:rPr lang="ru-RU" altLang="ru-RU" sz="3200" b="1" i="1" dirty="0">
                <a:solidFill>
                  <a:srgbClr val="003300"/>
                </a:solidFill>
              </a:rPr>
              <a:t> песней, об опасн</a:t>
            </a:r>
            <a:r>
              <a:rPr lang="ru-RU" altLang="ru-RU" sz="3200" b="1" i="1" dirty="0">
                <a:solidFill>
                  <a:srgbClr val="C00000"/>
                </a:solidFill>
              </a:rPr>
              <a:t>ом</a:t>
            </a:r>
            <a:r>
              <a:rPr lang="ru-RU" altLang="ru-RU" sz="3200" b="1" i="1" dirty="0">
                <a:solidFill>
                  <a:srgbClr val="003300"/>
                </a:solidFill>
              </a:rPr>
              <a:t> наводнении, с младш</a:t>
            </a:r>
            <a:r>
              <a:rPr lang="ru-RU" altLang="ru-RU" sz="3200" b="1" i="1" dirty="0">
                <a:solidFill>
                  <a:srgbClr val="C00000"/>
                </a:solidFill>
              </a:rPr>
              <a:t>им</a:t>
            </a:r>
            <a:r>
              <a:rPr lang="ru-RU" altLang="ru-RU" sz="3200" b="1" i="1" dirty="0">
                <a:solidFill>
                  <a:srgbClr val="003300"/>
                </a:solidFill>
              </a:rPr>
              <a:t> братом</a:t>
            </a:r>
          </a:p>
        </p:txBody>
      </p:sp>
    </p:spTree>
    <p:extLst>
      <p:ext uri="{BB962C8B-B14F-4D97-AF65-F5344CB8AC3E}">
        <p14:creationId xmlns:p14="http://schemas.microsoft.com/office/powerpoint/2010/main" val="49244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Физкультминутка: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Верно ли утверждение? Если да- делаем наклон вперед, если нет - в сторону</a:t>
            </a:r>
          </a:p>
          <a:p>
            <a:r>
              <a:rPr lang="ru-RU" dirty="0"/>
              <a:t> Суффикс- часть слова;</a:t>
            </a:r>
          </a:p>
          <a:p>
            <a:r>
              <a:rPr lang="ru-RU" dirty="0"/>
              <a:t>Однокоренными называют слова с одинаковым корнем;</a:t>
            </a:r>
          </a:p>
          <a:p>
            <a:r>
              <a:rPr lang="ru-RU" dirty="0"/>
              <a:t>Подлежащее- часть речи;</a:t>
            </a:r>
          </a:p>
          <a:p>
            <a:r>
              <a:rPr lang="ru-RU" dirty="0"/>
              <a:t> Определение- член предложения;</a:t>
            </a:r>
          </a:p>
          <a:p>
            <a:r>
              <a:rPr lang="ru-RU" dirty="0"/>
              <a:t>Рассуждение-это стиль речи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20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accent2"/>
                </a:solidFill>
              </a:rPr>
              <a:t>Задание</a:t>
            </a:r>
            <a:r>
              <a:rPr lang="ru-RU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Выписать из текста определения вместе со словами, к которым они относятся;</a:t>
            </a:r>
          </a:p>
          <a:p>
            <a:r>
              <a:rPr lang="ru-RU" dirty="0"/>
              <a:t>Выписать слова с орфограммами, выделить </a:t>
            </a:r>
            <a:r>
              <a:rPr lang="ru-RU"/>
              <a:t>графически орфограмму </a:t>
            </a:r>
            <a:r>
              <a:rPr lang="ru-RU" dirty="0"/>
              <a:t>« </a:t>
            </a:r>
            <a:r>
              <a:rPr lang="ru-RU"/>
              <a:t>Безударная проверяемая гласная </a:t>
            </a:r>
            <a:r>
              <a:rPr lang="ru-RU" dirty="0"/>
              <a:t>в корне слова»</a:t>
            </a:r>
          </a:p>
          <a:p>
            <a:r>
              <a:rPr lang="ru-RU" dirty="0"/>
              <a:t>    </a:t>
            </a:r>
            <a:r>
              <a:rPr lang="ru-RU" b="1" dirty="0">
                <a:solidFill>
                  <a:srgbClr val="C00000"/>
                </a:solidFill>
              </a:rPr>
              <a:t>Упражнения</a:t>
            </a:r>
            <a:r>
              <a:rPr lang="ru-RU" dirty="0">
                <a:solidFill>
                  <a:srgbClr val="C00000"/>
                </a:solidFill>
              </a:rPr>
              <a:t> №189,190 (по вариантам)</a:t>
            </a:r>
          </a:p>
        </p:txBody>
      </p:sp>
    </p:spTree>
    <p:extLst>
      <p:ext uri="{BB962C8B-B14F-4D97-AF65-F5344CB8AC3E}">
        <p14:creationId xmlns:p14="http://schemas.microsoft.com/office/powerpoint/2010/main" val="771440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Эпитет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Задание: вспомни, что такое эпитет;</a:t>
            </a:r>
            <a:br>
              <a:rPr lang="ru-RU" sz="4000" dirty="0"/>
            </a:br>
            <a:r>
              <a:rPr lang="ru-RU" sz="4000" dirty="0"/>
              <a:t>В тексте какого стиля используются эпитеты?</a:t>
            </a:r>
          </a:p>
        </p:txBody>
      </p:sp>
    </p:spTree>
    <p:extLst>
      <p:ext uri="{BB962C8B-B14F-4D97-AF65-F5344CB8AC3E}">
        <p14:creationId xmlns:p14="http://schemas.microsoft.com/office/powerpoint/2010/main" val="163085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Итоги урока:</a:t>
            </a:r>
            <a:endParaRPr lang="ru-RU" altLang="ru-RU" dirty="0"/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714375" y="1571625"/>
            <a:ext cx="7643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3300"/>
                </a:solidFill>
              </a:rPr>
              <a:t>   </a:t>
            </a:r>
            <a:r>
              <a:rPr lang="ru-RU" altLang="ru-RU" sz="3600" b="1" i="1" dirty="0">
                <a:solidFill>
                  <a:srgbClr val="003300"/>
                </a:solidFill>
              </a:rPr>
              <a:t>  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351508"/>
            <a:ext cx="66247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</a:rPr>
              <a:t> </a:t>
            </a:r>
            <a:endParaRPr lang="ru-RU" alt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351509"/>
            <a:ext cx="81060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чём мы говорили на уроке?</a:t>
            </a:r>
          </a:p>
          <a:p>
            <a:pPr marL="342900" lvl="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такое определение?</a:t>
            </a:r>
          </a:p>
          <a:p>
            <a:pPr marL="342900" lvl="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Какова была цель урока? Удалось ли её достичь?</a:t>
            </a:r>
          </a:p>
          <a:p>
            <a:pPr marL="342900" lvl="0" indent="-3429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бы вы оценили свою работу на уроке?</a:t>
            </a:r>
          </a:p>
        </p:txBody>
      </p:sp>
    </p:spTree>
    <p:extLst>
      <p:ext uri="{BB962C8B-B14F-4D97-AF65-F5344CB8AC3E}">
        <p14:creationId xmlns:p14="http://schemas.microsoft.com/office/powerpoint/2010/main" val="234548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08912" cy="638944"/>
          </a:xfrm>
        </p:spPr>
        <p:txBody>
          <a:bodyPr/>
          <a:lstStyle/>
          <a:p>
            <a:pPr algn="l"/>
            <a:r>
              <a:rPr lang="ru-RU"/>
              <a:t>         Домашнее </a:t>
            </a:r>
            <a:r>
              <a:rPr lang="ru-RU" dirty="0"/>
              <a:t>задание: </a:t>
            </a:r>
            <a:br>
              <a:rPr lang="ru-RU" dirty="0"/>
            </a:br>
            <a:r>
              <a:rPr lang="ru-RU" dirty="0"/>
              <a:t>выучить правило на стр.86, выполнить упражнение № 187</a:t>
            </a:r>
          </a:p>
        </p:txBody>
      </p:sp>
    </p:spTree>
    <p:extLst>
      <p:ext uri="{BB962C8B-B14F-4D97-AF65-F5344CB8AC3E}">
        <p14:creationId xmlns:p14="http://schemas.microsoft.com/office/powerpoint/2010/main" val="179914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000250"/>
          </a:xfrm>
        </p:spPr>
        <p:txBody>
          <a:bodyPr/>
          <a:lstStyle/>
          <a:p>
            <a:pPr eaLnBrk="1" hangingPunct="1"/>
            <a:br>
              <a:rPr lang="ru-RU" altLang="ru-RU" sz="7200" b="1" i="1" dirty="0">
                <a:solidFill>
                  <a:srgbClr val="C00000"/>
                </a:solidFill>
              </a:rPr>
            </a:br>
            <a:r>
              <a:rPr lang="ru-RU" altLang="ru-RU" sz="4800" b="1" i="1" dirty="0">
                <a:solidFill>
                  <a:schemeClr val="accent2"/>
                </a:solidFill>
              </a:rPr>
              <a:t>Тема урока: </a:t>
            </a:r>
            <a:br>
              <a:rPr lang="ru-RU" altLang="ru-RU" sz="4800" b="1" i="1" dirty="0">
                <a:solidFill>
                  <a:schemeClr val="accent2"/>
                </a:solidFill>
              </a:rPr>
            </a:br>
            <a:br>
              <a:rPr lang="ru-RU" altLang="ru-RU" sz="4800" b="1" i="1" dirty="0">
                <a:solidFill>
                  <a:schemeClr val="accent2"/>
                </a:solidFill>
              </a:rPr>
            </a:br>
            <a:r>
              <a:rPr lang="ru-RU" altLang="ru-RU" sz="6600" b="1" i="1" dirty="0">
                <a:solidFill>
                  <a:srgbClr val="C00000"/>
                </a:solidFill>
              </a:rPr>
              <a:t>Определение 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221088"/>
            <a:ext cx="6040462" cy="816050"/>
          </a:xfrm>
        </p:spPr>
        <p:txBody>
          <a:bodyPr/>
          <a:lstStyle/>
          <a:p>
            <a:endParaRPr lang="ru-RU" altLang="ru-RU" sz="2400" b="1" dirty="0">
              <a:solidFill>
                <a:srgbClr val="002060"/>
              </a:solidFill>
            </a:endParaRPr>
          </a:p>
          <a:p>
            <a:endParaRPr lang="ru-RU" altLang="ru-RU" sz="1200" b="1" i="1" dirty="0">
              <a:solidFill>
                <a:srgbClr val="FF0000"/>
              </a:solidFill>
            </a:endParaRPr>
          </a:p>
          <a:p>
            <a:endParaRPr lang="ru-RU" altLang="ru-RU" sz="1200" b="1" i="1" dirty="0">
              <a:solidFill>
                <a:srgbClr val="FF0000"/>
              </a:solidFill>
            </a:endParaRPr>
          </a:p>
          <a:p>
            <a:endParaRPr lang="ru-RU" altLang="ru-RU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8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09228" y="548680"/>
            <a:ext cx="8229600" cy="868363"/>
          </a:xfrm>
        </p:spPr>
        <p:txBody>
          <a:bodyPr/>
          <a:lstStyle/>
          <a:p>
            <a:r>
              <a:rPr lang="ru-RU" altLang="ru-RU" sz="4000" b="1" dirty="0">
                <a:solidFill>
                  <a:srgbClr val="FF0000"/>
                </a:solidFill>
              </a:rPr>
              <a:t>Цели урока: 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899592" y="1571625"/>
            <a:ext cx="741682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3300"/>
                </a:solidFill>
              </a:rPr>
              <a:t>сформулировать  </a:t>
            </a:r>
            <a:r>
              <a:rPr lang="ru-RU" altLang="ru-RU" sz="3200" b="1" i="1" dirty="0">
                <a:solidFill>
                  <a:srgbClr val="002060"/>
                </a:solidFill>
              </a:rPr>
              <a:t>определение понятия, включив в него  способы выражения определения в предложении;</a:t>
            </a:r>
            <a:endParaRPr lang="ru-RU" altLang="ru-RU" sz="3200" b="1" dirty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b="1" i="1" dirty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3300"/>
                </a:solidFill>
              </a:rPr>
              <a:t>сформировать умение </a:t>
            </a:r>
            <a:r>
              <a:rPr lang="ru-RU" altLang="ru-RU" sz="3200" b="1" i="1" dirty="0">
                <a:solidFill>
                  <a:srgbClr val="002060"/>
                </a:solidFill>
              </a:rPr>
              <a:t>находить определение в предложении; употреблять его в речи.</a:t>
            </a:r>
            <a:endParaRPr lang="ru-RU" alt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6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68363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FF0000"/>
                </a:solidFill>
              </a:rPr>
              <a:t>Выполни синтаксический разбор 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714375" y="1571625"/>
            <a:ext cx="76438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3300"/>
                </a:solidFill>
              </a:rPr>
              <a:t>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 dirty="0">
                <a:solidFill>
                  <a:srgbClr val="003300"/>
                </a:solidFill>
              </a:rPr>
              <a:t> 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376" y="1268760"/>
            <a:ext cx="785398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b="1" i="1" dirty="0">
                <a:solidFill>
                  <a:srgbClr val="002060"/>
                </a:solidFill>
                <a:latin typeface="Calibri"/>
              </a:rPr>
              <a:t>Осеннее солнце ярко осветило  лесную поляну</a:t>
            </a:r>
            <a:r>
              <a:rPr lang="ru-RU" sz="3200" b="1" i="1" dirty="0">
                <a:solidFill>
                  <a:srgbClr val="002060"/>
                </a:solidFill>
                <a:latin typeface="Calibri"/>
              </a:rPr>
              <a:t>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Обои для рабочего стола: Багрец и зол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2683335"/>
            <a:ext cx="5256584" cy="3553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059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Вспомните определение дополнения, составьте ВОПРОСНЫЙ ПЛАН к определению.</a:t>
            </a:r>
          </a:p>
        </p:txBody>
      </p:sp>
      <p:pic>
        <p:nvPicPr>
          <p:cNvPr id="1026" name="Picture 2" descr="C:\Users\Sveta\Desktop\Новая папка (7)\для през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3140968"/>
            <a:ext cx="412492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21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 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</a:t>
            </a:r>
            <a:br>
              <a:rPr lang="ru-RU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1)Какой </a:t>
            </a:r>
            <a:r>
              <a:rPr lang="ru-RU" dirty="0"/>
              <a:t>(главный или </a:t>
            </a:r>
            <a:br>
              <a:rPr lang="ru-RU" dirty="0"/>
            </a:br>
            <a:r>
              <a:rPr lang="ru-RU" dirty="0"/>
              <a:t>второстепенный) член предложения?</a:t>
            </a:r>
            <a:br>
              <a:rPr lang="ru-RU" dirty="0"/>
            </a:br>
            <a:r>
              <a:rPr lang="ru-RU" dirty="0">
                <a:solidFill>
                  <a:srgbClr val="C00000"/>
                </a:solidFill>
              </a:rPr>
              <a:t>2)Что </a:t>
            </a:r>
            <a:r>
              <a:rPr lang="ru-RU" dirty="0"/>
              <a:t>называет?</a:t>
            </a:r>
            <a:br>
              <a:rPr lang="ru-RU" dirty="0"/>
            </a:br>
            <a:r>
              <a:rPr lang="ru-RU" dirty="0">
                <a:solidFill>
                  <a:srgbClr val="C00000"/>
                </a:solidFill>
              </a:rPr>
              <a:t>3)На какие вопросы </a:t>
            </a:r>
            <a:r>
              <a:rPr lang="ru-RU" dirty="0"/>
              <a:t>отвечает?</a:t>
            </a:r>
            <a:br>
              <a:rPr lang="ru-RU" dirty="0"/>
            </a:br>
            <a:r>
              <a:rPr lang="ru-RU" dirty="0">
                <a:solidFill>
                  <a:srgbClr val="C00000"/>
                </a:solidFill>
              </a:rPr>
              <a:t>4) Какой частью речи </a:t>
            </a:r>
            <a:r>
              <a:rPr lang="ru-RU" dirty="0"/>
              <a:t>выражается?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7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68363"/>
          </a:xfrm>
        </p:spPr>
        <p:txBody>
          <a:bodyPr/>
          <a:lstStyle/>
          <a:p>
            <a:r>
              <a:rPr lang="ru-RU" altLang="ru-RU" sz="4000" b="1" dirty="0">
                <a:solidFill>
                  <a:srgbClr val="FF0000"/>
                </a:solidFill>
              </a:rPr>
              <a:t> Определение -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714375" y="1571625"/>
            <a:ext cx="76438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3300"/>
                </a:solidFill>
              </a:rPr>
              <a:t> </a:t>
            </a:r>
            <a:r>
              <a:rPr lang="ru-RU" altLang="ru-RU" sz="3600" b="1" i="1" dirty="0">
                <a:solidFill>
                  <a:srgbClr val="003300"/>
                </a:solidFill>
              </a:rPr>
              <a:t>второстепенный член предложения, который отвечает на вопросы какой? чей? Определение обозначает признак предмета.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 dirty="0">
                <a:solidFill>
                  <a:srgbClr val="003300"/>
                </a:solidFill>
              </a:rPr>
              <a:t>Определения обычно выражаются прилагательными и подчёркиваются волнистой линией.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5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68363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002060"/>
                </a:solidFill>
              </a:rPr>
              <a:t>Подберите к существительным определения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714375" y="1571625"/>
            <a:ext cx="76438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3300"/>
                </a:solidFill>
              </a:rPr>
              <a:t>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1" dirty="0">
                <a:solidFill>
                  <a:srgbClr val="003300"/>
                </a:solidFill>
              </a:rPr>
              <a:t> 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268760"/>
            <a:ext cx="724257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Наступила (какая?) осень. В лесу (какие?) деревья давно облетели. Только (какие?) берёзки сохранили (какие?) листочки. Изредка (какие?) лучи (какого?) солнца озаряют (какой?) лес.</a:t>
            </a:r>
          </a:p>
        </p:txBody>
      </p:sp>
    </p:spTree>
    <p:extLst>
      <p:ext uri="{BB962C8B-B14F-4D97-AF65-F5344CB8AC3E}">
        <p14:creationId xmlns:p14="http://schemas.microsoft.com/office/powerpoint/2010/main" val="124749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C00000"/>
                </a:solidFill>
              </a:rPr>
              <a:t>Спиши, вставь вместо точек пропущенные буквы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09391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/>
              <a:t>Весенн</a:t>
            </a:r>
            <a:r>
              <a:rPr lang="ru-RU" sz="2800" dirty="0"/>
              <a:t>..м днем, в </a:t>
            </a:r>
            <a:r>
              <a:rPr lang="ru-RU" sz="2800" dirty="0" err="1"/>
              <a:t>зимн</a:t>
            </a:r>
            <a:r>
              <a:rPr lang="ru-RU" sz="2800" dirty="0"/>
              <a:t>..м небе, на </a:t>
            </a:r>
            <a:r>
              <a:rPr lang="ru-RU" sz="2800" dirty="0" err="1"/>
              <a:t>весенн</a:t>
            </a:r>
            <a:r>
              <a:rPr lang="ru-RU" sz="2800" dirty="0"/>
              <a:t>..м лугу, </a:t>
            </a:r>
            <a:r>
              <a:rPr lang="ru-RU" sz="2800" dirty="0" err="1"/>
              <a:t>пушист..м</a:t>
            </a:r>
            <a:r>
              <a:rPr lang="ru-RU" sz="2800" dirty="0"/>
              <a:t> снегом, на </a:t>
            </a:r>
            <a:r>
              <a:rPr lang="ru-RU" sz="2800" dirty="0" err="1"/>
              <a:t>желт..м</a:t>
            </a:r>
            <a:r>
              <a:rPr lang="ru-RU" sz="2800" dirty="0"/>
              <a:t> одуванчик.., о </a:t>
            </a:r>
            <a:r>
              <a:rPr lang="ru-RU" sz="2800" dirty="0" err="1"/>
              <a:t>пасмурн</a:t>
            </a:r>
            <a:r>
              <a:rPr lang="ru-RU" sz="2800" dirty="0"/>
              <a:t>..й погод.., в </a:t>
            </a:r>
            <a:r>
              <a:rPr lang="ru-RU" sz="2800" dirty="0" err="1"/>
              <a:t>морозн</a:t>
            </a:r>
            <a:r>
              <a:rPr lang="ru-RU" sz="2800" dirty="0"/>
              <a:t>..м воздух.., в </a:t>
            </a:r>
            <a:r>
              <a:rPr lang="ru-RU" sz="2800" dirty="0" err="1"/>
              <a:t>березов</a:t>
            </a:r>
            <a:r>
              <a:rPr lang="ru-RU" sz="2800" dirty="0"/>
              <a:t>..м лесу, с </a:t>
            </a:r>
            <a:r>
              <a:rPr lang="ru-RU" sz="2800" dirty="0" err="1"/>
              <a:t>хорош..й</a:t>
            </a:r>
            <a:r>
              <a:rPr lang="ru-RU" sz="2800" dirty="0"/>
              <a:t> песней, об </a:t>
            </a:r>
            <a:r>
              <a:rPr lang="ru-RU" sz="2800" dirty="0" err="1"/>
              <a:t>опасн</a:t>
            </a:r>
            <a:r>
              <a:rPr lang="ru-RU" sz="2800" dirty="0"/>
              <a:t>..м </a:t>
            </a:r>
            <a:r>
              <a:rPr lang="ru-RU" sz="2800" dirty="0" err="1"/>
              <a:t>наводнени</a:t>
            </a:r>
            <a:r>
              <a:rPr lang="ru-RU" sz="2800" dirty="0"/>
              <a:t>.., с </a:t>
            </a:r>
            <a:r>
              <a:rPr lang="ru-RU" sz="2800" dirty="0" err="1"/>
              <a:t>младш</a:t>
            </a:r>
            <a:r>
              <a:rPr lang="ru-RU" sz="2800" dirty="0"/>
              <a:t>..м братом</a:t>
            </a:r>
            <a:r>
              <a:rPr lang="ru-RU" dirty="0"/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Выдели окончания имен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    прилагательных</a:t>
            </a:r>
          </a:p>
        </p:txBody>
      </p:sp>
      <p:pic>
        <p:nvPicPr>
          <p:cNvPr id="1026" name="Picture 2" descr="C:\Users\Sveta\Desktop\Новая папка (7)\сова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331236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64081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7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7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7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1_Тема7</vt:lpstr>
      <vt:lpstr>Тема7</vt:lpstr>
      <vt:lpstr>2_Тема7</vt:lpstr>
      <vt:lpstr> Определи тему урока:</vt:lpstr>
      <vt:lpstr> Тема урока:   Определение </vt:lpstr>
      <vt:lpstr>Цели урока: </vt:lpstr>
      <vt:lpstr>Выполни синтаксический разбор </vt:lpstr>
      <vt:lpstr>Задание:</vt:lpstr>
      <vt:lpstr>                         1)Какой (главный или  второстепенный) член предложения? 2)Что называет? 3)На какие вопросы отвечает? 4) Какой частью речи выражается? </vt:lpstr>
      <vt:lpstr> Определение -</vt:lpstr>
      <vt:lpstr>Подберите к существительным определения</vt:lpstr>
      <vt:lpstr>Спиши, вставь вместо точек пропущенные буквы</vt:lpstr>
      <vt:lpstr>Проверь себя: </vt:lpstr>
      <vt:lpstr>Физкультминутка:</vt:lpstr>
      <vt:lpstr>Задание:</vt:lpstr>
      <vt:lpstr>Эпитет</vt:lpstr>
      <vt:lpstr>Итоги урока:</vt:lpstr>
      <vt:lpstr>         Домашнее задание:  выучить правило на стр.86, выполнить упражнение № 187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урока: </dc:title>
  <dc:creator>1</dc:creator>
  <cp:lastModifiedBy>mvideo hp</cp:lastModifiedBy>
  <cp:revision>54</cp:revision>
  <dcterms:created xsi:type="dcterms:W3CDTF">2015-10-27T16:55:25Z</dcterms:created>
  <dcterms:modified xsi:type="dcterms:W3CDTF">2020-12-06T09:23:19Z</dcterms:modified>
</cp:coreProperties>
</file>