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4" r:id="rId4"/>
    <p:sldId id="269" r:id="rId5"/>
    <p:sldId id="259" r:id="rId6"/>
    <p:sldId id="262" r:id="rId7"/>
    <p:sldId id="260" r:id="rId8"/>
    <p:sldId id="267" r:id="rId9"/>
    <p:sldId id="264" r:id="rId10"/>
    <p:sldId id="266" r:id="rId11"/>
    <p:sldId id="272" r:id="rId12"/>
    <p:sldId id="268" r:id="rId13"/>
    <p:sldId id="265" r:id="rId14"/>
    <p:sldId id="271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6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C99D0C-DBFB-42A7-BD6D-35215E0F089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6B1C54-43E0-4CE7-8E29-D9B59339E236}">
      <dgm:prSet custT="1"/>
      <dgm:spPr/>
      <dgm:t>
        <a:bodyPr/>
        <a:lstStyle/>
        <a:p>
          <a:pPr rtl="0"/>
          <a:r>
            <a:rPr lang="ru-RU" sz="2400" dirty="0" smtClean="0">
              <a:latin typeface="Calibri" panose="020F0502020204030204" pitchFamily="34" charset="0"/>
              <a:cs typeface="Calibri" panose="020F0502020204030204" pitchFamily="34" charset="0"/>
            </a:rPr>
            <a:t>Ответ: 150 см</a:t>
          </a:r>
          <a:r>
            <a:rPr lang="en-US" sz="24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0A9E01-4011-4C6D-A647-9D251FA40E00}" type="parTrans" cxnId="{95E7A753-139A-4305-B942-132C64423F77}">
      <dgm:prSet/>
      <dgm:spPr/>
      <dgm:t>
        <a:bodyPr/>
        <a:lstStyle/>
        <a:p>
          <a:endParaRPr lang="ru-RU"/>
        </a:p>
      </dgm:t>
    </dgm:pt>
    <dgm:pt modelId="{69A7DFB3-C31B-49F2-AF89-BCAC1D5A6A39}" type="sibTrans" cxnId="{95E7A753-139A-4305-B942-132C64423F77}">
      <dgm:prSet/>
      <dgm:spPr/>
      <dgm:t>
        <a:bodyPr/>
        <a:lstStyle/>
        <a:p>
          <a:endParaRPr lang="ru-RU"/>
        </a:p>
      </dgm:t>
    </dgm:pt>
    <dgm:pt modelId="{664277C9-88FB-46A3-8D7E-C0AAD61E8132}" type="pres">
      <dgm:prSet presAssocID="{86C99D0C-DBFB-42A7-BD6D-35215E0F089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B74284-7013-472F-A4CF-2AAFE5C8AF44}" type="pres">
      <dgm:prSet presAssocID="{DC6B1C54-43E0-4CE7-8E29-D9B59339E236}" presName="circle1" presStyleLbl="node1" presStyleIdx="0" presStyleCnt="1"/>
      <dgm:spPr/>
    </dgm:pt>
    <dgm:pt modelId="{73F0DC9E-D301-4156-A222-1ED9AD3BBCC2}" type="pres">
      <dgm:prSet presAssocID="{DC6B1C54-43E0-4CE7-8E29-D9B59339E236}" presName="space" presStyleCnt="0"/>
      <dgm:spPr/>
    </dgm:pt>
    <dgm:pt modelId="{07A6C430-096C-42B3-BADE-5430988B2C41}" type="pres">
      <dgm:prSet presAssocID="{DC6B1C54-43E0-4CE7-8E29-D9B59339E236}" presName="rect1" presStyleLbl="alignAcc1" presStyleIdx="0" presStyleCnt="1" custScaleY="100000" custLinFactY="149491" custLinFactNeighborX="91914" custLinFactNeighborY="200000"/>
      <dgm:spPr/>
      <dgm:t>
        <a:bodyPr/>
        <a:lstStyle/>
        <a:p>
          <a:endParaRPr lang="ru-RU"/>
        </a:p>
      </dgm:t>
    </dgm:pt>
    <dgm:pt modelId="{3098E8F5-B330-4D19-8071-EE51CEC837A3}" type="pres">
      <dgm:prSet presAssocID="{DC6B1C54-43E0-4CE7-8E29-D9B59339E23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43E056-B936-4CF8-BB03-66A96125FEC6}" type="presOf" srcId="{DC6B1C54-43E0-4CE7-8E29-D9B59339E236}" destId="{3098E8F5-B330-4D19-8071-EE51CEC837A3}" srcOrd="1" destOrd="0" presId="urn:microsoft.com/office/officeart/2005/8/layout/target3"/>
    <dgm:cxn modelId="{7325922A-31EB-4273-98C4-4A7EE9B1DF1C}" type="presOf" srcId="{86C99D0C-DBFB-42A7-BD6D-35215E0F089F}" destId="{664277C9-88FB-46A3-8D7E-C0AAD61E8132}" srcOrd="0" destOrd="0" presId="urn:microsoft.com/office/officeart/2005/8/layout/target3"/>
    <dgm:cxn modelId="{95E7A753-139A-4305-B942-132C64423F77}" srcId="{86C99D0C-DBFB-42A7-BD6D-35215E0F089F}" destId="{DC6B1C54-43E0-4CE7-8E29-D9B59339E236}" srcOrd="0" destOrd="0" parTransId="{BE0A9E01-4011-4C6D-A647-9D251FA40E00}" sibTransId="{69A7DFB3-C31B-49F2-AF89-BCAC1D5A6A39}"/>
    <dgm:cxn modelId="{2A54DF1F-68EE-42BF-A9CC-42E76CB9ED29}" type="presOf" srcId="{DC6B1C54-43E0-4CE7-8E29-D9B59339E236}" destId="{07A6C430-096C-42B3-BADE-5430988B2C41}" srcOrd="0" destOrd="0" presId="urn:microsoft.com/office/officeart/2005/8/layout/target3"/>
    <dgm:cxn modelId="{BCEFFB8C-5B20-482C-ACE9-FE4281C0D8EF}" type="presParOf" srcId="{664277C9-88FB-46A3-8D7E-C0AAD61E8132}" destId="{EBB74284-7013-472F-A4CF-2AAFE5C8AF44}" srcOrd="0" destOrd="0" presId="urn:microsoft.com/office/officeart/2005/8/layout/target3"/>
    <dgm:cxn modelId="{9A1C1230-B956-40C9-B861-8F80F3EBA09D}" type="presParOf" srcId="{664277C9-88FB-46A3-8D7E-C0AAD61E8132}" destId="{73F0DC9E-D301-4156-A222-1ED9AD3BBCC2}" srcOrd="1" destOrd="0" presId="urn:microsoft.com/office/officeart/2005/8/layout/target3"/>
    <dgm:cxn modelId="{B55E55D5-6344-489F-B99D-F741B43C5042}" type="presParOf" srcId="{664277C9-88FB-46A3-8D7E-C0AAD61E8132}" destId="{07A6C430-096C-42B3-BADE-5430988B2C41}" srcOrd="2" destOrd="0" presId="urn:microsoft.com/office/officeart/2005/8/layout/target3"/>
    <dgm:cxn modelId="{46999E8A-1418-43DD-9857-4DAE0B1ED47E}" type="presParOf" srcId="{664277C9-88FB-46A3-8D7E-C0AAD61E8132}" destId="{3098E8F5-B330-4D19-8071-EE51CEC837A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AADD83-602D-4CCA-948E-C7B66FB76E5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9FE558-3265-4AF3-9C1D-B7CC37D916D9}">
      <dgm:prSet/>
      <dgm:spPr/>
      <dgm:t>
        <a:bodyPr/>
        <a:lstStyle/>
        <a:p>
          <a:pPr rtl="0"/>
          <a:r>
            <a:rPr lang="ru-RU" dirty="0" smtClean="0"/>
            <a:t>Ответ: 450 см</a:t>
          </a:r>
          <a:r>
            <a:rPr lang="en-US" dirty="0" smtClean="0"/>
            <a:t> </a:t>
          </a:r>
          <a:endParaRPr lang="ru-RU" dirty="0"/>
        </a:p>
      </dgm:t>
    </dgm:pt>
    <dgm:pt modelId="{7C33E408-1A5D-4AFC-925F-BBEEAC3E9B4C}" type="parTrans" cxnId="{2C679CFE-05A0-4574-989C-DF47AAA6A32D}">
      <dgm:prSet/>
      <dgm:spPr/>
      <dgm:t>
        <a:bodyPr/>
        <a:lstStyle/>
        <a:p>
          <a:endParaRPr lang="ru-RU"/>
        </a:p>
      </dgm:t>
    </dgm:pt>
    <dgm:pt modelId="{7E07530B-1B51-4759-9919-79092D902241}" type="sibTrans" cxnId="{2C679CFE-05A0-4574-989C-DF47AAA6A32D}">
      <dgm:prSet/>
      <dgm:spPr/>
      <dgm:t>
        <a:bodyPr/>
        <a:lstStyle/>
        <a:p>
          <a:endParaRPr lang="ru-RU"/>
        </a:p>
      </dgm:t>
    </dgm:pt>
    <dgm:pt modelId="{F3B9FDEB-32F7-485B-9A26-86CE2D389E55}" type="pres">
      <dgm:prSet presAssocID="{41AADD83-602D-4CCA-948E-C7B66FB76E5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D2396D-60EF-492F-89B9-068F4F81D257}" type="pres">
      <dgm:prSet presAssocID="{6F9FE558-3265-4AF3-9C1D-B7CC37D916D9}" presName="circle1" presStyleLbl="node1" presStyleIdx="0" presStyleCnt="1"/>
      <dgm:spPr/>
    </dgm:pt>
    <dgm:pt modelId="{81CB9185-08C7-4D6E-BA64-FC476ADA3631}" type="pres">
      <dgm:prSet presAssocID="{6F9FE558-3265-4AF3-9C1D-B7CC37D916D9}" presName="space" presStyleCnt="0"/>
      <dgm:spPr/>
    </dgm:pt>
    <dgm:pt modelId="{40D23EEA-8419-4B26-AD0F-AE227A411C34}" type="pres">
      <dgm:prSet presAssocID="{6F9FE558-3265-4AF3-9C1D-B7CC37D916D9}" presName="rect1" presStyleLbl="alignAcc1" presStyleIdx="0" presStyleCnt="1" custScaleX="100000" custLinFactNeighborX="2419" custLinFactNeighborY="18317"/>
      <dgm:spPr/>
      <dgm:t>
        <a:bodyPr/>
        <a:lstStyle/>
        <a:p>
          <a:endParaRPr lang="ru-RU"/>
        </a:p>
      </dgm:t>
    </dgm:pt>
    <dgm:pt modelId="{0A7565FC-B3F7-4664-A92E-6A93012B7985}" type="pres">
      <dgm:prSet presAssocID="{6F9FE558-3265-4AF3-9C1D-B7CC37D916D9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3C7117-6514-421B-B8F3-DD7DA16291F7}" type="presOf" srcId="{6F9FE558-3265-4AF3-9C1D-B7CC37D916D9}" destId="{40D23EEA-8419-4B26-AD0F-AE227A411C34}" srcOrd="0" destOrd="0" presId="urn:microsoft.com/office/officeart/2005/8/layout/target3"/>
    <dgm:cxn modelId="{2C679CFE-05A0-4574-989C-DF47AAA6A32D}" srcId="{41AADD83-602D-4CCA-948E-C7B66FB76E5E}" destId="{6F9FE558-3265-4AF3-9C1D-B7CC37D916D9}" srcOrd="0" destOrd="0" parTransId="{7C33E408-1A5D-4AFC-925F-BBEEAC3E9B4C}" sibTransId="{7E07530B-1B51-4759-9919-79092D902241}"/>
    <dgm:cxn modelId="{9F779C42-C59F-4344-9EE0-A38B1B7E552F}" type="presOf" srcId="{41AADD83-602D-4CCA-948E-C7B66FB76E5E}" destId="{F3B9FDEB-32F7-485B-9A26-86CE2D389E55}" srcOrd="0" destOrd="0" presId="urn:microsoft.com/office/officeart/2005/8/layout/target3"/>
    <dgm:cxn modelId="{CFCF8291-BC9D-4A96-8E12-FDCF103E79E1}" type="presOf" srcId="{6F9FE558-3265-4AF3-9C1D-B7CC37D916D9}" destId="{0A7565FC-B3F7-4664-A92E-6A93012B7985}" srcOrd="1" destOrd="0" presId="urn:microsoft.com/office/officeart/2005/8/layout/target3"/>
    <dgm:cxn modelId="{C38FFF07-CC20-44E7-A847-F7F2BAC828BF}" type="presParOf" srcId="{F3B9FDEB-32F7-485B-9A26-86CE2D389E55}" destId="{76D2396D-60EF-492F-89B9-068F4F81D257}" srcOrd="0" destOrd="0" presId="urn:microsoft.com/office/officeart/2005/8/layout/target3"/>
    <dgm:cxn modelId="{C18D5292-C572-4528-922E-C6C860B4B6A7}" type="presParOf" srcId="{F3B9FDEB-32F7-485B-9A26-86CE2D389E55}" destId="{81CB9185-08C7-4D6E-BA64-FC476ADA3631}" srcOrd="1" destOrd="0" presId="urn:microsoft.com/office/officeart/2005/8/layout/target3"/>
    <dgm:cxn modelId="{81C1DD90-AF7B-43C9-B5BC-4F8BBA9F0F9A}" type="presParOf" srcId="{F3B9FDEB-32F7-485B-9A26-86CE2D389E55}" destId="{40D23EEA-8419-4B26-AD0F-AE227A411C34}" srcOrd="2" destOrd="0" presId="urn:microsoft.com/office/officeart/2005/8/layout/target3"/>
    <dgm:cxn modelId="{BAFF3CEA-F996-4D68-B9E6-D75B1ADF3603}" type="presParOf" srcId="{F3B9FDEB-32F7-485B-9A26-86CE2D389E55}" destId="{0A7565FC-B3F7-4664-A92E-6A93012B7985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74284-7013-472F-A4CF-2AAFE5C8AF44}">
      <dsp:nvSpPr>
        <dsp:cNvPr id="0" name=""/>
        <dsp:cNvSpPr/>
      </dsp:nvSpPr>
      <dsp:spPr>
        <a:xfrm>
          <a:off x="0" y="0"/>
          <a:ext cx="544687" cy="54468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6C430-096C-42B3-BADE-5430988B2C41}">
      <dsp:nvSpPr>
        <dsp:cNvPr id="0" name=""/>
        <dsp:cNvSpPr/>
      </dsp:nvSpPr>
      <dsp:spPr>
        <a:xfrm>
          <a:off x="272343" y="0"/>
          <a:ext cx="4001326" cy="5446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Ответ: 150 см</a:t>
          </a:r>
          <a:r>
            <a:rPr lang="en-US" sz="2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2343" y="0"/>
        <a:ext cx="4001326" cy="544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2396D-60EF-492F-89B9-068F4F81D257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23EEA-8419-4B26-AD0F-AE227A411C34}">
      <dsp:nvSpPr>
        <dsp:cNvPr id="0" name=""/>
        <dsp:cNvSpPr/>
      </dsp:nvSpPr>
      <dsp:spPr>
        <a:xfrm>
          <a:off x="184665" y="0"/>
          <a:ext cx="4273670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Ответ: 450 см</a:t>
          </a:r>
          <a:r>
            <a:rPr lang="en-US" sz="1700" kern="1200" dirty="0" smtClean="0"/>
            <a:t> </a:t>
          </a:r>
          <a:endParaRPr lang="ru-RU" sz="1700" kern="1200" dirty="0"/>
        </a:p>
      </dsp:txBody>
      <dsp:txXfrm>
        <a:off x="184665" y="0"/>
        <a:ext cx="4273670" cy="369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345E1-7EC6-493B-9343-F56123A95659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4B832-2F67-46AC-994D-190495036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2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69949"/>
            <a:ext cx="7772400" cy="1470025"/>
          </a:xfrm>
        </p:spPr>
        <p:txBody>
          <a:bodyPr/>
          <a:lstStyle/>
          <a:p>
            <a:r>
              <a:rPr lang="ru-RU" dirty="0" smtClean="0"/>
              <a:t>Подобие треугольников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8208912" cy="2207096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 smtClean="0">
                <a:solidFill>
                  <a:schemeClr val="tx1"/>
                </a:solidFill>
                <a:latin typeface="+mj-lt"/>
              </a:rPr>
              <a:t>Козлов Евгений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+mj-lt"/>
              </a:rPr>
              <a:t> под руководством учителя математики 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+mj-lt"/>
              </a:rPr>
              <a:t>МАОУ СОШ №4 им. </a:t>
            </a:r>
            <a:r>
              <a:rPr lang="ru-RU" b="1" dirty="0" err="1" smtClean="0">
                <a:solidFill>
                  <a:schemeClr val="tx1"/>
                </a:solidFill>
                <a:latin typeface="+mj-lt"/>
              </a:rPr>
              <a:t>И.С.Черных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 г. Томска</a:t>
            </a: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+mj-lt"/>
              </a:rPr>
              <a:t>Сайнаковой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 Ольги Валерьевны</a:t>
            </a: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ocuments\IMG_20200501_0003_0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2" t="29408" r="1238"/>
          <a:stretch/>
        </p:blipFill>
        <p:spPr bwMode="auto">
          <a:xfrm>
            <a:off x="179512" y="476672"/>
            <a:ext cx="4074903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Презентация на тему: &quot;Отношение площадей треугольников, имеющих по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8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cuments\IMG_20200502_0001_01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3" t="32488" r="33905" b="61682"/>
          <a:stretch/>
        </p:blipFill>
        <p:spPr bwMode="auto">
          <a:xfrm rot="10800000">
            <a:off x="1115616" y="1268760"/>
            <a:ext cx="6912768" cy="1152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80709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Признаки подобия треугольников. 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8" name="Picture 6" descr="C:\Users\User\Documents\IMG_20200502_0002_01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24253" r="41207" b="68036"/>
          <a:stretch/>
        </p:blipFill>
        <p:spPr bwMode="auto">
          <a:xfrm>
            <a:off x="1090800" y="2602876"/>
            <a:ext cx="7030126" cy="167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ocuments\IMG_20200502_0003_01.t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7" t="61771" r="34407" b="31576"/>
          <a:stretch/>
        </p:blipFill>
        <p:spPr bwMode="auto">
          <a:xfrm rot="10800000">
            <a:off x="1172154" y="4431382"/>
            <a:ext cx="6948772" cy="1256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79154" y="865048"/>
            <a:ext cx="1585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Задача</a:t>
            </a:r>
            <a:endParaRPr lang="ru-RU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700808"/>
            <a:ext cx="79928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Candara" panose="020E0502030303020204" pitchFamily="34" charset="0"/>
                <a:cs typeface="Calibri" panose="020F0502020204030204" pitchFamily="34" charset="0"/>
              </a:rPr>
              <a:t>Найдите периметр треугольника АВС, если известно, что периметр треугольника А1В1С1 </a:t>
            </a:r>
            <a:r>
              <a:rPr lang="ru-RU" sz="2800" dirty="0"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smtClean="0">
                <a:latin typeface="Candara" panose="020E0502030303020204" pitchFamily="34" charset="0"/>
                <a:cs typeface="Calibri" panose="020F0502020204030204" pitchFamily="34" charset="0"/>
              </a:rPr>
              <a:t>равен 50 см. </a:t>
            </a:r>
            <a:r>
              <a:rPr lang="ru-RU" sz="2800" dirty="0">
                <a:latin typeface="Candara" panose="020E0502030303020204" pitchFamily="34" charset="0"/>
                <a:cs typeface="Calibri" panose="020F0502020204030204" pitchFamily="34" charset="0"/>
              </a:rPr>
              <a:t>Так-же известно, что эти треугольники подобны. </a:t>
            </a:r>
            <a:r>
              <a:rPr lang="en-US" sz="2800" dirty="0">
                <a:latin typeface="Candara" panose="020E0502030303020204" pitchFamily="34" charset="0"/>
                <a:cs typeface="Calibri" panose="020F0502020204030204" pitchFamily="34" charset="0"/>
              </a:rPr>
              <a:t>k=1/3</a:t>
            </a:r>
            <a:r>
              <a:rPr lang="ru-RU" sz="2800" dirty="0">
                <a:latin typeface="Candara" panose="020E0502030303020204" pitchFamily="34" charset="0"/>
                <a:cs typeface="Calibri" panose="020F0502020204030204" pitchFamily="34" charset="0"/>
              </a:rPr>
              <a:t>  </a:t>
            </a:r>
          </a:p>
          <a:p>
            <a:pPr algn="just"/>
            <a:r>
              <a:rPr lang="ru-RU" dirty="0" smtClean="0">
                <a:latin typeface="Candara" pitchFamily="34" charset="0"/>
              </a:rPr>
              <a:t>  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9234" y="3740450"/>
            <a:ext cx="5032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Candara" panose="020E0502030303020204" pitchFamily="34" charset="0"/>
                <a:cs typeface="Calibri" panose="020F0502020204030204" pitchFamily="34" charset="0"/>
              </a:rPr>
              <a:t>А1В1</a:t>
            </a:r>
            <a:r>
              <a:rPr lang="en-US" sz="2800" dirty="0">
                <a:latin typeface="Candara" panose="020E0502030303020204" pitchFamily="34" charset="0"/>
                <a:cs typeface="Calibri" panose="020F0502020204030204" pitchFamily="34" charset="0"/>
              </a:rPr>
              <a:t>/AB=</a:t>
            </a:r>
            <a:r>
              <a:rPr lang="ru-RU" sz="2800" dirty="0">
                <a:latin typeface="Candara" panose="020E0502030303020204" pitchFamily="34" charset="0"/>
                <a:cs typeface="Calibri" panose="020F0502020204030204" pitchFamily="34" charset="0"/>
              </a:rPr>
              <a:t>В1С1</a:t>
            </a:r>
            <a:r>
              <a:rPr lang="en-US" sz="2800" dirty="0">
                <a:latin typeface="Candara" panose="020E0502030303020204" pitchFamily="34" charset="0"/>
                <a:cs typeface="Calibri" panose="020F0502020204030204" pitchFamily="34" charset="0"/>
              </a:rPr>
              <a:t>/BC=</a:t>
            </a:r>
            <a:r>
              <a:rPr lang="ru-RU" sz="2800" dirty="0">
                <a:latin typeface="Candara" panose="020E0502030303020204" pitchFamily="34" charset="0"/>
                <a:cs typeface="Calibri" panose="020F0502020204030204" pitchFamily="34" charset="0"/>
              </a:rPr>
              <a:t>А1С1</a:t>
            </a:r>
            <a:r>
              <a:rPr lang="en-US" sz="2800" dirty="0" smtClean="0">
                <a:latin typeface="Candara" panose="020E0502030303020204" pitchFamily="34" charset="0"/>
                <a:cs typeface="Calibri" panose="020F0502020204030204" pitchFamily="34" charset="0"/>
              </a:rPr>
              <a:t>/AC=k=1/3</a:t>
            </a:r>
            <a:endParaRPr lang="ru-RU" sz="2800" dirty="0"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71202999"/>
              </p:ext>
            </p:extLst>
          </p:nvPr>
        </p:nvGraphicFramePr>
        <p:xfrm>
          <a:off x="4298311" y="5436016"/>
          <a:ext cx="4273670" cy="544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74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67" y="-905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81754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andara" pitchFamily="34" charset="0"/>
              </a:rPr>
              <a:t>Задача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1340768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Candara" pitchFamily="34" charset="0"/>
              </a:rPr>
              <a:t>Найдите площадь треугольника </a:t>
            </a:r>
            <a:r>
              <a:rPr lang="en-US" sz="2800" dirty="0" smtClean="0">
                <a:latin typeface="Candara" pitchFamily="34" charset="0"/>
              </a:rPr>
              <a:t>ABC</a:t>
            </a:r>
            <a:r>
              <a:rPr lang="ru-RU" sz="2800" dirty="0" smtClean="0">
                <a:latin typeface="Candara" pitchFamily="34" charset="0"/>
              </a:rPr>
              <a:t>, если известно, что площадь треугольника А1В1С1 равна 50 см. Так-же известно, что эти треугольники подобны. </a:t>
            </a:r>
            <a:r>
              <a:rPr lang="en-US" sz="2800" dirty="0">
                <a:latin typeface="Candara" pitchFamily="34" charset="0"/>
              </a:rPr>
              <a:t>k</a:t>
            </a:r>
            <a:r>
              <a:rPr lang="en-US" sz="2800" dirty="0" smtClean="0">
                <a:latin typeface="Candara" pitchFamily="34" charset="0"/>
              </a:rPr>
              <a:t>=1/3</a:t>
            </a:r>
            <a:r>
              <a:rPr lang="ru-RU" sz="2800" dirty="0" smtClean="0">
                <a:latin typeface="Candara" pitchFamily="34" charset="0"/>
              </a:rPr>
              <a:t>  </a:t>
            </a:r>
            <a:endParaRPr lang="ru-RU" sz="2800" dirty="0"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7267" y="3949037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andara" pitchFamily="34" charset="0"/>
              </a:rPr>
              <a:t>А1В1</a:t>
            </a:r>
            <a:r>
              <a:rPr lang="en-US" sz="2800" dirty="0" smtClean="0">
                <a:latin typeface="Candara" pitchFamily="34" charset="0"/>
              </a:rPr>
              <a:t>/AB=</a:t>
            </a:r>
            <a:r>
              <a:rPr lang="ru-RU" sz="2800" dirty="0" smtClean="0">
                <a:latin typeface="Candara" pitchFamily="34" charset="0"/>
              </a:rPr>
              <a:t>В1С1</a:t>
            </a:r>
            <a:r>
              <a:rPr lang="en-US" sz="2800" dirty="0" smtClean="0">
                <a:latin typeface="Candara" pitchFamily="34" charset="0"/>
              </a:rPr>
              <a:t>/BC=</a:t>
            </a:r>
            <a:r>
              <a:rPr lang="ru-RU" sz="2800" dirty="0" smtClean="0">
                <a:latin typeface="Candara" pitchFamily="34" charset="0"/>
              </a:rPr>
              <a:t>А1С1</a:t>
            </a:r>
            <a:r>
              <a:rPr lang="en-US" sz="2800" dirty="0" smtClean="0">
                <a:latin typeface="Candara" pitchFamily="34" charset="0"/>
              </a:rPr>
              <a:t>/AC=k=1/3</a:t>
            </a:r>
            <a:endParaRPr lang="ru-RU" sz="2800" dirty="0">
              <a:latin typeface="Candara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255368424"/>
              </p:ext>
            </p:extLst>
          </p:nvPr>
        </p:nvGraphicFramePr>
        <p:xfrm>
          <a:off x="4045584" y="5754675"/>
          <a:ext cx="445833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440393" y="162109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95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49960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ndara" pitchFamily="34" charset="0"/>
              </a:rPr>
              <a:t>Игра «крестики-нолики»</a:t>
            </a:r>
            <a:endParaRPr lang="ru-RU" sz="2400" dirty="0"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846138"/>
            <a:ext cx="82089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ndara" pitchFamily="34" charset="0"/>
              </a:rPr>
              <a:t>Правила: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ndara" pitchFamily="34" charset="0"/>
              </a:rPr>
              <a:t>Игроки делятся на две команды и ходят по очереди.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ndara" pitchFamily="34" charset="0"/>
              </a:rPr>
              <a:t>Игрок выбирает поле, в которое хочет поставить крестик или нолик, чтобы это сделать, он должен ответить на вопрос. Если ему это не удаётся, то ход переходит к другой команде. Если ни одна команда не может ответить на вопрос, то поле остаётся пустым. Какая команда после этого будет ходить, выбирает </a:t>
            </a:r>
            <a:r>
              <a:rPr lang="ru-RU" sz="2400" dirty="0" err="1" smtClean="0">
                <a:latin typeface="Candara" pitchFamily="34" charset="0"/>
              </a:rPr>
              <a:t>рандомайзер</a:t>
            </a:r>
            <a:r>
              <a:rPr lang="ru-RU" sz="2400" dirty="0" smtClean="0">
                <a:latin typeface="Candara" pitchFamily="34" charset="0"/>
              </a:rPr>
              <a:t>. 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ndara" pitchFamily="34" charset="0"/>
              </a:rPr>
              <a:t>Порядок ходов. Команды ходят по очереди. Игроки одной команды сами выбирают порядок того, как они будут отвечать. ЗА ИГРУ НИ ОДИН ИГРОК НЕ ДОЛЖЕН ОТВЕЧАТЬ ДВАЖДЫ, ЗА ИСКЛЮЧЕНИЕМ НЕКОТОРЫХ СЛУЧАЕВ.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ru-RU" sz="2400" dirty="0" smtClean="0">
                <a:latin typeface="Candara" pitchFamily="34" charset="0"/>
              </a:rPr>
              <a:t>Если ход перешёл другой команде, из-за того, что другая команда не смогла ответить, то ходит тот игрок, который следующий в очереди у команды. </a:t>
            </a:r>
            <a:endParaRPr lang="ru-RU" sz="24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/ - Рисова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315738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47764" y="1315738"/>
            <a:ext cx="1404156" cy="1393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1315738"/>
            <a:ext cx="1440160" cy="1393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296401" y="1315738"/>
            <a:ext cx="1404156" cy="1393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47764" y="2708920"/>
            <a:ext cx="1404156" cy="1440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851920" y="2708920"/>
            <a:ext cx="1440160" cy="1440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292080" y="2708920"/>
            <a:ext cx="1404156" cy="1440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447764" y="4149080"/>
            <a:ext cx="1404156" cy="14151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851920" y="4149080"/>
            <a:ext cx="1440160" cy="14151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92080" y="4149080"/>
            <a:ext cx="1404156" cy="14151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290246" y="548680"/>
            <a:ext cx="456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Что такое подобие в геометрии</a:t>
            </a:r>
            <a:r>
              <a:rPr lang="en-US" dirty="0" smtClean="0">
                <a:latin typeface="Candara" pitchFamily="34" charset="0"/>
              </a:rPr>
              <a:t>?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5676" y="40004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ndara" pitchFamily="34" charset="0"/>
              </a:rPr>
              <a:t>Верно ли утверждение, что любые два круга подобны</a:t>
            </a:r>
            <a:r>
              <a:rPr lang="en-US" dirty="0" smtClean="0">
                <a:latin typeface="Candara" pitchFamily="34" charset="0"/>
              </a:rPr>
              <a:t>?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83668" y="5900675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Какими признаками обладают подобные треугольники</a:t>
            </a:r>
            <a:r>
              <a:rPr lang="en-US" dirty="0" smtClean="0">
                <a:latin typeface="Candara" pitchFamily="34" charset="0"/>
              </a:rPr>
              <a:t>?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52581" y="5620598"/>
            <a:ext cx="565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ndara" pitchFamily="34" charset="0"/>
              </a:rPr>
              <a:t>Отношение площадей подобных треугольников.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7604" y="83671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Отношение периметров подобных треугольников.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8615" y="561935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Можно ли сказать, что любые два прямоугольника подобны</a:t>
            </a:r>
            <a:r>
              <a:rPr lang="en-US" dirty="0" smtClean="0">
                <a:latin typeface="Candara" pitchFamily="34" charset="0"/>
              </a:rPr>
              <a:t>?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47764" y="720209"/>
            <a:ext cx="414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Почему любые два квадрата подобны</a:t>
            </a:r>
            <a:r>
              <a:rPr lang="en-US" dirty="0" smtClean="0">
                <a:latin typeface="Candara" pitchFamily="34" charset="0"/>
              </a:rPr>
              <a:t>?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33677" y="652046"/>
            <a:ext cx="480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Что такое коэффициент подобия</a:t>
            </a:r>
            <a:r>
              <a:rPr lang="en-US" dirty="0" smtClean="0">
                <a:latin typeface="Candara" pitchFamily="34" charset="0"/>
              </a:rPr>
              <a:t>?</a:t>
            </a:r>
            <a:r>
              <a:rPr lang="ru-RU" dirty="0" smtClean="0">
                <a:latin typeface="Candara" pitchFamily="34" charset="0"/>
              </a:rPr>
              <a:t> 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39752" y="573399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Как найти коэффициент подобия</a:t>
            </a:r>
            <a:r>
              <a:rPr lang="en-US" dirty="0" smtClean="0">
                <a:latin typeface="Candara" pitchFamily="34" charset="0"/>
              </a:rPr>
              <a:t>?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0352" y="1315738"/>
            <a:ext cx="10801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1. </a:t>
            </a:r>
          </a:p>
          <a:p>
            <a:r>
              <a:rPr lang="en-US" dirty="0" smtClean="0">
                <a:latin typeface="Candara" pitchFamily="34" charset="0"/>
              </a:rPr>
              <a:t>2.</a:t>
            </a:r>
          </a:p>
          <a:p>
            <a:r>
              <a:rPr lang="en-US" dirty="0" smtClean="0">
                <a:latin typeface="Candara" pitchFamily="34" charset="0"/>
              </a:rPr>
              <a:t>3.</a:t>
            </a:r>
          </a:p>
          <a:p>
            <a:r>
              <a:rPr lang="en-US" dirty="0" smtClean="0">
                <a:latin typeface="Candara" pitchFamily="34" charset="0"/>
              </a:rPr>
              <a:t>4.</a:t>
            </a:r>
          </a:p>
          <a:p>
            <a:r>
              <a:rPr lang="en-US" dirty="0" smtClean="0">
                <a:latin typeface="Candara" pitchFamily="34" charset="0"/>
              </a:rPr>
              <a:t>5.</a:t>
            </a:r>
          </a:p>
          <a:p>
            <a:r>
              <a:rPr lang="en-US" dirty="0" smtClean="0">
                <a:latin typeface="Candara" pitchFamily="34" charset="0"/>
              </a:rPr>
              <a:t>6.</a:t>
            </a:r>
          </a:p>
          <a:p>
            <a:r>
              <a:rPr lang="en-US" dirty="0" smtClean="0">
                <a:latin typeface="Candara" pitchFamily="34" charset="0"/>
              </a:rPr>
              <a:t>7.</a:t>
            </a:r>
          </a:p>
          <a:p>
            <a:r>
              <a:rPr lang="en-US" dirty="0" smtClean="0">
                <a:latin typeface="Candara" pitchFamily="34" charset="0"/>
              </a:rPr>
              <a:t>8.</a:t>
            </a:r>
          </a:p>
          <a:p>
            <a:r>
              <a:rPr lang="en-US" dirty="0" smtClean="0">
                <a:latin typeface="Candara" pitchFamily="34" charset="0"/>
              </a:rPr>
              <a:t>9.</a:t>
            </a:r>
          </a:p>
        </p:txBody>
      </p:sp>
      <p:sp>
        <p:nvSpPr>
          <p:cNvPr id="6" name="Умножение 5"/>
          <p:cNvSpPr/>
          <p:nvPr/>
        </p:nvSpPr>
        <p:spPr>
          <a:xfrm>
            <a:off x="7974378" y="1281995"/>
            <a:ext cx="324036" cy="3130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множение 28"/>
          <p:cNvSpPr/>
          <p:nvPr/>
        </p:nvSpPr>
        <p:spPr>
          <a:xfrm>
            <a:off x="7973804" y="1549936"/>
            <a:ext cx="324036" cy="3130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множение 29"/>
          <p:cNvSpPr/>
          <p:nvPr/>
        </p:nvSpPr>
        <p:spPr>
          <a:xfrm>
            <a:off x="7973915" y="1855798"/>
            <a:ext cx="324036" cy="3130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множение 30"/>
          <p:cNvSpPr/>
          <p:nvPr/>
        </p:nvSpPr>
        <p:spPr>
          <a:xfrm>
            <a:off x="7974715" y="2168860"/>
            <a:ext cx="324036" cy="3130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множение 31"/>
          <p:cNvSpPr/>
          <p:nvPr/>
        </p:nvSpPr>
        <p:spPr>
          <a:xfrm>
            <a:off x="7974715" y="2426886"/>
            <a:ext cx="324036" cy="3130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множение 32"/>
          <p:cNvSpPr/>
          <p:nvPr/>
        </p:nvSpPr>
        <p:spPr>
          <a:xfrm>
            <a:off x="7987584" y="3272469"/>
            <a:ext cx="324036" cy="3130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множение 33"/>
          <p:cNvSpPr/>
          <p:nvPr/>
        </p:nvSpPr>
        <p:spPr>
          <a:xfrm>
            <a:off x="7987584" y="2979481"/>
            <a:ext cx="324036" cy="3130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множение 34"/>
          <p:cNvSpPr/>
          <p:nvPr/>
        </p:nvSpPr>
        <p:spPr>
          <a:xfrm>
            <a:off x="7979054" y="2704049"/>
            <a:ext cx="324036" cy="3130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множение 35"/>
          <p:cNvSpPr/>
          <p:nvPr/>
        </p:nvSpPr>
        <p:spPr>
          <a:xfrm>
            <a:off x="7987584" y="3570832"/>
            <a:ext cx="324036" cy="31306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303090" y="1315738"/>
            <a:ext cx="229350" cy="23419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8293381" y="1612738"/>
            <a:ext cx="229350" cy="23419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8293381" y="1902053"/>
            <a:ext cx="229350" cy="23419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8293381" y="2208292"/>
            <a:ext cx="229350" cy="23419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8297840" y="2491300"/>
            <a:ext cx="229350" cy="23419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8298414" y="2769536"/>
            <a:ext cx="229350" cy="23419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8303090" y="3037976"/>
            <a:ext cx="229350" cy="23419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303090" y="3322875"/>
            <a:ext cx="229350" cy="23419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8311620" y="3604019"/>
            <a:ext cx="229350" cy="23419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Умножение 44"/>
          <p:cNvSpPr/>
          <p:nvPr/>
        </p:nvSpPr>
        <p:spPr>
          <a:xfrm>
            <a:off x="2231740" y="1151669"/>
            <a:ext cx="1836204" cy="17349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Умножение 45"/>
          <p:cNvSpPr/>
          <p:nvPr/>
        </p:nvSpPr>
        <p:spPr>
          <a:xfrm>
            <a:off x="5075387" y="3989162"/>
            <a:ext cx="1836204" cy="17349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Умножение 46"/>
          <p:cNvSpPr/>
          <p:nvPr/>
        </p:nvSpPr>
        <p:spPr>
          <a:xfrm>
            <a:off x="3660793" y="3989162"/>
            <a:ext cx="1836204" cy="17349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Умножение 47"/>
          <p:cNvSpPr/>
          <p:nvPr/>
        </p:nvSpPr>
        <p:spPr>
          <a:xfrm>
            <a:off x="2231740" y="3989162"/>
            <a:ext cx="1836204" cy="17349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Умножение 48"/>
          <p:cNvSpPr/>
          <p:nvPr/>
        </p:nvSpPr>
        <p:spPr>
          <a:xfrm>
            <a:off x="5080377" y="2561517"/>
            <a:ext cx="1836204" cy="17349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Умножение 49"/>
          <p:cNvSpPr/>
          <p:nvPr/>
        </p:nvSpPr>
        <p:spPr>
          <a:xfrm>
            <a:off x="2231740" y="2561517"/>
            <a:ext cx="1836204" cy="17349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Умножение 50"/>
          <p:cNvSpPr/>
          <p:nvPr/>
        </p:nvSpPr>
        <p:spPr>
          <a:xfrm>
            <a:off x="3660793" y="2572491"/>
            <a:ext cx="1836204" cy="17349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Умножение 51"/>
          <p:cNvSpPr/>
          <p:nvPr/>
        </p:nvSpPr>
        <p:spPr>
          <a:xfrm>
            <a:off x="5076056" y="1151669"/>
            <a:ext cx="1836204" cy="17349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Умножение 52"/>
          <p:cNvSpPr/>
          <p:nvPr/>
        </p:nvSpPr>
        <p:spPr>
          <a:xfrm>
            <a:off x="3653897" y="1151669"/>
            <a:ext cx="1836204" cy="17349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2501769" y="1412406"/>
            <a:ext cx="1296145" cy="121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3923926" y="1412406"/>
            <a:ext cx="1296145" cy="121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5345416" y="1412406"/>
            <a:ext cx="1296145" cy="121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2501767" y="2802896"/>
            <a:ext cx="1296145" cy="121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3930822" y="2803831"/>
            <a:ext cx="1296145" cy="121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5350406" y="2803831"/>
            <a:ext cx="1296145" cy="121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2501766" y="4249899"/>
            <a:ext cx="1296145" cy="121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3930822" y="4249899"/>
            <a:ext cx="1296145" cy="121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5345415" y="4249899"/>
            <a:ext cx="1296145" cy="121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мка 8"/>
          <p:cNvSpPr/>
          <p:nvPr/>
        </p:nvSpPr>
        <p:spPr>
          <a:xfrm>
            <a:off x="7596336" y="1089541"/>
            <a:ext cx="1152128" cy="2987531"/>
          </a:xfrm>
          <a:prstGeom prst="frame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9818" y="1665209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odoni MT Poster Compressed" pitchFamily="18" charset="0"/>
              </a:rPr>
              <a:t>1</a:t>
            </a:r>
            <a:endParaRPr lang="ru-RU" sz="4000" dirty="0"/>
          </a:p>
        </p:txBody>
      </p:sp>
      <p:sp>
        <p:nvSpPr>
          <p:cNvPr id="65" name="TextBox 64"/>
          <p:cNvSpPr txBox="1"/>
          <p:nvPr/>
        </p:nvSpPr>
        <p:spPr>
          <a:xfrm>
            <a:off x="4398875" y="1658386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doni MT Poster Compressed" pitchFamily="18" charset="0"/>
              </a:rPr>
              <a:t>2</a:t>
            </a:r>
            <a:endParaRPr lang="ru-RU" sz="4000" dirty="0"/>
          </a:p>
        </p:txBody>
      </p:sp>
      <p:sp>
        <p:nvSpPr>
          <p:cNvPr id="66" name="TextBox 65"/>
          <p:cNvSpPr txBox="1"/>
          <p:nvPr/>
        </p:nvSpPr>
        <p:spPr>
          <a:xfrm>
            <a:off x="5813467" y="4502702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doni MT Poster Compressed" pitchFamily="18" charset="0"/>
              </a:rPr>
              <a:t>9</a:t>
            </a:r>
            <a:endParaRPr lang="ru-RU" sz="4000" dirty="0"/>
          </a:p>
        </p:txBody>
      </p:sp>
      <p:sp>
        <p:nvSpPr>
          <p:cNvPr id="67" name="TextBox 66"/>
          <p:cNvSpPr txBox="1"/>
          <p:nvPr/>
        </p:nvSpPr>
        <p:spPr>
          <a:xfrm>
            <a:off x="4398875" y="4502702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doni MT Poster Compressed" pitchFamily="18" charset="0"/>
              </a:rPr>
              <a:t>8</a:t>
            </a:r>
            <a:endParaRPr lang="ru-RU" sz="4000" dirty="0"/>
          </a:p>
        </p:txBody>
      </p:sp>
      <p:sp>
        <p:nvSpPr>
          <p:cNvPr id="68" name="TextBox 67"/>
          <p:cNvSpPr txBox="1"/>
          <p:nvPr/>
        </p:nvSpPr>
        <p:spPr>
          <a:xfrm>
            <a:off x="2969818" y="4502702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doni MT Poster Compressed" pitchFamily="18" charset="0"/>
              </a:rPr>
              <a:t>7</a:t>
            </a:r>
            <a:endParaRPr lang="ru-RU" sz="4000" dirty="0"/>
          </a:p>
        </p:txBody>
      </p:sp>
      <p:sp>
        <p:nvSpPr>
          <p:cNvPr id="69" name="TextBox 68"/>
          <p:cNvSpPr txBox="1"/>
          <p:nvPr/>
        </p:nvSpPr>
        <p:spPr>
          <a:xfrm>
            <a:off x="5818459" y="3074960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doni MT Poster Compressed" pitchFamily="18" charset="0"/>
              </a:rPr>
              <a:t>6</a:t>
            </a:r>
            <a:endParaRPr lang="ru-RU" sz="4000" dirty="0"/>
          </a:p>
        </p:txBody>
      </p:sp>
      <p:sp>
        <p:nvSpPr>
          <p:cNvPr id="70" name="TextBox 69"/>
          <p:cNvSpPr txBox="1"/>
          <p:nvPr/>
        </p:nvSpPr>
        <p:spPr>
          <a:xfrm>
            <a:off x="4391978" y="3074960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doni MT Poster Compressed" pitchFamily="18" charset="0"/>
              </a:rPr>
              <a:t>5</a:t>
            </a:r>
            <a:endParaRPr lang="ru-RU" sz="4000" dirty="0"/>
          </a:p>
        </p:txBody>
      </p:sp>
      <p:sp>
        <p:nvSpPr>
          <p:cNvPr id="71" name="TextBox 70"/>
          <p:cNvSpPr txBox="1"/>
          <p:nvPr/>
        </p:nvSpPr>
        <p:spPr>
          <a:xfrm>
            <a:off x="2969818" y="3075057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doni MT Poster Compressed" pitchFamily="18" charset="0"/>
              </a:rPr>
              <a:t>4</a:t>
            </a:r>
            <a:endParaRPr lang="ru-RU" sz="4000" dirty="0"/>
          </a:p>
        </p:txBody>
      </p:sp>
      <p:sp>
        <p:nvSpPr>
          <p:cNvPr id="72" name="TextBox 71"/>
          <p:cNvSpPr txBox="1"/>
          <p:nvPr/>
        </p:nvSpPr>
        <p:spPr>
          <a:xfrm>
            <a:off x="5813467" y="1658386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doni MT Poster Compressed" pitchFamily="18" charset="0"/>
              </a:rPr>
              <a:t>3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390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2" fill="hold">
                      <p:stCondLst>
                        <p:cond delay="0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 build="allAtOnce"/>
      <p:bldP spid="25" grpId="0"/>
      <p:bldP spid="25" grpId="1"/>
      <p:bldP spid="26" grpId="0"/>
      <p:bldP spid="26" grpId="1"/>
      <p:bldP spid="27" grpId="0"/>
      <p:bldP spid="27" grpId="1"/>
      <p:bldP spid="28" grpId="0" build="allAtOnce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2" animBg="1"/>
      <p:bldP spid="62" grpId="0" animBg="1"/>
      <p:bldP spid="62" grpId="1" animBg="1"/>
      <p:bldP spid="63" grpId="0" animBg="1"/>
      <p:bldP spid="6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AutoShape 2" descr="Теннисные мячи Yellow Sporting Goods, Значок теннисный мяч, Разное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Теннисные мячи Yellow Sporting Goods, Значок теннисный мяч, Разное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Теннисный Мяч С Резиновым Сердечником - Buy Резиновое Ядро В Форм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628799"/>
            <a:ext cx="244827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ак нарисовать футбольный мяч? - Ответ ЗДЕСЬ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32" y="1774949"/>
            <a:ext cx="415199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9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476672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Фигуры одинаковой формы называют подобными</a:t>
            </a:r>
            <a:endParaRPr lang="ru-RU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Подобие в геометрии. Подобные треугольники - презентация онлай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84543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Подобные фигуры - Презентация 7323-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Подобные фигуры - Презентация 7323-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Подобные фигуры - Презентация 7323-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Исследовательская работа по теме &quot;Применение подобия фигур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0988"/>
            <a:ext cx="41284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2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476672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Будут ли подобными треугольники</a:t>
            </a:r>
            <a:r>
              <a:rPr lang="en-US" sz="2400" dirty="0" smtClean="0">
                <a:latin typeface="Candara" pitchFamily="34" charset="0"/>
              </a:rPr>
              <a:t>?</a:t>
            </a:r>
            <a:endParaRPr lang="ru-RU" sz="2400" dirty="0">
              <a:latin typeface="Candara" pitchFamily="34" charset="0"/>
            </a:endParaRPr>
          </a:p>
        </p:txBody>
      </p:sp>
      <p:pic>
        <p:nvPicPr>
          <p:cNvPr id="1026" name="Picture 2" descr="Ответы Mail.ru: как начертить остроугольный треуголь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8" y="1916832"/>
            <a:ext cx="3517052" cy="2233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Треугольник - Логическая задача (Математические) на Эрудитов.Н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02188"/>
            <a:ext cx="3725832" cy="3725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5330" y="5737109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Почему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350100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79812" y="1904839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19872" y="350100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020272" y="256490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20072" y="57332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676456" y="5661248"/>
            <a:ext cx="26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0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9" y="-45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Подобные треугольники, формулы и приме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0" y="1844824"/>
            <a:ext cx="7240799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28529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84168" y="320902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28529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380312" y="31953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99792" y="43651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798615" y="42930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460470" y="1054339"/>
            <a:ext cx="6223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Candara" pitchFamily="34" charset="0"/>
              </a:rPr>
              <a:t>5:15=4:12=7:21=1/3=</a:t>
            </a:r>
            <a:r>
              <a:rPr lang="en-US" sz="3600" dirty="0" smtClean="0">
                <a:latin typeface="Candara" pitchFamily="34" charset="0"/>
              </a:rPr>
              <a:t>k</a:t>
            </a:r>
            <a:endParaRPr lang="ru-RU" sz="3600" dirty="0">
              <a:latin typeface="Candar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5425" y="5013176"/>
            <a:ext cx="395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</a:t>
            </a:r>
            <a:r>
              <a:rPr lang="en-US" dirty="0" smtClean="0"/>
              <a:t>1</a:t>
            </a:r>
            <a:r>
              <a:rPr lang="en-US" sz="3600" dirty="0" smtClean="0"/>
              <a:t>B</a:t>
            </a:r>
            <a:r>
              <a:rPr lang="en-US" dirty="0" smtClean="0"/>
              <a:t>1</a:t>
            </a:r>
            <a:r>
              <a:rPr lang="en-US" sz="3600" dirty="0" smtClean="0"/>
              <a:t>C</a:t>
            </a:r>
            <a:r>
              <a:rPr lang="en-US" dirty="0" smtClean="0"/>
              <a:t>1            </a:t>
            </a:r>
            <a:r>
              <a:rPr lang="en-US" sz="3600" dirty="0" smtClean="0"/>
              <a:t>ABC</a:t>
            </a:r>
            <a:endParaRPr lang="ru-RU" sz="36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4355105" y="5013175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497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ocuments\IMG_20200501_0002_0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t="28498" r="-1"/>
          <a:stretch/>
        </p:blipFill>
        <p:spPr bwMode="auto">
          <a:xfrm>
            <a:off x="323528" y="620688"/>
            <a:ext cx="3997975" cy="540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Pictures\отрезк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89"/>
          <a:stretch/>
        </p:blipFill>
        <p:spPr bwMode="auto">
          <a:xfrm>
            <a:off x="4788023" y="600537"/>
            <a:ext cx="2664297" cy="2972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64088" y="69269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372200" y="69269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364088" y="119675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r>
              <a:rPr lang="en-US" sz="1050" dirty="0" smtClean="0"/>
              <a:t>1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696235" y="11967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r>
              <a:rPr lang="en-US" sz="1050" dirty="0" smtClean="0"/>
              <a:t>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364088" y="220486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sz="1050" dirty="0" smtClean="0"/>
              <a:t>1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246186" y="2200009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r>
              <a:rPr lang="en-US" sz="1050" dirty="0" smtClean="0"/>
              <a:t>1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432163" y="1835532"/>
            <a:ext cx="18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940152" y="1835532"/>
            <a:ext cx="30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897441" y="692696"/>
            <a:ext cx="45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093169" y="980728"/>
            <a:ext cx="69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712920" y="1777328"/>
            <a:ext cx="369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732099" y="2023589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1,5</a:t>
            </a:r>
            <a:endParaRPr lang="ru-RU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004048" y="2574196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AB/A</a:t>
            </a:r>
            <a:r>
              <a:rPr lang="en-US" sz="1050" dirty="0" smtClean="0"/>
              <a:t>1</a:t>
            </a:r>
            <a:r>
              <a:rPr lang="en-US" dirty="0" smtClean="0"/>
              <a:t>B</a:t>
            </a:r>
            <a:r>
              <a:rPr lang="en-US" sz="1050" dirty="0" smtClean="0"/>
              <a:t>1</a:t>
            </a:r>
            <a:r>
              <a:rPr lang="en-US" dirty="0" smtClean="0"/>
              <a:t>=2/3</a:t>
            </a:r>
          </a:p>
          <a:p>
            <a:r>
              <a:rPr lang="en-US" dirty="0" smtClean="0"/>
              <a:t>CD/C</a:t>
            </a:r>
            <a:r>
              <a:rPr lang="en-US" sz="1050" dirty="0" smtClean="0"/>
              <a:t>1</a:t>
            </a:r>
            <a:r>
              <a:rPr lang="en-US" dirty="0" smtClean="0"/>
              <a:t>D</a:t>
            </a:r>
            <a:r>
              <a:rPr lang="en-US" sz="1050" dirty="0" smtClean="0"/>
              <a:t>1</a:t>
            </a:r>
            <a:r>
              <a:rPr lang="en-US" dirty="0" smtClean="0"/>
              <a:t>=1/1,5=2/3</a:t>
            </a:r>
          </a:p>
          <a:p>
            <a:r>
              <a:rPr lang="en-US" dirty="0" smtClean="0"/>
              <a:t>AB/A</a:t>
            </a:r>
            <a:r>
              <a:rPr lang="en-US" sz="1050" dirty="0" smtClean="0"/>
              <a:t>1</a:t>
            </a:r>
            <a:r>
              <a:rPr lang="en-US" dirty="0" smtClean="0"/>
              <a:t>B</a:t>
            </a:r>
            <a:r>
              <a:rPr lang="en-US" sz="1050" dirty="0" smtClean="0"/>
              <a:t>1</a:t>
            </a:r>
            <a:r>
              <a:rPr lang="en-US" dirty="0" smtClean="0"/>
              <a:t>=</a:t>
            </a:r>
            <a:r>
              <a:rPr lang="en-US" dirty="0"/>
              <a:t>CD/C</a:t>
            </a:r>
            <a:r>
              <a:rPr lang="en-US" sz="1050" dirty="0"/>
              <a:t>1</a:t>
            </a:r>
            <a:r>
              <a:rPr lang="en-US" dirty="0"/>
              <a:t>D</a:t>
            </a:r>
            <a:r>
              <a:rPr lang="en-US" sz="1050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2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Медианы, биссектрисы и высоты треугольника., Подобные треугольник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349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103724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&lt;A=&lt;A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&lt;B=&lt;B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&lt;C=&lt;C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Подобные треугольники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1" y="1052736"/>
            <a:ext cx="7552838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4208" y="22768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r>
              <a:rPr lang="en-US" sz="800" dirty="0" smtClean="0"/>
              <a:t>1</a:t>
            </a:r>
            <a:r>
              <a:rPr lang="en-US" dirty="0" smtClean="0"/>
              <a:t>/P=k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33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: 13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Подобие в геометрии. Подобные треугольники - презентация он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74" y="775678"/>
            <a:ext cx="7114052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383</Words>
  <Application>Microsoft Office PowerPoint</Application>
  <PresentationFormat>Экран (4:3)</PresentationFormat>
  <Paragraphs>84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Bodoni MT Poster Compressed</vt:lpstr>
      <vt:lpstr>Calibri</vt:lpstr>
      <vt:lpstr>Candara</vt:lpstr>
      <vt:lpstr>Тема Office</vt:lpstr>
      <vt:lpstr>Подобие треугольников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Подобие треугольников.</dc:title>
  <dc:creator>User</dc:creator>
  <cp:lastModifiedBy>Comp</cp:lastModifiedBy>
  <cp:revision>43</cp:revision>
  <dcterms:created xsi:type="dcterms:W3CDTF">2020-05-01T12:58:53Z</dcterms:created>
  <dcterms:modified xsi:type="dcterms:W3CDTF">2020-12-04T08:14:46Z</dcterms:modified>
</cp:coreProperties>
</file>