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0" r:id="rId3"/>
    <p:sldId id="272" r:id="rId4"/>
    <p:sldId id="273" r:id="rId5"/>
    <p:sldId id="274" r:id="rId6"/>
    <p:sldId id="276" r:id="rId7"/>
    <p:sldId id="286" r:id="rId8"/>
    <p:sldId id="256" r:id="rId9"/>
    <p:sldId id="271" r:id="rId10"/>
    <p:sldId id="277" r:id="rId11"/>
    <p:sldId id="278" r:id="rId12"/>
    <p:sldId id="279" r:id="rId13"/>
    <p:sldId id="280" r:id="rId14"/>
    <p:sldId id="284" r:id="rId15"/>
    <p:sldId id="285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510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alphaModFix amt="3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2914650"/>
            <a:ext cx="5792688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766a234c5243569a15a8bdd6b57210ba_big.jpg"/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</a:blip>
          <a:stretch>
            <a:fillRect/>
          </a:stretch>
        </p:blipFill>
        <p:spPr>
          <a:xfrm>
            <a:off x="2159054" y="843558"/>
            <a:ext cx="4380400" cy="38164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200151"/>
            <a:ext cx="821925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Рамка 7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3859"/>
            </a:avLst>
          </a:prstGeom>
          <a:blipFill dpi="0" rotWithShape="1">
            <a:blip r:embed="rId15" cstate="print"/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339502"/>
            <a:ext cx="4349614" cy="3240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67494"/>
            <a:ext cx="3888432" cy="471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9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6557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ПОДВИГ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55526"/>
            <a:ext cx="8712968" cy="4320480"/>
          </a:xfrm>
        </p:spPr>
        <p:txBody>
          <a:bodyPr>
            <a:normAutofit fontScale="62500" lnSpcReduction="20000"/>
          </a:bodyPr>
          <a:lstStyle/>
          <a:p>
            <a:pPr lvl="0" indent="0">
              <a:lnSpc>
                <a:spcPct val="115000"/>
              </a:lnSpc>
              <a:spcBef>
                <a:spcPts val="600"/>
              </a:spcBef>
              <a:buClr>
                <a:srgbClr val="737373"/>
              </a:buClr>
              <a:buSzPts val="1800"/>
              <a:buNone/>
            </a:pPr>
            <a:r>
              <a:rPr lang="ru-RU" sz="3400" b="1" kern="0" dirty="0" err="1">
                <a:ea typeface="Arial"/>
                <a:cs typeface="Arial"/>
                <a:sym typeface="Arial"/>
              </a:rPr>
              <a:t>Синквейн</a:t>
            </a:r>
            <a:endParaRPr lang="ru-RU" sz="3400" b="1" kern="0" dirty="0">
              <a:ea typeface="Arial"/>
              <a:cs typeface="Arial"/>
              <a:sym typeface="Arial"/>
            </a:endParaRPr>
          </a:p>
          <a:p>
            <a:pPr lvl="0" indent="0">
              <a:lnSpc>
                <a:spcPct val="115000"/>
              </a:lnSpc>
              <a:spcBef>
                <a:spcPts val="600"/>
              </a:spcBef>
              <a:buClr>
                <a:srgbClr val="737373"/>
              </a:buClr>
              <a:buSzPts val="1800"/>
              <a:buNone/>
            </a:pPr>
            <a:r>
              <a:rPr lang="ru-RU" sz="3400" b="1" i="1" kern="0" dirty="0">
                <a:ea typeface="Arial"/>
                <a:cs typeface="Arial"/>
                <a:sym typeface="Arial"/>
              </a:rPr>
              <a:t>Первая строка  </a:t>
            </a:r>
            <a:r>
              <a:rPr lang="ru-RU" sz="3400" kern="0" dirty="0">
                <a:ea typeface="Arial"/>
                <a:cs typeface="Arial"/>
                <a:sym typeface="Arial"/>
              </a:rPr>
              <a:t>–  Одно слово, это центральное понятие темы. Обозначает объект или предмет, о котором пойдет речь.</a:t>
            </a:r>
          </a:p>
          <a:p>
            <a:pPr lvl="0" indent="0">
              <a:lnSpc>
                <a:spcPct val="115000"/>
              </a:lnSpc>
              <a:spcBef>
                <a:spcPts val="600"/>
              </a:spcBef>
              <a:buClr>
                <a:srgbClr val="737373"/>
              </a:buClr>
              <a:buSzPts val="1800"/>
              <a:buNone/>
            </a:pPr>
            <a:r>
              <a:rPr lang="ru-RU" sz="3400" b="1" i="1" kern="0" dirty="0">
                <a:ea typeface="Arial"/>
                <a:cs typeface="Arial"/>
                <a:sym typeface="Arial"/>
              </a:rPr>
              <a:t>Вторая строка </a:t>
            </a:r>
            <a:r>
              <a:rPr lang="ru-RU" sz="3400" kern="0" dirty="0">
                <a:ea typeface="Arial"/>
                <a:cs typeface="Arial"/>
                <a:sym typeface="Arial"/>
              </a:rPr>
              <a:t>– два слова – это прилагательные или существительные,  характеризующие главное понятие. Дают описание признаков и свойств предмета или объекта.</a:t>
            </a:r>
          </a:p>
          <a:p>
            <a:pPr lvl="0" indent="0">
              <a:lnSpc>
                <a:spcPct val="115000"/>
              </a:lnSpc>
              <a:spcBef>
                <a:spcPts val="600"/>
              </a:spcBef>
              <a:buClr>
                <a:srgbClr val="737373"/>
              </a:buClr>
              <a:buSzPts val="1800"/>
              <a:buNone/>
            </a:pPr>
            <a:r>
              <a:rPr lang="ru-RU" sz="3400" b="1" i="1" kern="0" dirty="0">
                <a:ea typeface="Arial"/>
                <a:cs typeface="Arial"/>
                <a:sym typeface="Arial"/>
              </a:rPr>
              <a:t>Третья строка </a:t>
            </a:r>
            <a:r>
              <a:rPr lang="ru-RU" sz="3400" kern="0" dirty="0">
                <a:ea typeface="Arial"/>
                <a:cs typeface="Arial"/>
                <a:sym typeface="Arial"/>
              </a:rPr>
              <a:t>– три глагола или деепричастия, объясняющие суть происходящих событий.</a:t>
            </a:r>
          </a:p>
          <a:p>
            <a:pPr lvl="0" indent="0">
              <a:lnSpc>
                <a:spcPct val="115000"/>
              </a:lnSpc>
              <a:spcBef>
                <a:spcPts val="600"/>
              </a:spcBef>
              <a:buClr>
                <a:srgbClr val="737373"/>
              </a:buClr>
              <a:buSzPts val="1800"/>
              <a:buNone/>
            </a:pPr>
            <a:r>
              <a:rPr lang="ru-RU" sz="3400" b="1" i="1" kern="0" dirty="0">
                <a:ea typeface="Arial"/>
                <a:cs typeface="Arial"/>
                <a:sym typeface="Arial"/>
              </a:rPr>
              <a:t>Четвертая строка </a:t>
            </a:r>
            <a:r>
              <a:rPr lang="ru-RU" sz="3400" kern="0" dirty="0">
                <a:ea typeface="Arial"/>
                <a:cs typeface="Arial"/>
                <a:sym typeface="Arial"/>
              </a:rPr>
              <a:t>– Фраза или предложение, выражающее отношение автора к теме, из 4 слов.</a:t>
            </a:r>
          </a:p>
          <a:p>
            <a:pPr lvl="0" indent="0">
              <a:lnSpc>
                <a:spcPct val="115000"/>
              </a:lnSpc>
              <a:spcBef>
                <a:spcPts val="600"/>
              </a:spcBef>
              <a:buClr>
                <a:srgbClr val="737373"/>
              </a:buClr>
              <a:buSzPts val="1800"/>
              <a:buNone/>
            </a:pPr>
            <a:r>
              <a:rPr lang="ru-RU" sz="3400" b="1" i="1" kern="0" dirty="0">
                <a:ea typeface="Arial"/>
                <a:cs typeface="Arial"/>
                <a:sym typeface="Arial"/>
              </a:rPr>
              <a:t>Пятая строка </a:t>
            </a:r>
            <a:r>
              <a:rPr lang="ru-RU" sz="3400" kern="0" dirty="0">
                <a:ea typeface="Arial"/>
                <a:cs typeface="Arial"/>
                <a:sym typeface="Arial"/>
              </a:rPr>
              <a:t>– Слово (синоним), обобщающий или расширяющий смысл темы. Это может быть и фраза, подводящая итог.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84541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7494"/>
            <a:ext cx="8219256" cy="4327129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6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Примерный </a:t>
            </a:r>
            <a:r>
              <a:rPr lang="ru-RU" sz="2600" i="1" dirty="0">
                <a:ea typeface="Calibri" panose="020F0502020204030204" pitchFamily="34" charset="0"/>
                <a:cs typeface="Times New Roman" panose="02020603050405020304" pitchFamily="18" charset="0"/>
              </a:rPr>
              <a:t>алгоритм </a:t>
            </a:r>
            <a:r>
              <a:rPr lang="ru-RU" sz="26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работы</a:t>
            </a:r>
            <a:r>
              <a:rPr lang="ru-RU" sz="26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группе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ru-RU" sz="26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- распределить тексты между собой;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-прочитать, выписать незнакомые слова, выяснить их значение;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- определить о какой сфере жизни идет речь;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- выделить основную мысль, сюжетную линию, действующих лиц;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- подготовить рассказ для своей группы (пересказ текста).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740855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93563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Составить кластер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699542"/>
            <a:ext cx="8219256" cy="3895081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ПОДВИГ НАРОДА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dirty="0"/>
              <a:t>с</a:t>
            </a:r>
            <a:r>
              <a:rPr lang="ru-RU" dirty="0" smtClean="0"/>
              <a:t>фера жизни        человек            поступок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555776" y="1779662"/>
            <a:ext cx="864096" cy="136815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499992" y="1779662"/>
            <a:ext cx="0" cy="144016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796136" y="1851670"/>
            <a:ext cx="1368152" cy="129614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64240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1000" y="771550"/>
            <a:ext cx="8229600" cy="14401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Июль 1941 года  село </a:t>
            </a:r>
            <a:r>
              <a:rPr lang="ru-RU" dirty="0" err="1" smtClean="0">
                <a:latin typeface="+mn-lt"/>
              </a:rPr>
              <a:t>Легедзино</a:t>
            </a: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528" y="1347614"/>
            <a:ext cx="3708686" cy="345638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83968" y="915566"/>
            <a:ext cx="4402832" cy="381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4874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e5d530bb9c29365af441c37803a1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0874"/>
            <a:ext cx="1368152" cy="16271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5329" y="555526"/>
            <a:ext cx="6336704" cy="122413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771550"/>
            <a:ext cx="8568952" cy="2664296"/>
          </a:xfrm>
        </p:spPr>
        <p:txBody>
          <a:bodyPr>
            <a:norm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cs typeface="Times New Roman" pitchFamily="18" charset="0"/>
              </a:rPr>
              <a:t>«Победа в Великой Отечественной войне – </a:t>
            </a:r>
            <a:endParaRPr lang="ru-RU" sz="2800" b="1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lvl="0"/>
            <a:r>
              <a:rPr lang="ru-RU" sz="2800" b="1" dirty="0" smtClean="0">
                <a:solidFill>
                  <a:prstClr val="black"/>
                </a:solidFill>
                <a:cs typeface="Times New Roman" pitchFamily="18" charset="0"/>
              </a:rPr>
              <a:t>подвиг </a:t>
            </a:r>
            <a:r>
              <a:rPr lang="ru-RU" sz="2800" b="1" dirty="0">
                <a:solidFill>
                  <a:prstClr val="black"/>
                </a:solidFill>
                <a:cs typeface="Times New Roman" pitchFamily="18" charset="0"/>
              </a:rPr>
              <a:t>всего советского народа</a:t>
            </a:r>
            <a:r>
              <a:rPr lang="ru-RU" sz="2800" b="1" dirty="0" smtClean="0">
                <a:solidFill>
                  <a:prstClr val="black"/>
                </a:solidFill>
                <a:cs typeface="Times New Roman" pitchFamily="18" charset="0"/>
              </a:rPr>
              <a:t>»</a:t>
            </a:r>
          </a:p>
          <a:p>
            <a:pPr lvl="0"/>
            <a:endParaRPr lang="ru-RU" sz="2800" b="1" dirty="0">
              <a:solidFill>
                <a:prstClr val="black"/>
              </a:solidFill>
              <a:cs typeface="Times New Roman" pitchFamily="18" charset="0"/>
            </a:endParaRPr>
          </a:p>
          <a:p>
            <a:pPr lvl="0" algn="l"/>
            <a:r>
              <a:rPr lang="ru-RU" sz="2800" i="1" dirty="0">
                <a:solidFill>
                  <a:prstClr val="black"/>
                </a:solidFill>
                <a:cs typeface="Times New Roman" pitchFamily="18" charset="0"/>
              </a:rPr>
              <a:t>Приведите 3 четких аргумента, подтверждающих тезис урока.</a:t>
            </a:r>
          </a:p>
          <a:p>
            <a:pPr lvl="0"/>
            <a:endParaRPr lang="ru-RU" sz="2800" i="1" dirty="0">
              <a:solidFill>
                <a:prstClr val="black"/>
              </a:solidFill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3627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e5d530bb9c29365af441c37803a1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0874"/>
            <a:ext cx="1368152" cy="16271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5329" y="555526"/>
            <a:ext cx="6336704" cy="122413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11510"/>
            <a:ext cx="8568952" cy="3528392"/>
          </a:xfrm>
        </p:spPr>
        <p:txBody>
          <a:bodyPr>
            <a:normAutofit/>
          </a:bodyPr>
          <a:lstStyle/>
          <a:p>
            <a:pPr lvl="0"/>
            <a:r>
              <a:rPr lang="ru-RU" sz="2800" b="1" dirty="0" smtClean="0">
                <a:solidFill>
                  <a:prstClr val="black"/>
                </a:solidFill>
                <a:cs typeface="Times New Roman" pitchFamily="18" charset="0"/>
              </a:rPr>
              <a:t>Рефлексия</a:t>
            </a:r>
          </a:p>
          <a:p>
            <a:pPr lvl="0"/>
            <a:r>
              <a:rPr lang="ru-RU" sz="2800" b="1" dirty="0" smtClean="0">
                <a:solidFill>
                  <a:prstClr val="black"/>
                </a:solidFill>
                <a:cs typeface="Times New Roman" pitchFamily="18" charset="0"/>
              </a:rPr>
              <a:t>Я </a:t>
            </a:r>
            <a:r>
              <a:rPr lang="ru-RU" sz="2800" b="1" dirty="0">
                <a:solidFill>
                  <a:prstClr val="black"/>
                </a:solidFill>
                <a:cs typeface="Times New Roman" pitchFamily="18" charset="0"/>
              </a:rPr>
              <a:t>-         </a:t>
            </a:r>
            <a:r>
              <a:rPr lang="ru-RU" sz="2800" dirty="0">
                <a:solidFill>
                  <a:prstClr val="black"/>
                </a:solidFill>
                <a:cs typeface="Times New Roman" pitchFamily="18" charset="0"/>
              </a:rPr>
              <a:t>Узнал ли  новую информацию о военных событиях, </a:t>
            </a:r>
            <a:r>
              <a:rPr lang="ru-RU" sz="2800" dirty="0" smtClean="0">
                <a:solidFill>
                  <a:prstClr val="black"/>
                </a:solidFill>
                <a:cs typeface="Times New Roman" pitchFamily="18" charset="0"/>
              </a:rPr>
              <a:t>людях?</a:t>
            </a:r>
          </a:p>
          <a:p>
            <a:pPr lvl="0"/>
            <a:r>
              <a:rPr lang="ru-RU" sz="2800" b="1" dirty="0" smtClean="0">
                <a:solidFill>
                  <a:prstClr val="black"/>
                </a:solidFill>
                <a:cs typeface="Times New Roman" pitchFamily="18" charset="0"/>
              </a:rPr>
              <a:t>    МЫ -     </a:t>
            </a:r>
            <a:r>
              <a:rPr lang="ru-RU" sz="2800" dirty="0" smtClean="0">
                <a:solidFill>
                  <a:prstClr val="black"/>
                </a:solidFill>
                <a:cs typeface="Times New Roman" pitchFamily="18" charset="0"/>
              </a:rPr>
              <a:t>На каком этапе урока работа в группе была особенно полезной?</a:t>
            </a:r>
          </a:p>
          <a:p>
            <a:pPr lvl="0"/>
            <a:r>
              <a:rPr lang="ru-RU" sz="2800" b="1" dirty="0" smtClean="0">
                <a:solidFill>
                  <a:prstClr val="black"/>
                </a:solidFill>
                <a:cs typeface="Times New Roman" pitchFamily="18" charset="0"/>
              </a:rPr>
              <a:t>ДЕЛО </a:t>
            </a:r>
            <a:r>
              <a:rPr lang="ru-RU" sz="2800" b="1" dirty="0">
                <a:solidFill>
                  <a:prstClr val="black"/>
                </a:solidFill>
                <a:cs typeface="Times New Roman" pitchFamily="18" charset="0"/>
              </a:rPr>
              <a:t>- </a:t>
            </a:r>
            <a:r>
              <a:rPr lang="ru-RU" sz="2800" dirty="0">
                <a:solidFill>
                  <a:prstClr val="black"/>
                </a:solidFill>
                <a:cs typeface="Times New Roman" pitchFamily="18" charset="0"/>
              </a:rPr>
              <a:t>Помог ли тебе урок осознать значимость Великой Победы?</a:t>
            </a:r>
          </a:p>
          <a:p>
            <a:pPr lvl="0"/>
            <a:endParaRPr lang="ru-RU" sz="2800" i="1" dirty="0">
              <a:solidFill>
                <a:prstClr val="black"/>
              </a:solidFill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21717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95486"/>
            <a:ext cx="6192688" cy="469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67494"/>
            <a:ext cx="6510488" cy="461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6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67494"/>
            <a:ext cx="4005303" cy="30553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03598"/>
            <a:ext cx="4536504" cy="36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0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435280" cy="997619"/>
          </a:xfrm>
        </p:spPr>
        <p:txBody>
          <a:bodyPr>
            <a:noAutofit/>
          </a:bodyPr>
          <a:lstStyle/>
          <a:p>
            <a:pPr algn="l"/>
            <a:r>
              <a:rPr lang="ru-RU" sz="3600" dirty="0">
                <a:latin typeface="+mn-lt"/>
              </a:rPr>
              <a:t>Какое событие вызвало такие эмоции на лицах </a:t>
            </a:r>
            <a:r>
              <a:rPr lang="ru-RU" sz="3600" dirty="0" smtClean="0">
                <a:latin typeface="+mn-lt"/>
              </a:rPr>
              <a:t>людей?</a:t>
            </a:r>
            <a:endParaRPr lang="ru-RU" sz="3600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207336"/>
            <a:ext cx="5499987" cy="366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067944" y="204788"/>
            <a:ext cx="4618856" cy="4389835"/>
          </a:xfrm>
        </p:spPr>
        <p:txBody>
          <a:bodyPr>
            <a:normAutofit/>
          </a:bodyPr>
          <a:lstStyle/>
          <a:p>
            <a:r>
              <a:rPr lang="ru-RU" dirty="0"/>
              <a:t>Что позволило одержать Победу?</a:t>
            </a:r>
          </a:p>
          <a:p>
            <a:r>
              <a:rPr lang="ru-RU" dirty="0"/>
              <a:t> Приведите конкретные факты из истории </a:t>
            </a:r>
            <a:endParaRPr lang="ru-RU" dirty="0" smtClean="0"/>
          </a:p>
          <a:p>
            <a:r>
              <a:rPr lang="ru-RU" dirty="0" smtClean="0"/>
              <a:t>Можно </a:t>
            </a:r>
            <a:r>
              <a:rPr lang="ru-RU" dirty="0"/>
              <a:t>ли считать это </a:t>
            </a:r>
            <a:r>
              <a:rPr lang="ru-RU" dirty="0" smtClean="0"/>
              <a:t>подвигом?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15566"/>
            <a:ext cx="3323530" cy="3384376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201" y="483518"/>
            <a:ext cx="3466727" cy="411110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223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e5d530bb9c29365af441c37803a1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0874"/>
            <a:ext cx="1368152" cy="16271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5329" y="555526"/>
            <a:ext cx="6336704" cy="122413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11510"/>
            <a:ext cx="8568952" cy="352839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cs typeface="Times New Roman" pitchFamily="18" charset="0"/>
              </a:rPr>
              <a:t>Стирает время имена.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cs typeface="Times New Roman" pitchFamily="18" charset="0"/>
              </a:rPr>
              <a:t>Уходят вдаль события и даты.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cs typeface="Times New Roman" pitchFamily="18" charset="0"/>
              </a:rPr>
              <a:t>Но подвиг русского солдата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cs typeface="Times New Roman" pitchFamily="18" charset="0"/>
              </a:rPr>
              <a:t>Мир не забудет никогда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cs typeface="Times New Roman" pitchFamily="18" charset="0"/>
              </a:rPr>
              <a:t>Не смейте подвиг тот забыть!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cs typeface="Times New Roman" pitchFamily="18" charset="0"/>
              </a:rPr>
              <a:t>Придите с красными цветами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cs typeface="Times New Roman" pitchFamily="18" charset="0"/>
              </a:rPr>
              <a:t>Вы к обелиску с именами,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cs typeface="Times New Roman" pitchFamily="18" charset="0"/>
              </a:rPr>
              <a:t>Не дайте памяти остыть!</a:t>
            </a:r>
          </a:p>
          <a:p>
            <a:pPr lvl="0"/>
            <a:endParaRPr lang="ru-RU" sz="2800" i="1" dirty="0">
              <a:solidFill>
                <a:prstClr val="black"/>
              </a:solidFill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02277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e5d530bb9c29365af441c37803a1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0874"/>
            <a:ext cx="1368152" cy="16271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5329" y="555526"/>
            <a:ext cx="6336704" cy="122413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3363838"/>
            <a:ext cx="4104456" cy="1512168"/>
          </a:xfrm>
        </p:spPr>
        <p:txBody>
          <a:bodyPr>
            <a:normAutofit/>
          </a:bodyPr>
          <a:lstStyle/>
          <a:p>
            <a:pPr lvl="0" algn="l"/>
            <a:r>
              <a:rPr lang="ru-RU" sz="1600" b="1" i="1" dirty="0" smtClean="0">
                <a:solidFill>
                  <a:prstClr val="black"/>
                </a:solidFill>
                <a:cs typeface="Times New Roman" pitchFamily="18" charset="0"/>
              </a:rPr>
              <a:t>Урок по истории для 7-8 класса</a:t>
            </a:r>
          </a:p>
          <a:p>
            <a:pPr lvl="0" algn="l"/>
            <a:r>
              <a:rPr lang="ru-RU" sz="1600" b="1" i="1" dirty="0" smtClean="0">
                <a:solidFill>
                  <a:prstClr val="black"/>
                </a:solidFill>
                <a:cs typeface="Times New Roman" pitchFamily="18" charset="0"/>
              </a:rPr>
              <a:t>Учителя истории </a:t>
            </a:r>
          </a:p>
          <a:p>
            <a:pPr lvl="0" algn="l"/>
            <a:r>
              <a:rPr lang="ru-RU" sz="1600" b="1" i="1" dirty="0" smtClean="0">
                <a:solidFill>
                  <a:prstClr val="black"/>
                </a:solidFill>
                <a:cs typeface="Times New Roman" pitchFamily="18" charset="0"/>
              </a:rPr>
              <a:t>МАОУ «СОШ № 13 имени М.К. </a:t>
            </a:r>
            <a:r>
              <a:rPr lang="ru-RU" sz="1600" b="1" i="1" dirty="0" err="1" smtClean="0">
                <a:solidFill>
                  <a:prstClr val="black"/>
                </a:solidFill>
                <a:cs typeface="Times New Roman" pitchFamily="18" charset="0"/>
              </a:rPr>
              <a:t>Янгеля</a:t>
            </a:r>
            <a:r>
              <a:rPr lang="ru-RU" sz="1600" b="1" i="1" dirty="0" smtClean="0">
                <a:solidFill>
                  <a:prstClr val="black"/>
                </a:solidFill>
                <a:cs typeface="Times New Roman" pitchFamily="18" charset="0"/>
              </a:rPr>
              <a:t>»</a:t>
            </a:r>
          </a:p>
          <a:p>
            <a:pPr lvl="0" algn="l"/>
            <a:r>
              <a:rPr lang="ru-RU" sz="1600" b="1" i="1" dirty="0" smtClean="0">
                <a:solidFill>
                  <a:prstClr val="black"/>
                </a:solidFill>
                <a:cs typeface="Times New Roman" pitchFamily="18" charset="0"/>
              </a:rPr>
              <a:t>Суворовой О.В.</a:t>
            </a:r>
          </a:p>
          <a:p>
            <a:pPr lvl="0"/>
            <a:endParaRPr lang="ru-RU" sz="1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1347614"/>
            <a:ext cx="7632848" cy="64807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smtClean="0"/>
              <a:t>ОНИ</a:t>
            </a:r>
            <a:r>
              <a:rPr lang="ru-RU" sz="3600" b="1" smtClean="0"/>
              <a:t> </a:t>
            </a:r>
            <a:r>
              <a:rPr lang="ru-RU" sz="3600" b="1" dirty="0" smtClean="0"/>
              <a:t>ЗАСЛУЖИЛИ ЭТУ  ПОБЕДУ!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933723"/>
          </a:xfrm>
        </p:spPr>
        <p:txBody>
          <a:bodyPr>
            <a:normAutofit fontScale="90000"/>
          </a:bodyPr>
          <a:lstStyle/>
          <a:p>
            <a:r>
              <a:rPr lang="ru-RU" sz="2700" i="1" dirty="0" smtClean="0">
                <a:latin typeface="+mn-lt"/>
              </a:rPr>
              <a:t>Главный тезис урока</a:t>
            </a:r>
            <a:r>
              <a:rPr lang="ru-RU" sz="2700" dirty="0" smtClean="0">
                <a:latin typeface="+mn-lt"/>
              </a:rPr>
              <a:t>: </a:t>
            </a:r>
            <a:r>
              <a:rPr lang="ru-RU" sz="3600" dirty="0" smtClean="0">
                <a:latin typeface="+mn-lt"/>
              </a:rPr>
              <a:t/>
            </a:r>
            <a:br>
              <a:rPr lang="ru-RU" sz="3600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«</a:t>
            </a:r>
            <a:r>
              <a:rPr lang="ru-RU" sz="3600" b="1" dirty="0">
                <a:latin typeface="+mn-lt"/>
              </a:rPr>
              <a:t>Победа в Великой Отечественной войне – подвиг всего советского народа».</a:t>
            </a:r>
            <a:r>
              <a:rPr lang="ru-RU" b="1" dirty="0">
                <a:latin typeface="+mn-lt"/>
              </a:rPr>
              <a:t/>
            </a:r>
            <a:br>
              <a:rPr lang="ru-RU" b="1" dirty="0">
                <a:latin typeface="+mn-lt"/>
              </a:rPr>
            </a:br>
            <a:endParaRPr lang="ru-RU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707654"/>
            <a:ext cx="561662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0052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318</Words>
  <Application>Microsoft Office PowerPoint</Application>
  <PresentationFormat>Экран (16:9)</PresentationFormat>
  <Paragraphs>51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Какое событие вызвало такие эмоции на лицах людей?</vt:lpstr>
      <vt:lpstr>Презентация PowerPoint</vt:lpstr>
      <vt:lpstr> </vt:lpstr>
      <vt:lpstr> </vt:lpstr>
      <vt:lpstr>Главный тезис урока:  «Победа в Великой Отечественной войне – подвиг всего советского народа». </vt:lpstr>
      <vt:lpstr>ПОДВИГ</vt:lpstr>
      <vt:lpstr>Презентация PowerPoint</vt:lpstr>
      <vt:lpstr>Составить кластер</vt:lpstr>
      <vt:lpstr>Июль 1941 года  село Легедзино </vt:lpstr>
      <vt:lpstr> 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победы</dc:title>
  <dc:subject>шаблон</dc:subject>
  <dc:creator>Бейгул Ольга Куприяновна г. Антрацит</dc:creator>
  <cp:lastModifiedBy>user</cp:lastModifiedBy>
  <cp:revision>192</cp:revision>
  <dcterms:created xsi:type="dcterms:W3CDTF">2018-01-15T20:25:45Z</dcterms:created>
  <dcterms:modified xsi:type="dcterms:W3CDTF">2020-11-30T18:13:58Z</dcterms:modified>
</cp:coreProperties>
</file>