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B96C-9A25-45DD-9562-365B493243AB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3CB0-8730-45DE-BF60-35128CE8CA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134672" cy="244827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ГАОУ Школа 1306, Школа молодых политиков</a:t>
            </a:r>
            <a:br>
              <a:rPr lang="ru-RU" sz="2400" dirty="0" smtClean="0"/>
            </a:br>
            <a:r>
              <a:rPr lang="ru-RU" sz="2400" dirty="0" smtClean="0"/>
              <a:t>ДО Филиппок 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dirty="0" smtClean="0">
                <a:solidFill>
                  <a:srgbClr val="002060"/>
                </a:solidFill>
              </a:rPr>
              <a:t>Конспект занятия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опытно-экспериментальная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«Зонтик для Кристофера Робина»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805264"/>
            <a:ext cx="5904656" cy="720080"/>
          </a:xfrm>
        </p:spPr>
        <p:txBody>
          <a:bodyPr>
            <a:normAutofit/>
          </a:bodyPr>
          <a:lstStyle/>
          <a:p>
            <a:pPr algn="l"/>
            <a:r>
              <a:rPr lang="ru-RU" sz="2000" b="1" smtClean="0">
                <a:solidFill>
                  <a:srgbClr val="002060"/>
                </a:solidFill>
              </a:rPr>
              <a:t>Подготовила воспитатель: </a:t>
            </a:r>
            <a:r>
              <a:rPr lang="ru-RU" sz="2000" b="1" dirty="0" smtClean="0">
                <a:solidFill>
                  <a:srgbClr val="002060"/>
                </a:solidFill>
              </a:rPr>
              <a:t>Сильниченко Е.Н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ле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524000" cy="1524000"/>
          </a:xfrm>
          <a:prstGeom prst="rect">
            <a:avLst/>
          </a:prstGeom>
        </p:spPr>
      </p:pic>
      <p:pic>
        <p:nvPicPr>
          <p:cNvPr id="5" name="Рисунок 4" descr="IMG_96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480212" y="4329100"/>
            <a:ext cx="237626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2060"/>
                </a:solidFill>
              </a:rPr>
              <a:t>Цели</a:t>
            </a:r>
            <a:r>
              <a:rPr lang="ru-RU" sz="2000" dirty="0" smtClean="0">
                <a:solidFill>
                  <a:srgbClr val="002060"/>
                </a:solidFill>
              </a:rPr>
              <a:t>: развивать познавательную инициативу детей, умение сравнивать вещи и явления, устанавливать простые связи между ними.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2060"/>
                </a:solidFill>
              </a:rPr>
              <a:t>Задачи:</a:t>
            </a:r>
            <a:r>
              <a:rPr lang="ru-RU" sz="2400" i="1" u="sng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-расширить представления об окружающем мире через знакомство с основными физическими явлениями;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-способствовать развитию исследовательских умений в поисковой деятельности (поиск материала для изготовления зонтика);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-развивать связную речь: побуждать рассуждать, аргументировать , пользоваться речью-доказательством, расширять словарный запас (ситец, болонья, капрон, мешковина);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-воспитывать аккуратность при работе с водой.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2060"/>
                </a:solidFill>
              </a:rPr>
              <a:t>Предварительная работа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эксперимент «Взаимодействие воды и бумаги», «Вода в жизни растений»; чтение первый главы «Винни-пух и все-все-все»,чтение рассказа «Мой друг зонтик».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2060"/>
                </a:solidFill>
              </a:rPr>
              <a:t>Оборудование и материалы: </a:t>
            </a:r>
            <a:r>
              <a:rPr lang="ru-RU" sz="2000" dirty="0" smtClean="0">
                <a:solidFill>
                  <a:srgbClr val="002060"/>
                </a:solidFill>
              </a:rPr>
              <a:t>набор тканей (болонья, ситец, мешковина, капрон), салфетки бумажные, тряпочки для вытирания воды, стаканы с водой 4шт по количеству тканей, кукла, зонтик от солнца, зонтик от дождя.</a:t>
            </a:r>
            <a:endParaRPr lang="ru-RU" sz="2400" b="1" i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2400" b="1" i="1" u="sng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Ребята, мы с вами познакомились с произведением А.Милна «Винни-пух и все-все-все». Вот однажды, гуляя по лесу, Пух вышел на полянку. На полянке рос высокий дуб, а на самой верхушке этого дуба кто-то громко жужжал. Он сел на траву под деревом и стал думать: «Само дерево жужжать не может, значит тут кто-то жужжит. А зачем тебе жужжать</a:t>
            </a:r>
            <a:r>
              <a:rPr lang="ru-RU" sz="2200" dirty="0">
                <a:solidFill>
                  <a:srgbClr val="002060"/>
                </a:solidFill>
              </a:rPr>
              <a:t>,</a:t>
            </a:r>
            <a:r>
              <a:rPr lang="ru-RU" sz="2200" dirty="0" smtClean="0">
                <a:solidFill>
                  <a:srgbClr val="002060"/>
                </a:solidFill>
              </a:rPr>
              <a:t> если ты –не пчела</a:t>
            </a:r>
            <a:r>
              <a:rPr lang="en-US" sz="2200" dirty="0" smtClean="0">
                <a:solidFill>
                  <a:srgbClr val="002060"/>
                </a:solidFill>
              </a:rPr>
              <a:t>? </a:t>
            </a:r>
            <a:r>
              <a:rPr lang="ru-RU" sz="2200" dirty="0" smtClean="0">
                <a:solidFill>
                  <a:srgbClr val="002060"/>
                </a:solidFill>
              </a:rPr>
              <a:t>А зачем на свете пчёлы</a:t>
            </a:r>
            <a:r>
              <a:rPr lang="en-US" sz="2200" dirty="0" smtClean="0">
                <a:solidFill>
                  <a:srgbClr val="002060"/>
                </a:solidFill>
              </a:rPr>
              <a:t>?</a:t>
            </a:r>
            <a:r>
              <a:rPr lang="ru-RU" sz="2200" dirty="0" smtClean="0">
                <a:solidFill>
                  <a:srgbClr val="002060"/>
                </a:solidFill>
              </a:rPr>
              <a:t> Для того, чтобы делать мёд! А зачем на свете мёд</a:t>
            </a:r>
            <a:r>
              <a:rPr lang="en-US" sz="2200" dirty="0" smtClean="0">
                <a:solidFill>
                  <a:srgbClr val="002060"/>
                </a:solidFill>
              </a:rPr>
              <a:t>?</a:t>
            </a:r>
            <a:r>
              <a:rPr lang="ru-RU" sz="2200" dirty="0" smtClean="0">
                <a:solidFill>
                  <a:srgbClr val="002060"/>
                </a:solidFill>
              </a:rPr>
              <a:t> Для того, чтобы я его ел!». И с этими словами он полез на дерево. Он лез, и лез. Но ему осталось лезть уже совсем немножко, как он устал и упал в терновый куст, вынул из носа колючки и отправился к Кристоферу. Ну, а как раз накануне Кристофер Робин был на вечере у своего друга Пяточка, и там всем гостям дарили воздушные шарики. Пух рассказал Робину о своей задумке.  Друзья взяли с собой синий шар и отправились к дубу, по дороге Пух вывалялся в грязи, чтобы стать похожим на тучку. Подойдя к дубу, они стали надувать шар, держа его за верёвочку. И когда шар раздулся, Пух плавно взлетел в небо. Пух повис в воздухе, прям над тем местом где жили пчёлы, но достать мёд не мог. Пуху показалось, что пчёлы ведут себя подозрительно. И попросил Кристофера Робина сходить домой за зонтиком, чтоб обмануть пчёл, что, дождь начинается! </a:t>
            </a:r>
          </a:p>
          <a:p>
            <a:pPr algn="ctr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И Кристофе Робин отправился домой за зонтиком…….</a:t>
            </a:r>
          </a:p>
          <a:p>
            <a:endParaRPr lang="ru-RU" dirty="0"/>
          </a:p>
        </p:txBody>
      </p:sp>
      <p:pic>
        <p:nvPicPr>
          <p:cNvPr id="4" name="Рисунок 3" descr="Attachment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60648"/>
            <a:ext cx="3312368" cy="4176464"/>
          </a:xfrm>
          <a:prstGeom prst="rect">
            <a:avLst/>
          </a:prstGeom>
        </p:spPr>
      </p:pic>
      <p:pic>
        <p:nvPicPr>
          <p:cNvPr id="6" name="Рисунок 5" descr="IMG_95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861048"/>
            <a:ext cx="1944216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092280" cy="64807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rgbClr val="002060"/>
                </a:solidFill>
              </a:rPr>
              <a:t>Ход занятия</a:t>
            </a:r>
            <a:endParaRPr lang="en-US" sz="28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Проблемная ситуация: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Воспитатель</a:t>
            </a:r>
            <a:r>
              <a:rPr lang="ru-RU" sz="2000" dirty="0" smtClean="0">
                <a:solidFill>
                  <a:srgbClr val="002060"/>
                </a:solidFill>
              </a:rPr>
              <a:t>. Ребята, Кристофер Робин сходил домой за зонтиком и пришёл к нам весь промокший. Почему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 </a:t>
            </a:r>
            <a:r>
              <a:rPr lang="ru-RU" sz="2000" i="1" dirty="0" smtClean="0">
                <a:solidFill>
                  <a:srgbClr val="002060"/>
                </a:solidFill>
              </a:rPr>
              <a:t>предположения детей</a:t>
            </a:r>
            <a:r>
              <a:rPr lang="ru-RU" sz="2000" dirty="0" smtClean="0">
                <a:solidFill>
                  <a:srgbClr val="002060"/>
                </a:solidFill>
              </a:rPr>
              <a:t>). Давайте спросим у Кристофера, не забыл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ли он зонтик дома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Кристофер</a:t>
            </a:r>
            <a:r>
              <a:rPr lang="ru-RU" sz="2000" dirty="0" smtClean="0">
                <a:solidFill>
                  <a:srgbClr val="002060"/>
                </a:solidFill>
              </a:rPr>
              <a:t>. Нет, я не забыл зонтик. Когда пошёл дождь, я открыл зонт, но он не спас меня от дождя. Как же так получилось, что я промок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Воспитатель</a:t>
            </a:r>
            <a:r>
              <a:rPr lang="ru-RU" sz="2000" dirty="0" smtClean="0">
                <a:solidFill>
                  <a:srgbClr val="002060"/>
                </a:solidFill>
              </a:rPr>
              <a:t>. Дети, как вы думаете, в чём дело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Постановка проблемы: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Воспитатель</a:t>
            </a:r>
            <a:r>
              <a:rPr lang="ru-RU" sz="2000" dirty="0" smtClean="0">
                <a:solidFill>
                  <a:srgbClr val="002060"/>
                </a:solidFill>
              </a:rPr>
              <a:t>. Что же нужно сделать, чтобы узнать, почему Кристофер Робин промок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</a:t>
            </a:r>
            <a:r>
              <a:rPr lang="ru-RU" sz="2000" i="1" dirty="0" smtClean="0">
                <a:solidFill>
                  <a:srgbClr val="002060"/>
                </a:solidFill>
              </a:rPr>
              <a:t>Проверить, действительно ли зонтик от дождя.)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Выдвижение гипотез: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Воспитатель. </a:t>
            </a:r>
            <a:r>
              <a:rPr lang="ru-RU" sz="2000" dirty="0" smtClean="0">
                <a:solidFill>
                  <a:srgbClr val="002060"/>
                </a:solidFill>
              </a:rPr>
              <a:t>Давайте подумаем, как мы можем испытать зонтик Кристофера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(Предложение детей). </a:t>
            </a:r>
            <a:r>
              <a:rPr lang="ru-RU" sz="2000" i="1" dirty="0" smtClean="0">
                <a:solidFill>
                  <a:srgbClr val="002060"/>
                </a:solidFill>
              </a:rPr>
              <a:t>Воспитатель подводит детей к мысли, что для зонтика нужна другая ткань, спрашивает, какую именно ткань выбрать.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Проверка гипотезы</a:t>
            </a:r>
            <a:r>
              <a:rPr lang="ru-RU" sz="2000" i="1" dirty="0" smtClean="0">
                <a:solidFill>
                  <a:srgbClr val="C00000"/>
                </a:solidFill>
              </a:rPr>
              <a:t>:</a:t>
            </a:r>
            <a:r>
              <a:rPr lang="ru-RU" sz="2000" dirty="0" smtClean="0">
                <a:solidFill>
                  <a:srgbClr val="002060"/>
                </a:solidFill>
              </a:rPr>
              <a:t>(самостоятельная практическая деятельность детей).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Воспитатель. </a:t>
            </a:r>
            <a:r>
              <a:rPr lang="ru-RU" sz="2000" dirty="0">
                <a:solidFill>
                  <a:srgbClr val="002060"/>
                </a:solidFill>
              </a:rPr>
              <a:t>Р</a:t>
            </a:r>
            <a:r>
              <a:rPr lang="ru-RU" sz="2000" dirty="0" smtClean="0">
                <a:solidFill>
                  <a:srgbClr val="002060"/>
                </a:solidFill>
              </a:rPr>
              <a:t>ебята и ты, Кристофер, посмотрите на стол </a:t>
            </a:r>
            <a:r>
              <a:rPr lang="ru-RU" sz="2000" i="1" dirty="0" smtClean="0">
                <a:solidFill>
                  <a:srgbClr val="002060"/>
                </a:solidFill>
              </a:rPr>
              <a:t>(разложен практический материал</a:t>
            </a:r>
            <a:r>
              <a:rPr lang="ru-RU" sz="2000" dirty="0" smtClean="0">
                <a:solidFill>
                  <a:srgbClr val="002060"/>
                </a:solidFill>
              </a:rPr>
              <a:t>). Что нам может пригодиться для проведения опыта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(ответы детей).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MG_92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76672"/>
            <a:ext cx="1944216" cy="2664296"/>
          </a:xfrm>
          <a:prstGeom prst="rect">
            <a:avLst/>
          </a:prstGeom>
        </p:spPr>
      </p:pic>
      <p:pic>
        <p:nvPicPr>
          <p:cNvPr id="5" name="Рисунок 4" descr="IMG_93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005064"/>
            <a:ext cx="1967880" cy="26238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002060"/>
                </a:solidFill>
              </a:rPr>
              <a:t>Экспериментирование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Опыт №1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Испытываем  ситец, промокает или нет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IMG_93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480048" cy="4136008"/>
          </a:xfrm>
          <a:prstGeom prst="rect">
            <a:avLst/>
          </a:prstGeom>
        </p:spPr>
      </p:pic>
      <p:pic>
        <p:nvPicPr>
          <p:cNvPr id="6" name="Рисунок 5" descr="IMG_93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04864"/>
            <a:ext cx="3528392" cy="41360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</a:rPr>
              <a:t>Экспериментирование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Опыт №2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Испытываем мешковину, промокает или нет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G_9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4064000" cy="3048000"/>
          </a:xfrm>
          <a:prstGeom prst="rect">
            <a:avLst/>
          </a:prstGeom>
        </p:spPr>
      </p:pic>
      <p:pic>
        <p:nvPicPr>
          <p:cNvPr id="5" name="Рисунок 4" descr="IMG_93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492896"/>
            <a:ext cx="406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002060"/>
                </a:solidFill>
              </a:rPr>
              <a:t>Экспериментирование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Опыт №3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Испытываем капрон ,промокает или нет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_93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29000"/>
            <a:ext cx="4064000" cy="3048000"/>
          </a:xfrm>
          <a:prstGeom prst="rect">
            <a:avLst/>
          </a:prstGeom>
        </p:spPr>
      </p:pic>
      <p:pic>
        <p:nvPicPr>
          <p:cNvPr id="5" name="Рисунок 4" descr="IMG_93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492896"/>
            <a:ext cx="406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Экспериментирование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Опыт №4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Испытываем болонью, промокает или нет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_93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4064000" cy="3048000"/>
          </a:xfrm>
          <a:prstGeom prst="rect">
            <a:avLst/>
          </a:prstGeom>
        </p:spPr>
      </p:pic>
      <p:pic>
        <p:nvPicPr>
          <p:cNvPr id="5" name="Рисунок 4" descr="IMG_93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204864"/>
            <a:ext cx="3048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u="sng" dirty="0" smtClean="0">
                <a:solidFill>
                  <a:srgbClr val="C00000"/>
                </a:solidFill>
              </a:rPr>
              <a:t>Анализ полученного результата: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Воспитатель.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ru-RU" sz="2000" dirty="0" smtClean="0">
                <a:solidFill>
                  <a:srgbClr val="002060"/>
                </a:solidFill>
              </a:rPr>
              <a:t>Ребята расскажите, что вы делали, чтобы проверить наше предположение о том, что зонтик Кристофера Робина предназначен для защиты от солнца и не годится для дождя. (</a:t>
            </a:r>
            <a:r>
              <a:rPr lang="ru-RU" sz="2000" i="1" dirty="0" smtClean="0">
                <a:solidFill>
                  <a:srgbClr val="002060"/>
                </a:solidFill>
              </a:rPr>
              <a:t>Дети описывают свои действия</a:t>
            </a:r>
            <a:r>
              <a:rPr lang="ru-RU" sz="2000" dirty="0" smtClean="0">
                <a:solidFill>
                  <a:srgbClr val="002060"/>
                </a:solidFill>
              </a:rPr>
              <a:t>).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</a:rPr>
              <a:t>Что получилось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 </a:t>
            </a:r>
            <a:r>
              <a:rPr lang="ru-RU" sz="2000" i="1" dirty="0" smtClean="0">
                <a:solidFill>
                  <a:srgbClr val="002060"/>
                </a:solidFill>
              </a:rPr>
              <a:t>Лоскутки из ситца, мешковины, капрона промокли, а из болоньи – нет). </a:t>
            </a:r>
            <a:r>
              <a:rPr lang="ru-RU" sz="2000" dirty="0" smtClean="0">
                <a:solidFill>
                  <a:srgbClr val="002060"/>
                </a:solidFill>
              </a:rPr>
              <a:t>Подтвердилось или нет наше предположение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</a:t>
            </a:r>
            <a:r>
              <a:rPr lang="ru-RU" sz="2000" i="1" dirty="0" smtClean="0">
                <a:solidFill>
                  <a:srgbClr val="002060"/>
                </a:solidFill>
              </a:rPr>
              <a:t>Да) .</a:t>
            </a:r>
          </a:p>
          <a:p>
            <a:pPr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i="1" u="sng" dirty="0" smtClean="0">
                <a:solidFill>
                  <a:srgbClr val="C00000"/>
                </a:solidFill>
              </a:rPr>
              <a:t>Формулировка выводов:</a:t>
            </a:r>
          </a:p>
          <a:p>
            <a:pPr>
              <a:buNone/>
            </a:pPr>
            <a:r>
              <a:rPr lang="ru-RU" sz="2400" b="1" dirty="0" smtClean="0"/>
              <a:t>Воспитатель. </a:t>
            </a:r>
            <a:r>
              <a:rPr lang="ru-RU" sz="2000" dirty="0" smtClean="0">
                <a:solidFill>
                  <a:srgbClr val="002060"/>
                </a:solidFill>
              </a:rPr>
              <a:t>Ребята, какую ткань вы посоветуете Кристоферу для зонтика от дождика и почему</a:t>
            </a:r>
            <a:r>
              <a:rPr lang="en-US" sz="2000" dirty="0" smtClean="0">
                <a:solidFill>
                  <a:srgbClr val="002060"/>
                </a:solidFill>
              </a:rPr>
              <a:t>? (</a:t>
            </a:r>
            <a:r>
              <a:rPr lang="ru-RU" sz="2000" i="1" dirty="0" smtClean="0">
                <a:solidFill>
                  <a:srgbClr val="002060"/>
                </a:solidFill>
              </a:rPr>
              <a:t>Болонью, потому что она не пропускает воду</a:t>
            </a:r>
            <a:r>
              <a:rPr lang="ru-RU" sz="2000" dirty="0" smtClean="0">
                <a:solidFill>
                  <a:srgbClr val="002060"/>
                </a:solidFill>
              </a:rPr>
              <a:t>). Как мы пришли к такому выводу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r>
              <a:rPr lang="ru-RU" sz="2000" dirty="0" smtClean="0">
                <a:solidFill>
                  <a:srgbClr val="002060"/>
                </a:solidFill>
              </a:rPr>
              <a:t> (Провели опыт). Молодцы!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- Предлагаю вам нарисовать зонтик нитками,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в технике Ниткографии!!! </a:t>
            </a:r>
          </a:p>
          <a:p>
            <a:pPr>
              <a:buNone/>
            </a:pPr>
            <a:endParaRPr lang="ru-RU" sz="2400" i="1" u="sng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IMG_95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149080"/>
            <a:ext cx="2880320" cy="2520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794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ГАОУ Школа 1306, Школа молодых политиков ДО Филиппок   Конспект занятия   опытно-экспериментальная деятельность «Зонтик для Кристофера Робина» </vt:lpstr>
      <vt:lpstr>Презентация PowerPoint</vt:lpstr>
      <vt:lpstr>Презентация PowerPoint</vt:lpstr>
      <vt:lpstr>Презентация PowerPoint</vt:lpstr>
      <vt:lpstr>Презентация PowerPoint</vt:lpstr>
      <vt:lpstr>Экспериментирование</vt:lpstr>
      <vt:lpstr>Экспериментирование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занятия по опытно-экспериментальной деятельности «Зонтик для Кристофера Робина»</dc:title>
  <dc:creator>Дракоша</dc:creator>
  <cp:lastModifiedBy>Lenovo</cp:lastModifiedBy>
  <cp:revision>41</cp:revision>
  <dcterms:created xsi:type="dcterms:W3CDTF">2020-03-15T11:36:25Z</dcterms:created>
  <dcterms:modified xsi:type="dcterms:W3CDTF">2020-11-30T15:50:02Z</dcterms:modified>
</cp:coreProperties>
</file>