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98" r:id="rId4"/>
    <p:sldId id="299" r:id="rId5"/>
    <p:sldId id="300" r:id="rId6"/>
    <p:sldId id="301" r:id="rId7"/>
    <p:sldId id="282" r:id="rId8"/>
    <p:sldId id="296" r:id="rId9"/>
    <p:sldId id="285" r:id="rId10"/>
    <p:sldId id="287" r:id="rId11"/>
    <p:sldId id="286" r:id="rId12"/>
    <p:sldId id="292" r:id="rId13"/>
    <p:sldId id="288" r:id="rId14"/>
    <p:sldId id="293" r:id="rId15"/>
    <p:sldId id="290" r:id="rId16"/>
    <p:sldId id="291" r:id="rId17"/>
    <p:sldId id="294" r:id="rId18"/>
    <p:sldId id="295" r:id="rId19"/>
    <p:sldId id="297" r:id="rId20"/>
    <p:sldId id="261"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8E1"/>
    <a:srgbClr val="F1FCFE"/>
    <a:srgbClr val="DBF6FE"/>
    <a:srgbClr val="6BC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7" d="100"/>
          <a:sy n="77" d="100"/>
        </p:scale>
        <p:origin x="-111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9/17/2020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180" y="2465344"/>
            <a:ext cx="6610865" cy="2387600"/>
          </a:xfrm>
        </p:spPr>
        <p:txBody>
          <a:bodyPr>
            <a:normAutofit/>
          </a:bodyPr>
          <a:lstStyle/>
          <a:p>
            <a:r>
              <a:rPr lang="en-US" sz="2800" b="1" dirty="0" smtClean="0">
                <a:latin typeface="Times New Roman" panose="02020603050405020304" pitchFamily="18" charset="0"/>
                <a:cs typeface="Times New Roman" panose="02020603050405020304" pitchFamily="18" charset="0"/>
              </a:rPr>
              <a:t>QR </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квест</a:t>
            </a:r>
            <a:r>
              <a:rPr lang="ru-RU" sz="2800" b="1" dirty="0" smtClean="0">
                <a:latin typeface="Times New Roman" panose="02020603050405020304" pitchFamily="18" charset="0"/>
                <a:cs typeface="Times New Roman" panose="02020603050405020304" pitchFamily="18" charset="0"/>
              </a:rPr>
              <a:t>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как средство формирования функциональной грамотности</a:t>
            </a:r>
            <a:br>
              <a:rPr lang="ru-RU" sz="2800" b="1" dirty="0" smtClean="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18519" y="1235676"/>
            <a:ext cx="6400800"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Муниципальное бюджетное </a:t>
            </a:r>
          </a:p>
          <a:p>
            <a:pPr algn="ctr"/>
            <a:r>
              <a:rPr lang="ru-RU" b="1" dirty="0" smtClean="0">
                <a:latin typeface="Times New Roman" panose="02020603050405020304" pitchFamily="18" charset="0"/>
                <a:cs typeface="Times New Roman" panose="02020603050405020304" pitchFamily="18" charset="0"/>
              </a:rPr>
              <a:t>общеобразовательное учреждение</a:t>
            </a:r>
          </a:p>
          <a:p>
            <a:pPr algn="ctr"/>
            <a:r>
              <a:rPr lang="ru-RU" b="1" dirty="0" smtClean="0">
                <a:latin typeface="Times New Roman" panose="02020603050405020304" pitchFamily="18" charset="0"/>
                <a:cs typeface="Times New Roman" panose="02020603050405020304" pitchFamily="18" charset="0"/>
              </a:rPr>
              <a:t> средняя школа №</a:t>
            </a:r>
            <a:r>
              <a:rPr lang="en-US" b="1" dirty="0" smtClean="0">
                <a:latin typeface="Times New Roman" panose="02020603050405020304" pitchFamily="18" charset="0"/>
                <a:cs typeface="Times New Roman" panose="02020603050405020304" pitchFamily="18" charset="0"/>
              </a:rPr>
              <a:t>4</a:t>
            </a: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имени Героя Советского Союза А. Б. Михайлова</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31492" y="4852944"/>
            <a:ext cx="3880022" cy="646331"/>
          </a:xfrm>
          <a:prstGeom prst="rect">
            <a:avLst/>
          </a:prstGeom>
        </p:spPr>
        <p:txBody>
          <a:bodyPr wrap="square">
            <a:spAutoFit/>
          </a:bodyPr>
          <a:lstStyle/>
          <a:p>
            <a:pPr lvl="0">
              <a:spcBef>
                <a:spcPct val="0"/>
              </a:spcBef>
            </a:pPr>
            <a:r>
              <a:rPr lang="ru-RU" b="1" dirty="0">
                <a:solidFill>
                  <a:prstClr val="black"/>
                </a:solidFill>
                <a:latin typeface="Times New Roman" panose="02020603050405020304" pitchFamily="18" charset="0"/>
                <a:cs typeface="Times New Roman" panose="02020603050405020304" pitchFamily="18" charset="0"/>
              </a:rPr>
              <a:t>Составила: </a:t>
            </a:r>
            <a:r>
              <a:rPr lang="ru-RU" b="1" dirty="0" smtClean="0">
                <a:solidFill>
                  <a:prstClr val="black"/>
                </a:solidFill>
                <a:latin typeface="Times New Roman" panose="02020603050405020304" pitchFamily="18" charset="0"/>
                <a:cs typeface="Times New Roman" panose="02020603050405020304" pitchFamily="18" charset="0"/>
              </a:rPr>
              <a:t>Зуева </a:t>
            </a:r>
            <a:r>
              <a:rPr lang="ru-RU" b="1" dirty="0">
                <a:solidFill>
                  <a:prstClr val="black"/>
                </a:solidFill>
                <a:latin typeface="Times New Roman" panose="02020603050405020304" pitchFamily="18" charset="0"/>
                <a:cs typeface="Times New Roman" panose="02020603050405020304" pitchFamily="18" charset="0"/>
              </a:rPr>
              <a:t>Ольга </a:t>
            </a:r>
            <a:r>
              <a:rPr lang="ru-RU" b="1" dirty="0">
                <a:solidFill>
                  <a:prstClr val="black"/>
                </a:solidFill>
                <a:latin typeface="Times New Roman" panose="02020603050405020304" pitchFamily="18" charset="0"/>
                <a:cs typeface="Times New Roman" panose="02020603050405020304" pitchFamily="18" charset="0"/>
              </a:rPr>
              <a:t>Ивановна, учитель математики </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5"/>
          <p:cNvSpPr/>
          <p:nvPr/>
        </p:nvSpPr>
        <p:spPr>
          <a:xfrm rot="21189611" flipH="1">
            <a:off x="376255" y="3307729"/>
            <a:ext cx="2644535" cy="1202901"/>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0 w 3868270"/>
              <a:gd name="connsiteY0" fmla="*/ 255495 h 636963"/>
              <a:gd name="connsiteX1" fmla="*/ 3868270 w 3868270"/>
              <a:gd name="connsiteY1" fmla="*/ 0 h 636963"/>
              <a:gd name="connsiteX2" fmla="*/ 3774141 w 3868270"/>
              <a:gd name="connsiteY2" fmla="*/ 636963 h 636963"/>
              <a:gd name="connsiteX3" fmla="*/ 98409 w 3868270"/>
              <a:gd name="connsiteY3" fmla="*/ 398965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98409" y="398965"/>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развитие коммуникативных </a:t>
            </a:r>
          </a:p>
          <a:p>
            <a:r>
              <a:rPr lang="ru-RU" sz="2000" dirty="0" smtClean="0">
                <a:solidFill>
                  <a:schemeClr val="tx1"/>
                </a:solidFill>
              </a:rPr>
              <a:t>        способностей</a:t>
            </a:r>
            <a:endParaRPr lang="ru-RU" sz="2000" dirty="0">
              <a:solidFill>
                <a:schemeClr val="tx1"/>
              </a:solidFill>
            </a:endParaRPr>
          </a:p>
        </p:txBody>
      </p:sp>
      <p:pic>
        <p:nvPicPr>
          <p:cNvPr id="13313" name="Picture 1"/>
          <p:cNvPicPr>
            <a:picLocks noChangeAspect="1" noChangeArrowheads="1"/>
          </p:cNvPicPr>
          <p:nvPr/>
        </p:nvPicPr>
        <p:blipFill>
          <a:blip r:embed="rId2"/>
          <a:srcRect/>
          <a:stretch>
            <a:fillRect/>
          </a:stretch>
        </p:blipFill>
        <p:spPr bwMode="auto">
          <a:xfrm>
            <a:off x="2632571" y="1190063"/>
            <a:ext cx="3694671" cy="4218614"/>
          </a:xfrm>
          <a:prstGeom prst="ellipse">
            <a:avLst/>
          </a:prstGeom>
          <a:ln>
            <a:noFill/>
          </a:ln>
          <a:effectLst>
            <a:softEdge rad="112500"/>
          </a:effectLst>
        </p:spPr>
      </p:pic>
      <p:sp>
        <p:nvSpPr>
          <p:cNvPr id="5" name="Шестиугольник 4"/>
          <p:cNvSpPr/>
          <p:nvPr/>
        </p:nvSpPr>
        <p:spPr>
          <a:xfrm rot="1417248">
            <a:off x="3829606" y="2776183"/>
            <a:ext cx="1258387" cy="1408951"/>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5"/>
          <p:cNvSpPr txBox="1">
            <a:spLocks/>
          </p:cNvSpPr>
          <p:nvPr/>
        </p:nvSpPr>
        <p:spPr>
          <a:xfrm>
            <a:off x="3358404" y="2912408"/>
            <a:ext cx="2198593" cy="102876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ln w="0"/>
                <a:solidFill>
                  <a:schemeClr val="bg1"/>
                </a:solidFill>
                <a:effectLst>
                  <a:outerShdw blurRad="38100" dist="19050" dir="2700000" algn="tl" rotWithShape="0">
                    <a:schemeClr val="dk1">
                      <a:alpha val="40000"/>
                    </a:schemeClr>
                  </a:outerShdw>
                </a:effectLst>
              </a:rPr>
              <a:t>QR </a:t>
            </a:r>
            <a:r>
              <a:rPr lang="ru-RU" sz="2400" b="1" dirty="0" smtClean="0">
                <a:ln w="0"/>
                <a:solidFill>
                  <a:schemeClr val="bg1"/>
                </a:solidFill>
                <a:effectLst>
                  <a:outerShdw blurRad="38100" dist="19050" dir="2700000" algn="tl" rotWithShape="0">
                    <a:schemeClr val="dk1">
                      <a:alpha val="40000"/>
                    </a:schemeClr>
                  </a:outerShdw>
                </a:effectLst>
              </a:rPr>
              <a:t>-</a:t>
            </a:r>
            <a:endParaRPr lang="ru-RU" sz="2400" b="1" dirty="0" smtClean="0">
              <a:ln w="0"/>
              <a:solidFill>
                <a:schemeClr val="bg1"/>
              </a:solidFill>
              <a:effectLst>
                <a:outerShdw blurRad="38100" dist="19050" dir="2700000" algn="tl" rotWithShape="0">
                  <a:schemeClr val="dk1">
                    <a:alpha val="40000"/>
                  </a:schemeClr>
                </a:outerShdw>
              </a:effectLst>
            </a:endParaRPr>
          </a:p>
          <a:p>
            <a:r>
              <a:rPr lang="ru-RU" sz="2400" b="1" dirty="0" smtClean="0">
                <a:ln w="0"/>
                <a:solidFill>
                  <a:schemeClr val="bg1"/>
                </a:solidFill>
                <a:effectLst>
                  <a:outerShdw blurRad="38100" dist="19050" dir="2700000" algn="tl" rotWithShape="0">
                    <a:schemeClr val="dk1">
                      <a:alpha val="40000"/>
                    </a:schemeClr>
                  </a:outerShdw>
                </a:effectLst>
              </a:rPr>
              <a:t>КВЕСТ</a:t>
            </a:r>
            <a:endParaRPr lang="ru-RU" sz="2400" b="1" dirty="0">
              <a:solidFill>
                <a:srgbClr val="8238BA"/>
              </a:solidFill>
            </a:endParaRPr>
          </a:p>
        </p:txBody>
      </p:sp>
      <p:sp>
        <p:nvSpPr>
          <p:cNvPr id="6" name="Прямоугольник 5"/>
          <p:cNvSpPr/>
          <p:nvPr/>
        </p:nvSpPr>
        <p:spPr>
          <a:xfrm rot="20292198">
            <a:off x="5882437" y="1367616"/>
            <a:ext cx="3149871" cy="937928"/>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0 w 3774141"/>
              <a:gd name="connsiteY0" fmla="*/ 282045 h 663513"/>
              <a:gd name="connsiteX1" fmla="*/ 3370112 w 3774141"/>
              <a:gd name="connsiteY1" fmla="*/ 0 h 663513"/>
              <a:gd name="connsiteX2" fmla="*/ 3774141 w 3774141"/>
              <a:gd name="connsiteY2" fmla="*/ 663513 h 663513"/>
              <a:gd name="connsiteX3" fmla="*/ 13447 w 3774141"/>
              <a:gd name="connsiteY3" fmla="*/ 502149 h 663513"/>
              <a:gd name="connsiteX4" fmla="*/ 0 w 3774141"/>
              <a:gd name="connsiteY4" fmla="*/ 282045 h 663513"/>
              <a:gd name="connsiteX0" fmla="*/ 0 w 3774141"/>
              <a:gd name="connsiteY0" fmla="*/ 282045 h 663513"/>
              <a:gd name="connsiteX1" fmla="*/ 3370112 w 3774141"/>
              <a:gd name="connsiteY1" fmla="*/ 0 h 663513"/>
              <a:gd name="connsiteX2" fmla="*/ 3774141 w 3774141"/>
              <a:gd name="connsiteY2" fmla="*/ 663513 h 663513"/>
              <a:gd name="connsiteX3" fmla="*/ 260227 w 3774141"/>
              <a:gd name="connsiteY3" fmla="*/ 489401 h 663513"/>
              <a:gd name="connsiteX4" fmla="*/ 0 w 3774141"/>
              <a:gd name="connsiteY4" fmla="*/ 282045 h 663513"/>
              <a:gd name="connsiteX0" fmla="*/ 0 w 3576179"/>
              <a:gd name="connsiteY0" fmla="*/ 207769 h 663513"/>
              <a:gd name="connsiteX1" fmla="*/ 3172150 w 3576179"/>
              <a:gd name="connsiteY1" fmla="*/ 0 h 663513"/>
              <a:gd name="connsiteX2" fmla="*/ 3576179 w 3576179"/>
              <a:gd name="connsiteY2" fmla="*/ 663513 h 663513"/>
              <a:gd name="connsiteX3" fmla="*/ 62265 w 3576179"/>
              <a:gd name="connsiteY3" fmla="*/ 489401 h 663513"/>
              <a:gd name="connsiteX4" fmla="*/ 0 w 3576179"/>
              <a:gd name="connsiteY4" fmla="*/ 207769 h 663513"/>
              <a:gd name="connsiteX0" fmla="*/ 0 w 3423783"/>
              <a:gd name="connsiteY0" fmla="*/ 207769 h 587076"/>
              <a:gd name="connsiteX1" fmla="*/ 3172150 w 3423783"/>
              <a:gd name="connsiteY1" fmla="*/ 0 h 587076"/>
              <a:gd name="connsiteX2" fmla="*/ 3423783 w 3423783"/>
              <a:gd name="connsiteY2" fmla="*/ 587076 h 587076"/>
              <a:gd name="connsiteX3" fmla="*/ 62265 w 3423783"/>
              <a:gd name="connsiteY3" fmla="*/ 489401 h 587076"/>
              <a:gd name="connsiteX4" fmla="*/ 0 w 3423783"/>
              <a:gd name="connsiteY4" fmla="*/ 207769 h 587076"/>
              <a:gd name="connsiteX0" fmla="*/ 0 w 3423783"/>
              <a:gd name="connsiteY0" fmla="*/ 155812 h 535119"/>
              <a:gd name="connsiteX1" fmla="*/ 2938130 w 3423783"/>
              <a:gd name="connsiteY1" fmla="*/ 0 h 535119"/>
              <a:gd name="connsiteX2" fmla="*/ 3423783 w 3423783"/>
              <a:gd name="connsiteY2" fmla="*/ 535119 h 535119"/>
              <a:gd name="connsiteX3" fmla="*/ 62265 w 3423783"/>
              <a:gd name="connsiteY3" fmla="*/ 437444 h 535119"/>
              <a:gd name="connsiteX4" fmla="*/ 0 w 3423783"/>
              <a:gd name="connsiteY4" fmla="*/ 155812 h 535119"/>
              <a:gd name="connsiteX0" fmla="*/ 0 w 3423783"/>
              <a:gd name="connsiteY0" fmla="*/ 196999 h 576306"/>
              <a:gd name="connsiteX1" fmla="*/ 3052249 w 3423783"/>
              <a:gd name="connsiteY1" fmla="*/ 0 h 576306"/>
              <a:gd name="connsiteX2" fmla="*/ 3423783 w 3423783"/>
              <a:gd name="connsiteY2" fmla="*/ 576306 h 576306"/>
              <a:gd name="connsiteX3" fmla="*/ 62265 w 3423783"/>
              <a:gd name="connsiteY3" fmla="*/ 478631 h 576306"/>
              <a:gd name="connsiteX4" fmla="*/ 0 w 3423783"/>
              <a:gd name="connsiteY4" fmla="*/ 196999 h 576306"/>
              <a:gd name="connsiteX0" fmla="*/ 0 w 3539605"/>
              <a:gd name="connsiteY0" fmla="*/ 196999 h 571957"/>
              <a:gd name="connsiteX1" fmla="*/ 3052249 w 3539605"/>
              <a:gd name="connsiteY1" fmla="*/ 0 h 571957"/>
              <a:gd name="connsiteX2" fmla="*/ 3539605 w 3539605"/>
              <a:gd name="connsiteY2" fmla="*/ 571957 h 571957"/>
              <a:gd name="connsiteX3" fmla="*/ 62265 w 3539605"/>
              <a:gd name="connsiteY3" fmla="*/ 478631 h 571957"/>
              <a:gd name="connsiteX4" fmla="*/ 0 w 3539605"/>
              <a:gd name="connsiteY4" fmla="*/ 196999 h 571957"/>
              <a:gd name="connsiteX0" fmla="*/ 0 w 3539605"/>
              <a:gd name="connsiteY0" fmla="*/ 111796 h 486754"/>
              <a:gd name="connsiteX1" fmla="*/ 3035683 w 3539605"/>
              <a:gd name="connsiteY1" fmla="*/ 0 h 486754"/>
              <a:gd name="connsiteX2" fmla="*/ 3539605 w 3539605"/>
              <a:gd name="connsiteY2" fmla="*/ 486754 h 486754"/>
              <a:gd name="connsiteX3" fmla="*/ 62265 w 3539605"/>
              <a:gd name="connsiteY3" fmla="*/ 393428 h 486754"/>
              <a:gd name="connsiteX4" fmla="*/ 0 w 3539605"/>
              <a:gd name="connsiteY4" fmla="*/ 111796 h 486754"/>
              <a:gd name="connsiteX0" fmla="*/ 0 w 3539605"/>
              <a:gd name="connsiteY0" fmla="*/ 111796 h 486754"/>
              <a:gd name="connsiteX1" fmla="*/ 3035683 w 3539605"/>
              <a:gd name="connsiteY1" fmla="*/ 0 h 486754"/>
              <a:gd name="connsiteX2" fmla="*/ 3539605 w 3539605"/>
              <a:gd name="connsiteY2" fmla="*/ 486754 h 486754"/>
              <a:gd name="connsiteX3" fmla="*/ 62265 w 3539605"/>
              <a:gd name="connsiteY3" fmla="*/ 393428 h 486754"/>
              <a:gd name="connsiteX4" fmla="*/ 0 w 3539605"/>
              <a:gd name="connsiteY4" fmla="*/ 111796 h 486754"/>
              <a:gd name="connsiteX0" fmla="*/ 0 w 3680575"/>
              <a:gd name="connsiteY0" fmla="*/ 111796 h 477308"/>
              <a:gd name="connsiteX1" fmla="*/ 3035683 w 3680575"/>
              <a:gd name="connsiteY1" fmla="*/ 0 h 477308"/>
              <a:gd name="connsiteX2" fmla="*/ 3680575 w 3680575"/>
              <a:gd name="connsiteY2" fmla="*/ 477308 h 477308"/>
              <a:gd name="connsiteX3" fmla="*/ 62265 w 3680575"/>
              <a:gd name="connsiteY3" fmla="*/ 393428 h 477308"/>
              <a:gd name="connsiteX4" fmla="*/ 0 w 3680575"/>
              <a:gd name="connsiteY4" fmla="*/ 111796 h 47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575" h="477308">
                <a:moveTo>
                  <a:pt x="0" y="111796"/>
                </a:moveTo>
                <a:lnTo>
                  <a:pt x="3035683" y="0"/>
                </a:lnTo>
                <a:cubicBezTo>
                  <a:pt x="3272198" y="165095"/>
                  <a:pt x="3512601" y="315057"/>
                  <a:pt x="3680575" y="477308"/>
                </a:cubicBezTo>
                <a:lnTo>
                  <a:pt x="62265" y="393428"/>
                </a:lnTo>
                <a:lnTo>
                  <a:pt x="0" y="111796"/>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подготовка к условиям жизни в информационном обществе </a:t>
            </a:r>
          </a:p>
        </p:txBody>
      </p:sp>
      <p:sp>
        <p:nvSpPr>
          <p:cNvPr id="17" name="Прямоугольник 5"/>
          <p:cNvSpPr/>
          <p:nvPr/>
        </p:nvSpPr>
        <p:spPr>
          <a:xfrm rot="1775998" flipH="1">
            <a:off x="792949" y="760292"/>
            <a:ext cx="2644535" cy="827624"/>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            развитие личности</a:t>
            </a:r>
            <a:endParaRPr lang="ru-RU" sz="2000" dirty="0">
              <a:solidFill>
                <a:schemeClr val="tx1"/>
              </a:solidFill>
            </a:endParaRPr>
          </a:p>
        </p:txBody>
      </p:sp>
      <p:sp>
        <p:nvSpPr>
          <p:cNvPr id="18" name="Прямоугольник 5"/>
          <p:cNvSpPr/>
          <p:nvPr/>
        </p:nvSpPr>
        <p:spPr>
          <a:xfrm rot="215931" flipH="1">
            <a:off x="464900" y="1910539"/>
            <a:ext cx="2387481" cy="988404"/>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0 w 3997915"/>
              <a:gd name="connsiteY0" fmla="*/ 362108 h 743576"/>
              <a:gd name="connsiteX1" fmla="*/ 3997915 w 3997915"/>
              <a:gd name="connsiteY1" fmla="*/ 0 h 743576"/>
              <a:gd name="connsiteX2" fmla="*/ 3774141 w 3997915"/>
              <a:gd name="connsiteY2" fmla="*/ 743576 h 743576"/>
              <a:gd name="connsiteX3" fmla="*/ 13447 w 3997915"/>
              <a:gd name="connsiteY3" fmla="*/ 582212 h 743576"/>
              <a:gd name="connsiteX4" fmla="*/ 0 w 3997915"/>
              <a:gd name="connsiteY4" fmla="*/ 362108 h 743576"/>
              <a:gd name="connsiteX0" fmla="*/ 0 w 3997915"/>
              <a:gd name="connsiteY0" fmla="*/ 362108 h 743576"/>
              <a:gd name="connsiteX1" fmla="*/ 3997915 w 3997915"/>
              <a:gd name="connsiteY1" fmla="*/ 0 h 743576"/>
              <a:gd name="connsiteX2" fmla="*/ 3774141 w 3997915"/>
              <a:gd name="connsiteY2" fmla="*/ 743576 h 743576"/>
              <a:gd name="connsiteX3" fmla="*/ 13447 w 3997915"/>
              <a:gd name="connsiteY3" fmla="*/ 582212 h 743576"/>
              <a:gd name="connsiteX4" fmla="*/ 0 w 3997915"/>
              <a:gd name="connsiteY4" fmla="*/ 362108 h 74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915" h="743576">
                <a:moveTo>
                  <a:pt x="0" y="362108"/>
                </a:moveTo>
                <a:lnTo>
                  <a:pt x="3997915" y="0"/>
                </a:lnTo>
                <a:cubicBezTo>
                  <a:pt x="3685978" y="735591"/>
                  <a:pt x="3848732" y="495717"/>
                  <a:pt x="3774141" y="743576"/>
                </a:cubicBezTo>
                <a:lnTo>
                  <a:pt x="13447" y="582212"/>
                </a:lnTo>
                <a:lnTo>
                  <a:pt x="0" y="362108"/>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развитие мышления</a:t>
            </a:r>
            <a:endParaRPr lang="ru-RU" sz="2000" dirty="0">
              <a:solidFill>
                <a:schemeClr val="tx1"/>
              </a:solidFill>
            </a:endParaRPr>
          </a:p>
        </p:txBody>
      </p:sp>
      <p:sp>
        <p:nvSpPr>
          <p:cNvPr id="21" name="Прямоугольник 5"/>
          <p:cNvSpPr/>
          <p:nvPr/>
        </p:nvSpPr>
        <p:spPr>
          <a:xfrm rot="612176">
            <a:off x="6157906" y="2700531"/>
            <a:ext cx="2736403" cy="1618300"/>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0 w 3774141"/>
              <a:gd name="connsiteY0" fmla="*/ 618509 h 999977"/>
              <a:gd name="connsiteX1" fmla="*/ 3745160 w 3774141"/>
              <a:gd name="connsiteY1" fmla="*/ 0 h 999977"/>
              <a:gd name="connsiteX2" fmla="*/ 3774141 w 3774141"/>
              <a:gd name="connsiteY2" fmla="*/ 999977 h 999977"/>
              <a:gd name="connsiteX3" fmla="*/ 13447 w 3774141"/>
              <a:gd name="connsiteY3" fmla="*/ 838613 h 999977"/>
              <a:gd name="connsiteX4" fmla="*/ 0 w 3774141"/>
              <a:gd name="connsiteY4" fmla="*/ 618509 h 999977"/>
              <a:gd name="connsiteX0" fmla="*/ 137262 w 3760694"/>
              <a:gd name="connsiteY0" fmla="*/ 504840 h 999977"/>
              <a:gd name="connsiteX1" fmla="*/ 3731713 w 3760694"/>
              <a:gd name="connsiteY1" fmla="*/ 0 h 999977"/>
              <a:gd name="connsiteX2" fmla="*/ 3760694 w 3760694"/>
              <a:gd name="connsiteY2" fmla="*/ 999977 h 999977"/>
              <a:gd name="connsiteX3" fmla="*/ 0 w 3760694"/>
              <a:gd name="connsiteY3" fmla="*/ 838613 h 999977"/>
              <a:gd name="connsiteX4" fmla="*/ 137262 w 3760694"/>
              <a:gd name="connsiteY4" fmla="*/ 504840 h 999977"/>
              <a:gd name="connsiteX0" fmla="*/ 231055 w 3854487"/>
              <a:gd name="connsiteY0" fmla="*/ 504840 h 999977"/>
              <a:gd name="connsiteX1" fmla="*/ 3825506 w 3854487"/>
              <a:gd name="connsiteY1" fmla="*/ 0 h 999977"/>
              <a:gd name="connsiteX2" fmla="*/ 3854487 w 3854487"/>
              <a:gd name="connsiteY2" fmla="*/ 999977 h 999977"/>
              <a:gd name="connsiteX3" fmla="*/ 0 w 3854487"/>
              <a:gd name="connsiteY3" fmla="*/ 882003 h 999977"/>
              <a:gd name="connsiteX4" fmla="*/ 231055 w 3854487"/>
              <a:gd name="connsiteY4" fmla="*/ 504840 h 99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4487" h="999977">
                <a:moveTo>
                  <a:pt x="231055" y="504840"/>
                </a:moveTo>
                <a:lnTo>
                  <a:pt x="3825506" y="0"/>
                </a:lnTo>
                <a:lnTo>
                  <a:pt x="3854487" y="999977"/>
                </a:lnTo>
                <a:lnTo>
                  <a:pt x="0" y="882003"/>
                </a:lnTo>
                <a:lnTo>
                  <a:pt x="231055" y="504840"/>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chemeClr val="tx1"/>
              </a:solidFill>
            </a:endParaRPr>
          </a:p>
          <a:p>
            <a:pPr algn="ctr"/>
            <a:endParaRPr lang="ru-RU" sz="2000" dirty="0">
              <a:solidFill>
                <a:schemeClr val="tx1"/>
              </a:solidFill>
            </a:endParaRPr>
          </a:p>
          <a:p>
            <a:pPr algn="ctr"/>
            <a:r>
              <a:rPr lang="ru-RU" sz="2000" dirty="0" smtClean="0">
                <a:solidFill>
                  <a:schemeClr val="tx1"/>
                </a:solidFill>
              </a:rPr>
              <a:t>формирование </a:t>
            </a:r>
          </a:p>
          <a:p>
            <a:pPr algn="ctr"/>
            <a:r>
              <a:rPr lang="ru-RU" sz="2000" dirty="0" smtClean="0">
                <a:solidFill>
                  <a:schemeClr val="tx1"/>
                </a:solidFill>
              </a:rPr>
              <a:t>умений </a:t>
            </a:r>
            <a:r>
              <a:rPr lang="ru-RU" sz="2000" dirty="0">
                <a:solidFill>
                  <a:schemeClr val="tx1"/>
                </a:solidFill>
              </a:rPr>
              <a:t>находить оптимальное решение</a:t>
            </a:r>
          </a:p>
          <a:p>
            <a:pPr algn="ctr"/>
            <a:endParaRPr lang="ru-RU" dirty="0"/>
          </a:p>
        </p:txBody>
      </p:sp>
      <p:sp>
        <p:nvSpPr>
          <p:cNvPr id="22" name="Прямоугольник 5"/>
          <p:cNvSpPr/>
          <p:nvPr/>
        </p:nvSpPr>
        <p:spPr>
          <a:xfrm rot="1307734">
            <a:off x="5608985" y="4753223"/>
            <a:ext cx="2996822" cy="1112221"/>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397489 w 3854823"/>
              <a:gd name="connsiteY0" fmla="*/ 84484 h 636963"/>
              <a:gd name="connsiteX1" fmla="*/ 3854823 w 3854823"/>
              <a:gd name="connsiteY1" fmla="*/ 0 h 636963"/>
              <a:gd name="connsiteX2" fmla="*/ 3760694 w 3854823"/>
              <a:gd name="connsiteY2" fmla="*/ 636963 h 636963"/>
              <a:gd name="connsiteX3" fmla="*/ 0 w 3854823"/>
              <a:gd name="connsiteY3" fmla="*/ 475599 h 636963"/>
              <a:gd name="connsiteX4" fmla="*/ 397489 w 3854823"/>
              <a:gd name="connsiteY4" fmla="*/ 84484 h 636963"/>
              <a:gd name="connsiteX0" fmla="*/ 397489 w 4383577"/>
              <a:gd name="connsiteY0" fmla="*/ 411152 h 963631"/>
              <a:gd name="connsiteX1" fmla="*/ 4383576 w 4383577"/>
              <a:gd name="connsiteY1" fmla="*/ 0 h 963631"/>
              <a:gd name="connsiteX2" fmla="*/ 3760694 w 4383577"/>
              <a:gd name="connsiteY2" fmla="*/ 963631 h 963631"/>
              <a:gd name="connsiteX3" fmla="*/ 0 w 4383577"/>
              <a:gd name="connsiteY3" fmla="*/ 802267 h 963631"/>
              <a:gd name="connsiteX4" fmla="*/ 397489 w 4383577"/>
              <a:gd name="connsiteY4" fmla="*/ 411152 h 963631"/>
              <a:gd name="connsiteX0" fmla="*/ 397489 w 4383576"/>
              <a:gd name="connsiteY0" fmla="*/ 411152 h 855997"/>
              <a:gd name="connsiteX1" fmla="*/ 4383576 w 4383576"/>
              <a:gd name="connsiteY1" fmla="*/ 0 h 855997"/>
              <a:gd name="connsiteX2" fmla="*/ 3588127 w 4383576"/>
              <a:gd name="connsiteY2" fmla="*/ 855997 h 855997"/>
              <a:gd name="connsiteX3" fmla="*/ 0 w 4383576"/>
              <a:gd name="connsiteY3" fmla="*/ 802267 h 855997"/>
              <a:gd name="connsiteX4" fmla="*/ 397489 w 4383576"/>
              <a:gd name="connsiteY4" fmla="*/ 411152 h 85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3576" h="855997">
                <a:moveTo>
                  <a:pt x="397489" y="411152"/>
                </a:moveTo>
                <a:lnTo>
                  <a:pt x="4383576" y="0"/>
                </a:lnTo>
                <a:lnTo>
                  <a:pt x="3588127" y="855997"/>
                </a:lnTo>
                <a:lnTo>
                  <a:pt x="0" y="802267"/>
                </a:lnTo>
                <a:lnTo>
                  <a:pt x="397489" y="411152"/>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chemeClr val="tx1"/>
              </a:solidFill>
            </a:endParaRPr>
          </a:p>
          <a:p>
            <a:pPr algn="ctr"/>
            <a:endParaRPr lang="ru-RU" sz="2000" dirty="0">
              <a:solidFill>
                <a:schemeClr val="tx1"/>
              </a:solidFill>
            </a:endParaRPr>
          </a:p>
          <a:p>
            <a:pPr algn="ctr"/>
            <a:r>
              <a:rPr lang="ru-RU" sz="2000" dirty="0" smtClean="0">
                <a:solidFill>
                  <a:schemeClr val="tx1"/>
                </a:solidFill>
              </a:rPr>
              <a:t>формирование </a:t>
            </a:r>
          </a:p>
          <a:p>
            <a:r>
              <a:rPr lang="ru-RU" sz="2000" dirty="0" smtClean="0">
                <a:solidFill>
                  <a:schemeClr val="tx1"/>
                </a:solidFill>
              </a:rPr>
              <a:t>     информационной </a:t>
            </a:r>
            <a:r>
              <a:rPr lang="ru-RU" sz="2000" dirty="0">
                <a:solidFill>
                  <a:schemeClr val="tx1"/>
                </a:solidFill>
              </a:rPr>
              <a:t>культуры</a:t>
            </a:r>
          </a:p>
          <a:p>
            <a:pPr algn="ctr"/>
            <a:endParaRPr lang="ru-RU" dirty="0"/>
          </a:p>
        </p:txBody>
      </p:sp>
      <p:sp>
        <p:nvSpPr>
          <p:cNvPr id="23" name="Прямоугольник 5"/>
          <p:cNvSpPr/>
          <p:nvPr/>
        </p:nvSpPr>
        <p:spPr>
          <a:xfrm rot="20337207" flipH="1">
            <a:off x="429632" y="4456264"/>
            <a:ext cx="2981803" cy="1360484"/>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 name="connsiteX0" fmla="*/ 0 w 3868270"/>
              <a:gd name="connsiteY0" fmla="*/ 255495 h 636963"/>
              <a:gd name="connsiteX1" fmla="*/ 3868270 w 3868270"/>
              <a:gd name="connsiteY1" fmla="*/ 0 h 636963"/>
              <a:gd name="connsiteX2" fmla="*/ 3774141 w 3868270"/>
              <a:gd name="connsiteY2" fmla="*/ 636963 h 636963"/>
              <a:gd name="connsiteX3" fmla="*/ 60016 w 3868270"/>
              <a:gd name="connsiteY3" fmla="*/ 394481 h 636963"/>
              <a:gd name="connsiteX4" fmla="*/ 0 w 3868270"/>
              <a:gd name="connsiteY4" fmla="*/ 255495 h 636963"/>
              <a:gd name="connsiteX0" fmla="*/ 0 w 3868270"/>
              <a:gd name="connsiteY0" fmla="*/ 255495 h 598078"/>
              <a:gd name="connsiteX1" fmla="*/ 3868270 w 3868270"/>
              <a:gd name="connsiteY1" fmla="*/ 0 h 598078"/>
              <a:gd name="connsiteX2" fmla="*/ 3498749 w 3868270"/>
              <a:gd name="connsiteY2" fmla="*/ 598078 h 598078"/>
              <a:gd name="connsiteX3" fmla="*/ 60016 w 3868270"/>
              <a:gd name="connsiteY3" fmla="*/ 394481 h 598078"/>
              <a:gd name="connsiteX4" fmla="*/ 0 w 3868270"/>
              <a:gd name="connsiteY4" fmla="*/ 255495 h 598078"/>
              <a:gd name="connsiteX0" fmla="*/ 0 w 4056803"/>
              <a:gd name="connsiteY0" fmla="*/ 240607 h 583190"/>
              <a:gd name="connsiteX1" fmla="*/ 4056804 w 4056803"/>
              <a:gd name="connsiteY1" fmla="*/ 0 h 583190"/>
              <a:gd name="connsiteX2" fmla="*/ 3498749 w 4056803"/>
              <a:gd name="connsiteY2" fmla="*/ 583190 h 583190"/>
              <a:gd name="connsiteX3" fmla="*/ 60016 w 4056803"/>
              <a:gd name="connsiteY3" fmla="*/ 379593 h 583190"/>
              <a:gd name="connsiteX4" fmla="*/ 0 w 4056803"/>
              <a:gd name="connsiteY4" fmla="*/ 240607 h 58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803" h="583190">
                <a:moveTo>
                  <a:pt x="0" y="240607"/>
                </a:moveTo>
                <a:lnTo>
                  <a:pt x="4056804" y="0"/>
                </a:lnTo>
                <a:lnTo>
                  <a:pt x="3498749" y="583190"/>
                </a:lnTo>
                <a:lnTo>
                  <a:pt x="60016" y="379593"/>
                </a:lnTo>
                <a:lnTo>
                  <a:pt x="0" y="240607"/>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      развитие </a:t>
            </a:r>
          </a:p>
          <a:p>
            <a:r>
              <a:rPr lang="ru-RU" sz="2000" dirty="0" smtClean="0">
                <a:solidFill>
                  <a:schemeClr val="tx1"/>
                </a:solidFill>
              </a:rPr>
              <a:t>    исследовательской деятельности</a:t>
            </a:r>
            <a:endParaRPr lang="ru-RU" sz="2000" dirty="0">
              <a:solidFill>
                <a:schemeClr val="tx1"/>
              </a:solidFill>
            </a:endParaRPr>
          </a:p>
        </p:txBody>
      </p:sp>
      <p:sp>
        <p:nvSpPr>
          <p:cNvPr id="24" name="Прямоугольник 5"/>
          <p:cNvSpPr/>
          <p:nvPr/>
        </p:nvSpPr>
        <p:spPr>
          <a:xfrm rot="18874198">
            <a:off x="5220536" y="864403"/>
            <a:ext cx="1631355" cy="50723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25" name="Прямоугольник 5"/>
          <p:cNvSpPr/>
          <p:nvPr/>
        </p:nvSpPr>
        <p:spPr>
          <a:xfrm rot="2725802" flipV="1">
            <a:off x="4952870" y="5523343"/>
            <a:ext cx="1631355" cy="50723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26" name="Прямоугольник 5"/>
          <p:cNvSpPr/>
          <p:nvPr/>
        </p:nvSpPr>
        <p:spPr>
          <a:xfrm rot="17892412">
            <a:off x="2296680" y="5645870"/>
            <a:ext cx="1843771" cy="676313"/>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Формирование читательской грамотности</a:t>
            </a:r>
            <a:endParaRPr lang="ru-RU" dirty="0">
              <a:solidFill>
                <a:schemeClr val="tx1"/>
              </a:solidFill>
            </a:endParaRPr>
          </a:p>
        </p:txBody>
      </p:sp>
      <p:sp>
        <p:nvSpPr>
          <p:cNvPr id="27" name="Прямоугольник 5"/>
          <p:cNvSpPr/>
          <p:nvPr/>
        </p:nvSpPr>
        <p:spPr>
          <a:xfrm rot="13653677">
            <a:off x="2496996" y="804434"/>
            <a:ext cx="1285702" cy="365193"/>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28" name="Прямоугольник 5"/>
          <p:cNvSpPr/>
          <p:nvPr/>
        </p:nvSpPr>
        <p:spPr>
          <a:xfrm rot="15421403">
            <a:off x="3594238" y="773388"/>
            <a:ext cx="801064" cy="34174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29" name="Прямоугольник 5"/>
          <p:cNvSpPr/>
          <p:nvPr/>
        </p:nvSpPr>
        <p:spPr>
          <a:xfrm rot="17156511">
            <a:off x="4523418" y="739268"/>
            <a:ext cx="801064" cy="34174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30" name="Прямоугольник 5"/>
          <p:cNvSpPr/>
          <p:nvPr/>
        </p:nvSpPr>
        <p:spPr>
          <a:xfrm rot="6178597" flipV="1">
            <a:off x="3697608" y="5824591"/>
            <a:ext cx="801064" cy="34174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31" name="Прямоугольник 5"/>
          <p:cNvSpPr/>
          <p:nvPr/>
        </p:nvSpPr>
        <p:spPr>
          <a:xfrm rot="4443489" flipV="1">
            <a:off x="4626788" y="5790470"/>
            <a:ext cx="801064" cy="341745"/>
          </a:xfrm>
          <a:custGeom>
            <a:avLst/>
            <a:gdLst>
              <a:gd name="connsiteX0" fmla="*/ 0 w 3760694"/>
              <a:gd name="connsiteY0" fmla="*/ 0 h 556280"/>
              <a:gd name="connsiteX1" fmla="*/ 3760694 w 3760694"/>
              <a:gd name="connsiteY1" fmla="*/ 0 h 556280"/>
              <a:gd name="connsiteX2" fmla="*/ 3760694 w 3760694"/>
              <a:gd name="connsiteY2" fmla="*/ 556280 h 556280"/>
              <a:gd name="connsiteX3" fmla="*/ 0 w 3760694"/>
              <a:gd name="connsiteY3" fmla="*/ 556280 h 556280"/>
              <a:gd name="connsiteX4" fmla="*/ 0 w 3760694"/>
              <a:gd name="connsiteY4" fmla="*/ 0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556280 h 556280"/>
              <a:gd name="connsiteX4" fmla="*/ 0 w 3774141"/>
              <a:gd name="connsiteY4" fmla="*/ 174812 h 556280"/>
              <a:gd name="connsiteX0" fmla="*/ 0 w 3774141"/>
              <a:gd name="connsiteY0" fmla="*/ 174812 h 556280"/>
              <a:gd name="connsiteX1" fmla="*/ 3774141 w 3774141"/>
              <a:gd name="connsiteY1" fmla="*/ 0 h 556280"/>
              <a:gd name="connsiteX2" fmla="*/ 3774141 w 3774141"/>
              <a:gd name="connsiteY2" fmla="*/ 556280 h 556280"/>
              <a:gd name="connsiteX3" fmla="*/ 13447 w 3774141"/>
              <a:gd name="connsiteY3" fmla="*/ 394916 h 556280"/>
              <a:gd name="connsiteX4" fmla="*/ 0 w 3774141"/>
              <a:gd name="connsiteY4" fmla="*/ 174812 h 556280"/>
              <a:gd name="connsiteX0" fmla="*/ 0 w 3868270"/>
              <a:gd name="connsiteY0" fmla="*/ 255495 h 636963"/>
              <a:gd name="connsiteX1" fmla="*/ 3868270 w 3868270"/>
              <a:gd name="connsiteY1" fmla="*/ 0 h 636963"/>
              <a:gd name="connsiteX2" fmla="*/ 3774141 w 3868270"/>
              <a:gd name="connsiteY2" fmla="*/ 636963 h 636963"/>
              <a:gd name="connsiteX3" fmla="*/ 13447 w 3868270"/>
              <a:gd name="connsiteY3" fmla="*/ 475599 h 636963"/>
              <a:gd name="connsiteX4" fmla="*/ 0 w 3868270"/>
              <a:gd name="connsiteY4" fmla="*/ 255495 h 6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270" h="636963">
                <a:moveTo>
                  <a:pt x="0" y="255495"/>
                </a:moveTo>
                <a:lnTo>
                  <a:pt x="3868270" y="0"/>
                </a:lnTo>
                <a:lnTo>
                  <a:pt x="3774141" y="636963"/>
                </a:lnTo>
                <a:lnTo>
                  <a:pt x="13447" y="475599"/>
                </a:lnTo>
                <a:lnTo>
                  <a:pt x="0" y="255495"/>
                </a:ln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Tree>
    <p:extLst>
      <p:ext uri="{BB962C8B-B14F-4D97-AF65-F5344CB8AC3E}">
        <p14:creationId xmlns:p14="http://schemas.microsoft.com/office/powerpoint/2010/main" val="14529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2000"/>
                                        <p:tgtEl>
                                          <p:spTgt spid="17"/>
                                        </p:tgtEl>
                                      </p:cBhvr>
                                    </p:animEffect>
                                  </p:childTnLst>
                                </p:cTn>
                              </p:par>
                            </p:childTnLst>
                          </p:cTn>
                        </p:par>
                        <p:par>
                          <p:cTn id="12" fill="hold">
                            <p:stCondLst>
                              <p:cond delay="35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2000"/>
                                        <p:tgtEl>
                                          <p:spTgt spid="31"/>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7500"/>
                            </p:stCondLst>
                            <p:childTnLst>
                              <p:par>
                                <p:cTn id="21" presetID="2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2000"/>
                                        <p:tgtEl>
                                          <p:spTgt spid="26"/>
                                        </p:tgtEl>
                                      </p:cBhvr>
                                    </p:animEffect>
                                  </p:childTnLst>
                                </p:cTn>
                              </p:par>
                            </p:childTnLst>
                          </p:cTn>
                        </p:par>
                        <p:par>
                          <p:cTn id="24" fill="hold">
                            <p:stCondLst>
                              <p:cond delay="9500"/>
                            </p:stCondLst>
                            <p:childTnLst>
                              <p:par>
                                <p:cTn id="25" presetID="2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2000"/>
                                        <p:tgtEl>
                                          <p:spTgt spid="18"/>
                                        </p:tgtEl>
                                      </p:cBhvr>
                                    </p:animEffect>
                                  </p:childTnLst>
                                </p:cTn>
                              </p:par>
                            </p:childTnLst>
                          </p:cTn>
                        </p:par>
                        <p:par>
                          <p:cTn id="28" fill="hold">
                            <p:stCondLst>
                              <p:cond delay="115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2000"/>
                                        <p:tgtEl>
                                          <p:spTgt spid="29"/>
                                        </p:tgtEl>
                                      </p:cBhvr>
                                    </p:animEffect>
                                  </p:childTnLst>
                                </p:cTn>
                              </p:par>
                            </p:childTnLst>
                          </p:cTn>
                        </p:par>
                        <p:par>
                          <p:cTn id="32" fill="hold">
                            <p:stCondLst>
                              <p:cond delay="1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2000"/>
                                        <p:tgtEl>
                                          <p:spTgt spid="27"/>
                                        </p:tgtEl>
                                      </p:cBhvr>
                                    </p:animEffect>
                                  </p:childTnLst>
                                </p:cTn>
                              </p:par>
                            </p:childTnLst>
                          </p:cTn>
                        </p:par>
                        <p:par>
                          <p:cTn id="36" fill="hold">
                            <p:stCondLst>
                              <p:cond delay="15500"/>
                            </p:stCondLst>
                            <p:childTnLst>
                              <p:par>
                                <p:cTn id="37" presetID="22" presetClass="entr" presetSubtype="2"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2000"/>
                                        <p:tgtEl>
                                          <p:spTgt spid="20"/>
                                        </p:tgtEl>
                                      </p:cBhvr>
                                    </p:animEffect>
                                  </p:childTnLst>
                                </p:cTn>
                              </p:par>
                            </p:childTnLst>
                          </p:cTn>
                        </p:par>
                        <p:par>
                          <p:cTn id="40" fill="hold">
                            <p:stCondLst>
                              <p:cond delay="175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2000"/>
                                        <p:tgtEl>
                                          <p:spTgt spid="25"/>
                                        </p:tgtEl>
                                      </p:cBhvr>
                                    </p:animEffect>
                                  </p:childTnLst>
                                </p:cTn>
                              </p:par>
                            </p:childTnLst>
                          </p:cTn>
                        </p:par>
                        <p:par>
                          <p:cTn id="44" fill="hold">
                            <p:stCondLst>
                              <p:cond delay="19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000"/>
                                        <p:tgtEl>
                                          <p:spTgt spid="21"/>
                                        </p:tgtEl>
                                      </p:cBhvr>
                                    </p:animEffect>
                                  </p:childTnLst>
                                </p:cTn>
                              </p:par>
                            </p:childTnLst>
                          </p:cTn>
                        </p:par>
                        <p:par>
                          <p:cTn id="48" fill="hold">
                            <p:stCondLst>
                              <p:cond delay="2150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2000"/>
                                        <p:tgtEl>
                                          <p:spTgt spid="28"/>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2000"/>
                                        <p:tgtEl>
                                          <p:spTgt spid="23"/>
                                        </p:tgtEl>
                                      </p:cBhvr>
                                    </p:animEffect>
                                  </p:childTnLst>
                                </p:cTn>
                              </p:par>
                            </p:childTnLst>
                          </p:cTn>
                        </p:par>
                        <p:par>
                          <p:cTn id="55" fill="hold">
                            <p:stCondLst>
                              <p:cond delay="2350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2000"/>
                                        <p:tgtEl>
                                          <p:spTgt spid="24"/>
                                        </p:tgtEl>
                                      </p:cBhvr>
                                    </p:animEffect>
                                  </p:childTnLst>
                                </p:cTn>
                              </p:par>
                            </p:childTnLst>
                          </p:cTn>
                        </p:par>
                        <p:par>
                          <p:cTn id="59" fill="hold">
                            <p:stCondLst>
                              <p:cond delay="25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000"/>
                                        <p:tgtEl>
                                          <p:spTgt spid="22"/>
                                        </p:tgtEl>
                                      </p:cBhvr>
                                    </p:animEffect>
                                  </p:childTnLst>
                                </p:cTn>
                              </p:par>
                            </p:childTnLst>
                          </p:cTn>
                        </p:par>
                        <p:par>
                          <p:cTn id="63" fill="hold">
                            <p:stCondLst>
                              <p:cond delay="27500"/>
                            </p:stCondLst>
                            <p:childTnLst>
                              <p:par>
                                <p:cTn id="64" presetID="22" presetClass="entr" presetSubtype="1"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22" descr="qr-cod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36" y="5157829"/>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23" descr="get_file?id=216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97" y="1752891"/>
            <a:ext cx="5528437" cy="3876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378205" y="669216"/>
            <a:ext cx="569685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Станция 1. </a:t>
            </a: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Отсканируй код и поработай с текстом</a:t>
            </a:r>
            <a:r>
              <a:rPr kumimoji="0" lang="ru-RU" alt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alt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378205" y="4080689"/>
            <a:ext cx="2656703"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Следуй подсказке для поиска таблицы</a:t>
            </a:r>
            <a:r>
              <a:rPr kumimoji="0" lang="ru-RU" alt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alt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4916754" y="5938879"/>
            <a:ext cx="3288593"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(таблица находится в кабинете)</a:t>
            </a:r>
          </a:p>
        </p:txBody>
      </p:sp>
      <p:pic>
        <p:nvPicPr>
          <p:cNvPr id="2056" name="Picture 8" descr="D:\Все документы\Downloads\qr-code (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09" y="1199224"/>
            <a:ext cx="28384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9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822" y="1168899"/>
            <a:ext cx="6635578" cy="501675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Каждый водитель в Российской Федерации должен быть застрахован по программе обязательного страхования гражданской ответственности (ОСАГО). 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p>
          <a:p>
            <a:r>
              <a:rPr lang="ru-RU" sz="2000" dirty="0">
                <a:latin typeface="Times New Roman" panose="02020603050405020304" pitchFamily="18" charset="0"/>
                <a:cs typeface="Times New Roman" panose="02020603050405020304" pitchFamily="18" charset="0"/>
              </a:rPr>
              <a:t>Коэффициент бонус-</a:t>
            </a:r>
            <a:r>
              <a:rPr lang="ru-RU" sz="2000" dirty="0" err="1">
                <a:latin typeface="Times New Roman" panose="02020603050405020304" pitchFamily="18" charset="0"/>
                <a:cs typeface="Times New Roman" panose="02020603050405020304" pitchFamily="18" charset="0"/>
              </a:rPr>
              <a:t>малус</a:t>
            </a:r>
            <a:r>
              <a:rPr lang="ru-RU" sz="2000" dirty="0">
                <a:latin typeface="Times New Roman" panose="02020603050405020304" pitchFamily="18" charset="0"/>
                <a:cs typeface="Times New Roman" panose="02020603050405020304" pitchFamily="18" charset="0"/>
              </a:rPr>
              <a:t> (КБМ) зависит от класса водителя. Это коэффициент, понижающий или повышающий стоимость полиса в зависимости от количества ДТП в предыдущий год. Сначала водителю присваивается класс 3. Срок действия полиса, как правило, один год. Каждый последующий год класс водителя рассчитывается в зависимости от числа страховых выплат в течение истекшего года, в соответствии со следующей таблицей.</a:t>
            </a:r>
          </a:p>
        </p:txBody>
      </p:sp>
    </p:spTree>
    <p:extLst>
      <p:ext uri="{BB962C8B-B14F-4D97-AF65-F5344CB8AC3E}">
        <p14:creationId xmlns:p14="http://schemas.microsoft.com/office/powerpoint/2010/main" val="153853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Рисунок 24" descr="qr-cod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60" y="1442143"/>
            <a:ext cx="2068057" cy="20680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Рисунок 36" descr="qr-cod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022" y="4538639"/>
            <a:ext cx="1879152" cy="18791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a:spLocks noChangeArrowheads="1"/>
          </p:cNvSpPr>
          <p:nvPr/>
        </p:nvSpPr>
        <p:spPr bwMode="auto">
          <a:xfrm>
            <a:off x="321275" y="795813"/>
            <a:ext cx="4939557"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Станция 2. </a:t>
            </a: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Отсканируй код и выполни задание.</a:t>
            </a:r>
            <a:endPar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13"/>
          <p:cNvSpPr>
            <a:spLocks noChangeArrowheads="1"/>
          </p:cNvSpPr>
          <p:nvPr/>
        </p:nvSpPr>
        <p:spPr bwMode="auto">
          <a:xfrm>
            <a:off x="3437027" y="3448645"/>
            <a:ext cx="5187989"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Следуй подсказке для продвижения к следующей станции</a:t>
            </a:r>
            <a:endPar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0" y="4143375"/>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584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177" y="1133884"/>
            <a:ext cx="7043352" cy="4662815"/>
          </a:xfrm>
          <a:prstGeom prst="rect">
            <a:avLst/>
          </a:prstGeom>
        </p:spPr>
        <p:txBody>
          <a:bodyPr wrap="square">
            <a:spAutoFit/>
          </a:bodyPr>
          <a:lstStyle/>
          <a:p>
            <a:pPr indent="450215" algn="just">
              <a:lnSpc>
                <a:spcPct val="150000"/>
              </a:lnSpc>
              <a:spcAft>
                <a:spcPts val="0"/>
              </a:spcAft>
            </a:pPr>
            <a:r>
              <a:rPr lang="ru-RU" dirty="0">
                <a:solidFill>
                  <a:srgbClr val="000000"/>
                </a:solidFill>
                <a:latin typeface="Times New Roman"/>
                <a:ea typeface="Times New Roman"/>
                <a:cs typeface="Times New Roman"/>
              </a:rPr>
              <a:t>Максим страховал свою гражданскую ответственность два года. В течение второго года была сделана одна страховая выплата, но ранее выплат не было. Какой класс будет присвоен Максиму на начало третьего года страхования?</a:t>
            </a:r>
            <a:endParaRPr lang="ru-RU" sz="1400" dirty="0">
              <a:ea typeface="Times New Roman"/>
              <a:cs typeface="Times New Roman"/>
            </a:endParaRPr>
          </a:p>
          <a:p>
            <a:pPr indent="450215" algn="just">
              <a:lnSpc>
                <a:spcPct val="150000"/>
              </a:lnSpc>
              <a:spcAft>
                <a:spcPts val="0"/>
              </a:spcAft>
            </a:pPr>
            <a:r>
              <a:rPr lang="ru-RU" b="1" dirty="0">
                <a:latin typeface="Times New Roman"/>
                <a:ea typeface="Times New Roman"/>
                <a:cs typeface="Times New Roman"/>
              </a:rPr>
              <a:t>Решение.</a:t>
            </a:r>
            <a:endParaRPr lang="ru-RU" sz="1400" dirty="0">
              <a:ea typeface="Times New Roman"/>
              <a:cs typeface="Times New Roman"/>
            </a:endParaRPr>
          </a:p>
          <a:p>
            <a:pPr indent="450215" algn="just">
              <a:lnSpc>
                <a:spcPct val="150000"/>
              </a:lnSpc>
              <a:spcAft>
                <a:spcPts val="0"/>
              </a:spcAft>
            </a:pPr>
            <a:r>
              <a:rPr lang="ru-RU" dirty="0">
                <a:latin typeface="Times New Roman"/>
                <a:ea typeface="Times New Roman"/>
                <a:cs typeface="Times New Roman"/>
              </a:rPr>
              <a:t>В начале первого года Максиму был присвоен класс 3. На начало второго года ему будет присвоен класс 4, поскольку в течение первого года Максим не сделал ни одной выплаты. В течение второго года Максим сделал одну страховую выплату, значит, на начало третьего года ему будет присвоен класс 2.</a:t>
            </a:r>
            <a:endParaRPr lang="ru-RU" sz="1400" dirty="0">
              <a:ea typeface="Times New Roman"/>
              <a:cs typeface="Times New Roman"/>
            </a:endParaRPr>
          </a:p>
          <a:p>
            <a:pPr indent="450215" algn="just">
              <a:lnSpc>
                <a:spcPct val="150000"/>
              </a:lnSpc>
              <a:spcAft>
                <a:spcPts val="0"/>
              </a:spcAft>
            </a:pPr>
            <a:r>
              <a:rPr lang="ru-RU" spc="165" dirty="0">
                <a:latin typeface="Times New Roman"/>
                <a:ea typeface="Times New Roman"/>
                <a:cs typeface="Times New Roman"/>
              </a:rPr>
              <a:t>Ответ:</a:t>
            </a:r>
            <a:r>
              <a:rPr lang="ru-RU" dirty="0">
                <a:latin typeface="Times New Roman"/>
                <a:ea typeface="Times New Roman"/>
                <a:cs typeface="Times New Roman"/>
              </a:rPr>
              <a:t> 2.</a:t>
            </a:r>
            <a:endParaRPr lang="ru-RU" sz="1400" dirty="0">
              <a:ea typeface="Times New Roman"/>
              <a:cs typeface="Times New Roman"/>
            </a:endParaRPr>
          </a:p>
        </p:txBody>
      </p:sp>
    </p:spTree>
    <p:extLst>
      <p:ext uri="{BB962C8B-B14F-4D97-AF65-F5344CB8AC3E}">
        <p14:creationId xmlns:p14="http://schemas.microsoft.com/office/powerpoint/2010/main" val="174949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41" descr="qr-cod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26" y="1890584"/>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Рисунок 39" descr="qr-cod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443" y="4524375"/>
            <a:ext cx="17430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35924" y="1187507"/>
            <a:ext cx="6932141"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Станция 3. </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Отсканируй код и выполни задание</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4399005" y="3149378"/>
            <a:ext cx="4572000"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Следуй подсказке для продвижения к следующей станции</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45243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249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6757" y="1339318"/>
            <a:ext cx="6647935" cy="4662815"/>
          </a:xfrm>
          <a:prstGeom prst="rect">
            <a:avLst/>
          </a:prstGeom>
        </p:spPr>
        <p:txBody>
          <a:bodyPr wrap="square">
            <a:spAutoFit/>
          </a:bodyPr>
          <a:lstStyle/>
          <a:p>
            <a:pPr indent="450215" algn="just">
              <a:lnSpc>
                <a:spcPct val="150000"/>
              </a:lnSpc>
              <a:spcAft>
                <a:spcPts val="0"/>
              </a:spcAft>
            </a:pPr>
            <a:r>
              <a:rPr lang="ru-RU" dirty="0">
                <a:latin typeface="Times New Roman"/>
                <a:ea typeface="Times New Roman"/>
                <a:cs typeface="Times New Roman"/>
              </a:rPr>
              <a:t>Чему равен КБМ на начало третьего года страхования?</a:t>
            </a:r>
            <a:endParaRPr lang="ru-RU" sz="1400" dirty="0">
              <a:ea typeface="Times New Roman"/>
              <a:cs typeface="Times New Roman"/>
            </a:endParaRPr>
          </a:p>
          <a:p>
            <a:pPr indent="450215" algn="just">
              <a:lnSpc>
                <a:spcPct val="150000"/>
              </a:lnSpc>
              <a:spcAft>
                <a:spcPts val="0"/>
              </a:spcAft>
            </a:pPr>
            <a:r>
              <a:rPr lang="ru-RU" b="1" dirty="0">
                <a:latin typeface="Times New Roman"/>
                <a:ea typeface="Times New Roman"/>
                <a:cs typeface="Times New Roman"/>
              </a:rPr>
              <a:t>Решение.</a:t>
            </a:r>
            <a:endParaRPr lang="ru-RU" sz="1400" dirty="0">
              <a:ea typeface="Times New Roman"/>
              <a:cs typeface="Times New Roman"/>
            </a:endParaRPr>
          </a:p>
          <a:p>
            <a:pPr indent="450215" algn="just">
              <a:lnSpc>
                <a:spcPct val="150000"/>
              </a:lnSpc>
              <a:spcAft>
                <a:spcPts val="0"/>
              </a:spcAft>
            </a:pPr>
            <a:r>
              <a:rPr lang="ru-RU" dirty="0">
                <a:latin typeface="Times New Roman"/>
                <a:ea typeface="Times New Roman"/>
                <a:cs typeface="Times New Roman"/>
              </a:rPr>
              <a:t>В начале первого года Максиму был присвоен класс 3. На начало второго года ему будет присвоен класс 4, поскольку в течение первого года Максим не сделал ни одной выплаты. В течение второго года Максим сделал одну страховую выплату, значит, на начало третьего года ему будет присвоен класс 2. Следовательно, КБМ на начало третьего года страхования равен 1,4.</a:t>
            </a:r>
            <a:endParaRPr lang="ru-RU" sz="1400" dirty="0">
              <a:ea typeface="Times New Roman"/>
              <a:cs typeface="Times New Roman"/>
            </a:endParaRPr>
          </a:p>
          <a:p>
            <a:pPr indent="450215" algn="just">
              <a:lnSpc>
                <a:spcPct val="150000"/>
              </a:lnSpc>
              <a:spcAft>
                <a:spcPts val="0"/>
              </a:spcAft>
            </a:pPr>
            <a:r>
              <a:rPr lang="ru-RU" dirty="0">
                <a:latin typeface="Times New Roman"/>
                <a:ea typeface="Times New Roman"/>
                <a:cs typeface="Times New Roman"/>
              </a:rPr>
              <a:t> </a:t>
            </a:r>
            <a:endParaRPr lang="ru-RU" sz="1400" dirty="0">
              <a:ea typeface="Times New Roman"/>
              <a:cs typeface="Times New Roman"/>
            </a:endParaRPr>
          </a:p>
          <a:p>
            <a:pPr indent="450215" algn="just">
              <a:lnSpc>
                <a:spcPct val="150000"/>
              </a:lnSpc>
              <a:spcAft>
                <a:spcPts val="0"/>
              </a:spcAft>
            </a:pPr>
            <a:r>
              <a:rPr lang="ru-RU" spc="165" dirty="0">
                <a:latin typeface="Times New Roman"/>
                <a:ea typeface="Times New Roman"/>
                <a:cs typeface="Times New Roman"/>
              </a:rPr>
              <a:t>Ответ:</a:t>
            </a:r>
            <a:r>
              <a:rPr lang="ru-RU" dirty="0">
                <a:latin typeface="Times New Roman"/>
                <a:ea typeface="Times New Roman"/>
                <a:cs typeface="Times New Roman"/>
              </a:rPr>
              <a:t> 1,4.</a:t>
            </a:r>
            <a:endParaRPr lang="ru-RU" sz="1400" dirty="0">
              <a:ea typeface="Times New Roman"/>
              <a:cs typeface="Times New Roman"/>
            </a:endParaRPr>
          </a:p>
        </p:txBody>
      </p:sp>
    </p:spTree>
    <p:extLst>
      <p:ext uri="{BB962C8B-B14F-4D97-AF65-F5344CB8AC3E}">
        <p14:creationId xmlns:p14="http://schemas.microsoft.com/office/powerpoint/2010/main" val="211117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Рисунок 29" descr="qr-co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Рисунок 27" descr="qr-cod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95" y="2681429"/>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Рисунок 28" descr="get_file?id=216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90" y="2873611"/>
            <a:ext cx="5472499" cy="2477914"/>
          </a:xfrm>
          <a:prstGeom prst="rect">
            <a:avLst/>
          </a:prstGeom>
          <a:noFill/>
          <a:extLst>
            <a:ext uri="{909E8E84-426E-40DD-AFC4-6F175D3DCCD1}">
              <a14:hiddenFill xmlns:a14="http://schemas.microsoft.com/office/drawing/2010/main">
                <a:solidFill>
                  <a:srgbClr val="FFFFFF"/>
                </a:solidFill>
              </a14:hiddenFill>
            </a:ext>
          </a:extLst>
        </p:spPr>
      </p:pic>
      <p:pic>
        <p:nvPicPr>
          <p:cNvPr id="6145" name="Рисунок 40" descr="qr-cod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895" y="5351525"/>
            <a:ext cx="1426430" cy="1426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2134633" y="514588"/>
            <a:ext cx="3999428"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Станция 4. </a:t>
            </a: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Отсканируй код и выполни задание</a:t>
            </a:r>
            <a:endPar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216349"/>
            <a:ext cx="4596579"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Следуй следующей подсказке для поиска таблицы</a:t>
            </a:r>
            <a:endPar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902" y="4243529"/>
            <a:ext cx="2644948"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Следуй подсказке для продвижения к следующей станции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916305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4341729" y="5507513"/>
            <a:ext cx="3278654" cy="369332"/>
          </a:xfrm>
          <a:prstGeom prst="rect">
            <a:avLst/>
          </a:prstGeom>
        </p:spPr>
        <p:txBody>
          <a:bodyPr wrap="none">
            <a:spAutoFit/>
          </a:bodyPr>
          <a:lstStyle/>
          <a:p>
            <a:pPr lvl="0" fontAlgn="base">
              <a:spcBef>
                <a:spcPct val="0"/>
              </a:spcBef>
              <a:spcAft>
                <a:spcPct val="0"/>
              </a:spcAft>
            </a:pPr>
            <a:r>
              <a:rPr lang="en-US" alt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таблица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находится в кабинете</a:t>
            </a:r>
            <a:r>
              <a:rPr lang="ru-RU" altLang="ru-RU" dirty="0">
                <a:solidFill>
                  <a:srgbClr val="000000"/>
                </a:solidFill>
                <a:latin typeface="Arial" pitchFamily="34" charset="0"/>
                <a:ea typeface="Times New Roman" pitchFamily="18" charset="0"/>
                <a:cs typeface="Arial" pitchFamily="34" charset="0"/>
              </a:rPr>
              <a:t>)</a:t>
            </a:r>
            <a:endParaRPr lang="ru-RU" altLang="ru-RU" sz="1600"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56054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7328" y="1091423"/>
            <a:ext cx="6042456" cy="923330"/>
          </a:xfrm>
          <a:prstGeom prst="rect">
            <a:avLst/>
          </a:prstGeom>
        </p:spPr>
        <p:txBody>
          <a:bodyPr wrap="square">
            <a:spAutoFit/>
          </a:bodyPr>
          <a:lstStyle/>
          <a:p>
            <a:pPr indent="450215" algn="just">
              <a:lnSpc>
                <a:spcPct val="150000"/>
              </a:lnSpc>
              <a:spcAft>
                <a:spcPts val="0"/>
              </a:spcAft>
            </a:pPr>
            <a:r>
              <a:rPr lang="ru-RU" dirty="0">
                <a:solidFill>
                  <a:srgbClr val="000000"/>
                </a:solidFill>
                <a:latin typeface="Times New Roman"/>
                <a:ea typeface="Times New Roman"/>
                <a:cs typeface="Times New Roman"/>
              </a:rPr>
              <a:t>Коэффициент возраста и водительского стажа (КВС) также влияет на стоимость полиса (см. таблицу).</a:t>
            </a:r>
            <a:endParaRPr lang="ru-RU" sz="1400" dirty="0">
              <a:ea typeface="Times New Roman"/>
              <a:cs typeface="Times New Roman"/>
            </a:endParaRPr>
          </a:p>
        </p:txBody>
      </p:sp>
      <p:sp>
        <p:nvSpPr>
          <p:cNvPr id="6" name="Прямоугольник 5"/>
          <p:cNvSpPr/>
          <p:nvPr/>
        </p:nvSpPr>
        <p:spPr>
          <a:xfrm>
            <a:off x="877326" y="2177262"/>
            <a:ext cx="7339913" cy="3831818"/>
          </a:xfrm>
          <a:prstGeom prst="rect">
            <a:avLst/>
          </a:prstGeom>
        </p:spPr>
        <p:txBody>
          <a:bodyPr wrap="square">
            <a:spAutoFit/>
          </a:bodyPr>
          <a:lstStyle/>
          <a:p>
            <a:pPr indent="450215" algn="just">
              <a:lnSpc>
                <a:spcPct val="150000"/>
              </a:lnSpc>
              <a:spcAft>
                <a:spcPts val="0"/>
              </a:spcAft>
            </a:pPr>
            <a:r>
              <a:rPr lang="ru-RU" dirty="0">
                <a:solidFill>
                  <a:srgbClr val="000000"/>
                </a:solidFill>
                <a:latin typeface="Times New Roman"/>
                <a:ea typeface="Times New Roman"/>
                <a:cs typeface="Times New Roman"/>
              </a:rPr>
              <a:t>Когда Максим получил водительские права и впервые оформил полис, ему было 25 лет. Чему равен КВС на начало 3-го года страхования?</a:t>
            </a:r>
            <a:endParaRPr lang="ru-RU" sz="1400" dirty="0">
              <a:ea typeface="Times New Roman"/>
              <a:cs typeface="Times New Roman"/>
            </a:endParaRPr>
          </a:p>
          <a:p>
            <a:pPr indent="450215" algn="just">
              <a:lnSpc>
                <a:spcPct val="150000"/>
              </a:lnSpc>
              <a:spcAft>
                <a:spcPts val="0"/>
              </a:spcAft>
            </a:pPr>
            <a:r>
              <a:rPr lang="ru-RU" b="1" dirty="0">
                <a:latin typeface="Times New Roman"/>
                <a:ea typeface="Times New Roman"/>
                <a:cs typeface="Times New Roman"/>
              </a:rPr>
              <a:t>Решение.</a:t>
            </a:r>
            <a:endParaRPr lang="ru-RU" sz="1400" dirty="0">
              <a:ea typeface="Times New Roman"/>
              <a:cs typeface="Times New Roman"/>
            </a:endParaRPr>
          </a:p>
          <a:p>
            <a:pPr indent="450215" algn="just">
              <a:lnSpc>
                <a:spcPct val="150000"/>
              </a:lnSpc>
              <a:spcAft>
                <a:spcPts val="0"/>
              </a:spcAft>
            </a:pPr>
            <a:r>
              <a:rPr lang="ru-RU" dirty="0">
                <a:latin typeface="Times New Roman"/>
                <a:ea typeface="Times New Roman"/>
                <a:cs typeface="Times New Roman"/>
              </a:rPr>
              <a:t>Поскольку, когда Максим впервые получил права и оформил полис ему было 25 лет, на начало 3-го года страхования он будет попадать в возрастную категорию 25−29 лет, а его стаж будет попадать в промежуток 2 года. Следовательно, КВС равен 1,63.</a:t>
            </a:r>
            <a:endParaRPr lang="ru-RU" sz="1400" dirty="0">
              <a:ea typeface="Times New Roman"/>
              <a:cs typeface="Times New Roman"/>
            </a:endParaRPr>
          </a:p>
          <a:p>
            <a:pPr indent="450215" algn="just">
              <a:lnSpc>
                <a:spcPct val="150000"/>
              </a:lnSpc>
              <a:spcAft>
                <a:spcPts val="0"/>
              </a:spcAft>
            </a:pPr>
            <a:r>
              <a:rPr lang="ru-RU" spc="165" dirty="0">
                <a:latin typeface="Times New Roman"/>
                <a:ea typeface="Times New Roman"/>
                <a:cs typeface="Times New Roman"/>
              </a:rPr>
              <a:t>Ответ:</a:t>
            </a:r>
            <a:r>
              <a:rPr lang="ru-RU" dirty="0">
                <a:latin typeface="Times New Roman"/>
                <a:ea typeface="Times New Roman"/>
                <a:cs typeface="Times New Roman"/>
              </a:rPr>
              <a:t> 1,63.</a:t>
            </a:r>
            <a:endParaRPr lang="ru-RU" sz="1400" dirty="0">
              <a:ea typeface="Times New Roman"/>
              <a:cs typeface="Times New Roman"/>
            </a:endParaRPr>
          </a:p>
        </p:txBody>
      </p:sp>
    </p:spTree>
    <p:extLst>
      <p:ext uri="{BB962C8B-B14F-4D97-AF65-F5344CB8AC3E}">
        <p14:creationId xmlns:p14="http://schemas.microsoft.com/office/powerpoint/2010/main" val="220312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81872" y="578432"/>
            <a:ext cx="8229600" cy="1066800"/>
          </a:xfrm>
        </p:spPr>
        <p:txBody>
          <a:bodyPr/>
          <a:lstStyle/>
          <a:p>
            <a:pPr algn="ctr"/>
            <a:r>
              <a:rPr lang="ru-RU" b="1" dirty="0" smtClean="0">
                <a:latin typeface="Times New Roman" panose="02020603050405020304" pitchFamily="18" charset="0"/>
                <a:cs typeface="Times New Roman" panose="02020603050405020304" pitchFamily="18" charset="0"/>
              </a:rPr>
              <a:t>QR-</a:t>
            </a:r>
            <a:r>
              <a:rPr lang="ru-RU" b="1" dirty="0" err="1" smtClean="0">
                <a:latin typeface="Times New Roman" panose="02020603050405020304" pitchFamily="18" charset="0"/>
                <a:cs typeface="Times New Roman" panose="02020603050405020304" pitchFamily="18" charset="0"/>
              </a:rPr>
              <a:t>квест</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11655" y="1463658"/>
            <a:ext cx="235745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Решаемые задачи:</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869688" y="1421496"/>
            <a:ext cx="2357454" cy="8279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Результат:</a:t>
            </a:r>
            <a:endParaRPr lang="ru-RU" sz="2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11655" y="3081456"/>
            <a:ext cx="2357454" cy="1865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Повышение внутренней мотивации к обучению через форму и средства (игра, устройства)</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11655" y="5281222"/>
            <a:ext cx="2357454" cy="143313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Повышение </a:t>
            </a:r>
            <a:r>
              <a:rPr lang="ru-RU" b="1" dirty="0" smtClean="0">
                <a:solidFill>
                  <a:schemeClr val="bg1"/>
                </a:solidFill>
                <a:latin typeface="Times New Roman" panose="02020603050405020304" pitchFamily="18" charset="0"/>
                <a:cs typeface="Times New Roman" panose="02020603050405020304" pitchFamily="18" charset="0"/>
              </a:rPr>
              <a:t>качества</a:t>
            </a:r>
            <a:r>
              <a:rPr lang="ru-RU" b="1"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функциональной грамотности</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93255" y="3102498"/>
            <a:ext cx="2357454" cy="182353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Операционная готовность к использованию мобильных устройств в обучении и в жизни</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93255" y="5261144"/>
            <a:ext cx="2357454" cy="1383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Способность получать и применять информацию</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2" name="Стрелка вниз 1"/>
          <p:cNvSpPr/>
          <p:nvPr/>
        </p:nvSpPr>
        <p:spPr>
          <a:xfrm>
            <a:off x="1748066" y="2249476"/>
            <a:ext cx="484632" cy="831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929666" y="2249476"/>
            <a:ext cx="484632" cy="853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295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bwMode="auto">
          <a:xfrm>
            <a:off x="222422" y="1161535"/>
            <a:ext cx="7722974" cy="1839740"/>
          </a:xfrm>
          <a:prstGeom prst="rect">
            <a:avLst/>
          </a:prstGeom>
          <a:solidFill>
            <a:schemeClr val="bg1"/>
          </a:solidFill>
          <a:ln>
            <a:noFill/>
          </a:ln>
          <a:effectLst/>
        </p:spPr>
        <p:txBody>
          <a:bodyPr wrap="none" anchor="ctr"/>
          <a:lstStyle/>
          <a:p>
            <a:pPr marL="0" indent="0">
              <a:lnSpc>
                <a:spcPct val="100000"/>
              </a:lnSpc>
              <a:buNone/>
              <a:defRPr/>
            </a:pPr>
            <a:r>
              <a:rPr lang="ru-RU" altLang="ru-RU" sz="2000" b="1" dirty="0" smtClean="0">
                <a:latin typeface="Times New Roman" panose="02020603050405020304" pitchFamily="18" charset="0"/>
                <a:cs typeface="Times New Roman" panose="02020603050405020304" pitchFamily="18" charset="0"/>
              </a:rPr>
              <a:t>ФУНКЦИОНАЛЬНАЯ </a:t>
            </a:r>
            <a:r>
              <a:rPr lang="ru-RU" altLang="ru-RU" sz="2000" b="1" dirty="0">
                <a:latin typeface="Times New Roman" panose="02020603050405020304" pitchFamily="18" charset="0"/>
                <a:cs typeface="Times New Roman" panose="02020603050405020304" pitchFamily="18" charset="0"/>
              </a:rPr>
              <a:t>ГРАМОТНОСТЬ</a:t>
            </a:r>
            <a:r>
              <a:rPr lang="ru-RU" altLang="ru-RU" sz="2000" dirty="0">
                <a:latin typeface="Times New Roman" panose="02020603050405020304" pitchFamily="18" charset="0"/>
                <a:cs typeface="Times New Roman" panose="02020603050405020304" pitchFamily="18" charset="0"/>
              </a:rPr>
              <a:t> в наиболее широком </a:t>
            </a:r>
          </a:p>
          <a:p>
            <a:pPr marL="0" indent="0">
              <a:lnSpc>
                <a:spcPct val="100000"/>
              </a:lnSpc>
              <a:buNone/>
              <a:defRPr/>
            </a:pPr>
            <a:r>
              <a:rPr lang="ru-RU" altLang="ru-RU" sz="2000" dirty="0">
                <a:latin typeface="Times New Roman" panose="02020603050405020304" pitchFamily="18" charset="0"/>
                <a:cs typeface="Times New Roman" panose="02020603050405020304" pitchFamily="18" charset="0"/>
              </a:rPr>
              <a:t>определении выступает как способ социальной ориентации </a:t>
            </a:r>
            <a:r>
              <a:rPr lang="ru-RU" altLang="ru-RU" sz="2000" dirty="0" smtClean="0">
                <a:latin typeface="Times New Roman" panose="02020603050405020304" pitchFamily="18" charset="0"/>
                <a:cs typeface="Times New Roman" panose="02020603050405020304" pitchFamily="18" charset="0"/>
              </a:rPr>
              <a:t>личности</a:t>
            </a:r>
            <a:r>
              <a:rPr lang="ru-RU" altLang="ru-RU" sz="2000" dirty="0">
                <a:latin typeface="Times New Roman" panose="02020603050405020304" pitchFamily="18" charset="0"/>
                <a:cs typeface="Times New Roman" panose="02020603050405020304" pitchFamily="18" charset="0"/>
              </a:rPr>
              <a:t>, </a:t>
            </a:r>
            <a:endParaRPr lang="ru-RU" altLang="ru-RU" sz="2000" dirty="0" smtClean="0">
              <a:latin typeface="Times New Roman" panose="02020603050405020304" pitchFamily="18" charset="0"/>
              <a:cs typeface="Times New Roman" panose="02020603050405020304" pitchFamily="18" charset="0"/>
            </a:endParaRPr>
          </a:p>
          <a:p>
            <a:pPr marL="0" indent="0">
              <a:lnSpc>
                <a:spcPct val="100000"/>
              </a:lnSpc>
              <a:buNone/>
              <a:defRPr/>
            </a:pPr>
            <a:r>
              <a:rPr lang="ru-RU" altLang="ru-RU" sz="2000" dirty="0" smtClean="0">
                <a:latin typeface="Times New Roman" panose="02020603050405020304" pitchFamily="18" charset="0"/>
                <a:cs typeface="Times New Roman" panose="02020603050405020304" pitchFamily="18" charset="0"/>
              </a:rPr>
              <a:t>интегрирующий связь </a:t>
            </a:r>
            <a:r>
              <a:rPr lang="ru-RU" altLang="ru-RU" sz="2000" dirty="0">
                <a:latin typeface="Times New Roman" panose="02020603050405020304" pitchFamily="18" charset="0"/>
                <a:cs typeface="Times New Roman" panose="02020603050405020304" pitchFamily="18" charset="0"/>
              </a:rPr>
              <a:t>образования (в первую </a:t>
            </a:r>
            <a:r>
              <a:rPr lang="ru-RU" altLang="ru-RU" sz="2000" dirty="0" smtClean="0">
                <a:latin typeface="Times New Roman" panose="02020603050405020304" pitchFamily="18" charset="0"/>
                <a:cs typeface="Times New Roman" panose="02020603050405020304" pitchFamily="18" charset="0"/>
              </a:rPr>
              <a:t>очередь </a:t>
            </a:r>
            <a:r>
              <a:rPr lang="ru-RU" altLang="ru-RU" sz="2000" dirty="0">
                <a:latin typeface="Times New Roman" panose="02020603050405020304" pitchFamily="18" charset="0"/>
                <a:cs typeface="Times New Roman" panose="02020603050405020304" pitchFamily="18" charset="0"/>
              </a:rPr>
              <a:t>общего) </a:t>
            </a:r>
          </a:p>
          <a:p>
            <a:pPr marL="0" indent="0">
              <a:lnSpc>
                <a:spcPct val="100000"/>
              </a:lnSpc>
              <a:buNone/>
              <a:defRPr/>
            </a:pPr>
            <a:r>
              <a:rPr lang="ru-RU" altLang="ru-RU" sz="2000" dirty="0">
                <a:latin typeface="Times New Roman" panose="02020603050405020304" pitchFamily="18" charset="0"/>
                <a:cs typeface="Times New Roman" panose="02020603050405020304" pitchFamily="18" charset="0"/>
              </a:rPr>
              <a:t>с многоплановой человеческой </a:t>
            </a:r>
            <a:r>
              <a:rPr lang="ru-RU" altLang="ru-RU" sz="2000" dirty="0" smtClean="0">
                <a:latin typeface="Times New Roman" panose="02020603050405020304" pitchFamily="18" charset="0"/>
                <a:cs typeface="Times New Roman" panose="02020603050405020304" pitchFamily="18" charset="0"/>
              </a:rPr>
              <a:t>деятельностью</a:t>
            </a:r>
            <a:r>
              <a:rPr lang="en-US" altLang="ru-RU" sz="2000" dirty="0">
                <a:latin typeface="Times New Roman" panose="02020603050405020304" pitchFamily="18" charset="0"/>
                <a:cs typeface="Times New Roman" panose="02020603050405020304" pitchFamily="18" charset="0"/>
              </a:rPr>
              <a:t>.</a:t>
            </a:r>
            <a:r>
              <a:rPr lang="ru-RU" altLang="ru-RU" sz="2000" dirty="0" smtClean="0">
                <a:solidFill>
                  <a:schemeClr val="bg1"/>
                </a:solidFill>
                <a:latin typeface="Times New Roman" panose="02020603050405020304" pitchFamily="18" charset="0"/>
                <a:cs typeface="Times New Roman" panose="02020603050405020304" pitchFamily="18" charset="0"/>
              </a:rPr>
              <a:t>. </a:t>
            </a:r>
            <a:endParaRPr lang="ru-RU" altLang="ru-RU" sz="20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36594" y="4546255"/>
            <a:ext cx="8064500" cy="1800225"/>
          </a:xfrm>
          <a:prstGeom prst="rect">
            <a:avLst/>
          </a:pr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altLang="ru-RU"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ФУНКЦИОНАЛЬНАЯ ГРАМОТНОСТЬ – </a:t>
            </a:r>
            <a:r>
              <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использование знаний,</a:t>
            </a:r>
          </a:p>
          <a:p>
            <a:pPr marL="0" marR="0" lvl="0" indent="0" defTabSz="914400" eaLnBrk="1" fontAlgn="base"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умений и навыков, приобретенных в школе, </a:t>
            </a:r>
          </a:p>
          <a:p>
            <a:pPr marL="0" marR="0" lvl="0" indent="0" defTabSz="914400" eaLnBrk="1" fontAlgn="base"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для решения широкого диапазона жизненных задач </a:t>
            </a:r>
          </a:p>
          <a:p>
            <a:pPr marL="0" marR="0" lvl="0" indent="0" defTabSz="914400" eaLnBrk="1" fontAlgn="base"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в различных сферах человеческой деятельности, </a:t>
            </a:r>
          </a:p>
          <a:p>
            <a:pPr marL="0" marR="0" lvl="0" indent="0" defTabSz="914400" eaLnBrk="1" fontAlgn="base"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а также в межличностном общении и социальных </a:t>
            </a:r>
            <a:r>
              <a:rPr kumimoji="0" lang="ru-RU" altLang="ru-RU" sz="20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отношениях</a:t>
            </a:r>
            <a:r>
              <a:rPr lang="en-US" altLang="ru-RU" sz="2000" kern="0" dirty="0">
                <a:latin typeface="Times New Roman" panose="02020603050405020304" pitchFamily="18" charset="0"/>
                <a:cs typeface="Times New Roman" panose="02020603050405020304" pitchFamily="18" charset="0"/>
              </a:rPr>
              <a:t>.</a:t>
            </a:r>
            <a:endParaRPr kumimoji="0" lang="ru-RU" altLang="ru-RU"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276" y="2842483"/>
            <a:ext cx="16033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62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6866" y="1393139"/>
            <a:ext cx="7886700" cy="3080007"/>
          </a:xfrm>
        </p:spPr>
        <p:txBody>
          <a:bodyPr>
            <a:normAutofit/>
          </a:bodyPr>
          <a:lstStyle/>
          <a:p>
            <a:pPr marL="0" indent="0">
              <a:buNone/>
            </a:pPr>
            <a:endParaRPr lang="ru-RU" sz="6000" dirty="0" smtClean="0">
              <a:latin typeface="Times New Roman" panose="02020603050405020304" pitchFamily="18" charset="0"/>
              <a:cs typeface="Times New Roman" panose="02020603050405020304" pitchFamily="18" charset="0"/>
            </a:endParaRPr>
          </a:p>
          <a:p>
            <a:pPr marL="0" indent="0">
              <a:buNone/>
            </a:pPr>
            <a:r>
              <a:rPr lang="ru-RU" sz="6000" dirty="0" smtClean="0">
                <a:latin typeface="Times New Roman" panose="02020603050405020304" pitchFamily="18" charset="0"/>
                <a:cs typeface="Times New Roman" panose="02020603050405020304" pitchFamily="18" charset="0"/>
              </a:rPr>
              <a:t>Спасибо за внимание!</a:t>
            </a:r>
            <a:endParaRPr lang="ru-RU" sz="6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937" y="4169891"/>
            <a:ext cx="1934347" cy="193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44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Дополненная реальность</a:t>
            </a:r>
            <a:endParaRPr lang="ru-RU" sz="4000" b="1" dirty="0">
              <a:latin typeface="Times New Roman" panose="02020603050405020304" pitchFamily="18" charset="0"/>
              <a:cs typeface="Times New Roman" panose="02020603050405020304" pitchFamily="18"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860055"/>
            <a:ext cx="7886700" cy="428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15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066800"/>
          </a:xfrm>
        </p:spPr>
        <p:txBody>
          <a:bodyPr/>
          <a:lstStyle/>
          <a:p>
            <a:pPr algn="ctr"/>
            <a:r>
              <a:rPr lang="ru-RU" b="1" dirty="0" smtClean="0">
                <a:latin typeface="Times New Roman" panose="02020603050405020304" pitchFamily="18" charset="0"/>
                <a:cs typeface="Times New Roman" panose="02020603050405020304" pitchFamily="18" charset="0"/>
              </a:rPr>
              <a:t>QR-код</a:t>
            </a: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00034" y="1714488"/>
            <a:ext cx="8358246" cy="2357454"/>
          </a:xfrm>
        </p:spPr>
        <p:txBody>
          <a:bodyPr>
            <a:normAutofit/>
          </a:bodyPr>
          <a:lstStyle/>
          <a:p>
            <a:pPr>
              <a:buNone/>
            </a:pPr>
            <a:r>
              <a:rPr lang="ru-RU" sz="2400" dirty="0" smtClean="0">
                <a:latin typeface="Times New Roman" panose="02020603050405020304" pitchFamily="18" charset="0"/>
                <a:cs typeface="Times New Roman" panose="02020603050405020304" pitchFamily="18" charset="0"/>
              </a:rPr>
              <a:t>   QR-код (англ. </a:t>
            </a:r>
            <a:r>
              <a:rPr lang="ru-RU" sz="2400" dirty="0" err="1" smtClean="0">
                <a:latin typeface="Times New Roman" panose="02020603050405020304" pitchFamily="18" charset="0"/>
                <a:cs typeface="Times New Roman" panose="02020603050405020304" pitchFamily="18" charset="0"/>
              </a:rPr>
              <a:t>Quick</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response</a:t>
            </a:r>
            <a:r>
              <a:rPr lang="ru-RU" sz="2400" dirty="0" smtClean="0">
                <a:latin typeface="Times New Roman" panose="02020603050405020304" pitchFamily="18" charset="0"/>
                <a:cs typeface="Times New Roman" panose="02020603050405020304" pitchFamily="18" charset="0"/>
              </a:rPr>
              <a:t> - быстрый отклик) - матричный код (двухмерный штрих-код), разработанный и представленный японской компанией «</a:t>
            </a:r>
            <a:r>
              <a:rPr lang="ru-RU" sz="2400" dirty="0" err="1" smtClean="0">
                <a:latin typeface="Times New Roman" panose="02020603050405020304" pitchFamily="18" charset="0"/>
                <a:cs typeface="Times New Roman" panose="02020603050405020304" pitchFamily="18" charset="0"/>
              </a:rPr>
              <a:t>Denso-Wave</a:t>
            </a:r>
            <a:r>
              <a:rPr lang="ru-RU" sz="2400" dirty="0" smtClean="0">
                <a:latin typeface="Times New Roman" panose="02020603050405020304" pitchFamily="18" charset="0"/>
                <a:cs typeface="Times New Roman" panose="02020603050405020304" pitchFamily="18" charset="0"/>
              </a:rPr>
              <a:t>» в 1994 году. Основное преимущество QR-кода - это легкое распознавание сканирующим оборудованием (в том числе и фотокамерой мобильного телефона).</a:t>
            </a:r>
            <a:endParaRPr lang="ru-RU" sz="2400" dirty="0">
              <a:latin typeface="Times New Roman" panose="02020603050405020304" pitchFamily="18" charset="0"/>
              <a:cs typeface="Times New Roman" panose="02020603050405020304" pitchFamily="18" charset="0"/>
            </a:endParaRPr>
          </a:p>
        </p:txBody>
      </p:sp>
      <p:sp>
        <p:nvSpPr>
          <p:cNvPr id="16386" name="AutoShape 2" descr="https://image.freepik.com/free-icon/blackberry-qr-code-variant_318-534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800px_COLOURBOX10327648.jpg"/>
          <p:cNvPicPr>
            <a:picLocks noChangeAspect="1"/>
          </p:cNvPicPr>
          <p:nvPr/>
        </p:nvPicPr>
        <p:blipFill>
          <a:blip r:embed="rId2" cstate="print"/>
          <a:stretch>
            <a:fillRect/>
          </a:stretch>
        </p:blipFill>
        <p:spPr>
          <a:xfrm>
            <a:off x="3143240" y="4000504"/>
            <a:ext cx="3214678" cy="2411009"/>
          </a:xfrm>
          <a:prstGeom prst="rect">
            <a:avLst/>
          </a:prstGeom>
        </p:spPr>
      </p:pic>
      <p:sp>
        <p:nvSpPr>
          <p:cNvPr id="16390" name="AutoShape 6" descr="http://www.korins.ru/data/posts/000/001/743/1743-original.jpg?145856879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QR.gif"/>
          <p:cNvPicPr>
            <a:picLocks noChangeAspect="1"/>
          </p:cNvPicPr>
          <p:nvPr/>
        </p:nvPicPr>
        <p:blipFill>
          <a:blip r:embed="rId3" cstate="print"/>
          <a:stretch>
            <a:fillRect/>
          </a:stretch>
        </p:blipFill>
        <p:spPr>
          <a:xfrm>
            <a:off x="142844" y="4071942"/>
            <a:ext cx="2571744" cy="2571744"/>
          </a:xfrm>
          <a:prstGeom prst="rect">
            <a:avLst/>
          </a:prstGeom>
        </p:spPr>
      </p:pic>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18" y="4000504"/>
            <a:ext cx="2571744" cy="257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61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escanav.com/wp-content/uploads/2015/04/Steps-to-scan-QR-code-1024x516.jpg"/>
          <p:cNvPicPr>
            <a:picLocks noChangeAspect="1" noChangeArrowheads="1"/>
          </p:cNvPicPr>
          <p:nvPr/>
        </p:nvPicPr>
        <p:blipFill>
          <a:blip r:embed="rId2" cstate="print"/>
          <a:srcRect b="23340"/>
          <a:stretch>
            <a:fillRect/>
          </a:stretch>
        </p:blipFill>
        <p:spPr bwMode="auto">
          <a:xfrm>
            <a:off x="799299" y="2889551"/>
            <a:ext cx="7896212" cy="3050281"/>
          </a:xfrm>
          <a:prstGeom prst="rect">
            <a:avLst/>
          </a:prstGeom>
          <a:noFill/>
        </p:spPr>
      </p:pic>
      <p:sp>
        <p:nvSpPr>
          <p:cNvPr id="2" name="Заголовок 1"/>
          <p:cNvSpPr>
            <a:spLocks noGrp="1"/>
          </p:cNvSpPr>
          <p:nvPr>
            <p:ph type="title"/>
          </p:nvPr>
        </p:nvSpPr>
        <p:spPr>
          <a:xfrm>
            <a:off x="428596" y="857232"/>
            <a:ext cx="8229600" cy="10668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Программное обеспечение для мобильных устройств</a:t>
            </a: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2249424"/>
            <a:ext cx="8229600" cy="740911"/>
          </a:xfrm>
        </p:spPr>
        <p:txBody>
          <a:bodyPr/>
          <a:lstStyle/>
          <a:p>
            <a:r>
              <a:rPr lang="en-US" dirty="0" smtClean="0"/>
              <a:t>QR Scanner</a:t>
            </a:r>
          </a:p>
          <a:p>
            <a:pPr marL="0" indent="0">
              <a:buNone/>
            </a:pPr>
            <a:endParaRPr lang="ru-RU" dirty="0"/>
          </a:p>
        </p:txBody>
      </p:sp>
    </p:spTree>
    <p:extLst>
      <p:ext uri="{BB962C8B-B14F-4D97-AF65-F5344CB8AC3E}">
        <p14:creationId xmlns:p14="http://schemas.microsoft.com/office/powerpoint/2010/main" val="163202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a:stCxn id="16" idx="2"/>
            <a:endCxn id="20" idx="0"/>
          </p:cNvCxnSpPr>
          <p:nvPr/>
        </p:nvCxnSpPr>
        <p:spPr>
          <a:xfrm>
            <a:off x="7250926" y="3666099"/>
            <a:ext cx="0" cy="22192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7" idx="2"/>
            <a:endCxn id="12" idx="0"/>
          </p:cNvCxnSpPr>
          <p:nvPr/>
        </p:nvCxnSpPr>
        <p:spPr>
          <a:xfrm>
            <a:off x="1607323" y="3500438"/>
            <a:ext cx="0" cy="23848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00053" y="652572"/>
            <a:ext cx="8229600" cy="10668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Использование </a:t>
            </a:r>
            <a:r>
              <a:rPr lang="en-US" b="1" dirty="0" smtClean="0">
                <a:latin typeface="Times New Roman" panose="02020603050405020304" pitchFamily="18" charset="0"/>
                <a:cs typeface="Times New Roman" panose="02020603050405020304" pitchFamily="18" charset="0"/>
              </a:rPr>
              <a:t>QR-</a:t>
            </a:r>
            <a:r>
              <a:rPr lang="ru-RU" b="1" dirty="0" smtClean="0">
                <a:latin typeface="Times New Roman" panose="02020603050405020304" pitchFamily="18" charset="0"/>
                <a:cs typeface="Times New Roman" panose="02020603050405020304" pitchFamily="18" charset="0"/>
              </a:rPr>
              <a:t>кодов в образовании</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44142" y="1928802"/>
            <a:ext cx="235745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На уроке</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66465" y="1928802"/>
            <a:ext cx="235745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После уроков</a:t>
            </a:r>
            <a:endParaRPr lang="ru-RU"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28596" y="3000372"/>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Интерактивное задание</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28596" y="3571876"/>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Домашнее задание</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28596" y="4157088"/>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Образец задания</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8596" y="4714884"/>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Помощь (формула, пример)</a:t>
            </a:r>
            <a:endParaRPr lang="ru-RU" sz="16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28596" y="5286388"/>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Полезные ссылки</a:t>
            </a:r>
            <a:endParaRPr lang="ru-RU"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28596" y="5885308"/>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Дополнительные материалы</a:t>
            </a:r>
            <a:endParaRPr lang="ru-RU" sz="16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6072199" y="3166033"/>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Кружок</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6072199" y="3821909"/>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Консультации</a:t>
            </a:r>
            <a:endParaRPr lang="ru-RU" sz="16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6072198" y="4464851"/>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Конкурсы</a:t>
            </a:r>
            <a:endParaRPr lang="ru-RU" sz="16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072199" y="5214950"/>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Проектная деятельность</a:t>
            </a:r>
            <a:endParaRPr lang="ru-RU" sz="16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6072199" y="5885308"/>
            <a:ext cx="235745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Исследовательская деятельность</a:t>
            </a:r>
            <a:endParaRPr lang="ru-RU" sz="1600" dirty="0">
              <a:latin typeface="Times New Roman" panose="02020603050405020304" pitchFamily="18" charset="0"/>
              <a:cs typeface="Times New Roman" panose="02020603050405020304" pitchFamily="18" charset="0"/>
            </a:endParaRPr>
          </a:p>
        </p:txBody>
      </p:sp>
      <p:cxnSp>
        <p:nvCxnSpPr>
          <p:cNvPr id="22" name="Прямая со стрелкой 21"/>
          <p:cNvCxnSpPr/>
          <p:nvPr/>
        </p:nvCxnSpPr>
        <p:spPr>
          <a:xfrm flipH="1">
            <a:off x="1669107" y="2725816"/>
            <a:ext cx="1116943" cy="2336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255058" y="2714620"/>
            <a:ext cx="1178727" cy="4224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41157" y="1700654"/>
            <a:ext cx="5857102" cy="3108543"/>
          </a:xfrm>
          <a:prstGeom prst="rect">
            <a:avLst/>
          </a:prstGeom>
        </p:spPr>
        <p:txBody>
          <a:bodyPr wrap="square">
            <a:spAutoFit/>
          </a:bodyPr>
          <a:lstStyle/>
          <a:p>
            <a:pPr marL="342900" indent="-342900">
              <a:buFont typeface="Wingdings" panose="05000000000000000000" pitchFamily="2" charset="2"/>
              <a:buChar char="ü"/>
            </a:pPr>
            <a:r>
              <a:rPr lang="ru-RU" sz="2800" dirty="0" smtClean="0">
                <a:latin typeface="Times New Roman" panose="02020603050405020304" pitchFamily="18" charset="0"/>
                <a:cs typeface="Times New Roman" panose="02020603050405020304" pitchFamily="18" charset="0"/>
              </a:rPr>
              <a:t>индивидуализирует </a:t>
            </a:r>
            <a:r>
              <a:rPr lang="ru-RU" sz="2800" dirty="0">
                <a:latin typeface="Times New Roman" panose="02020603050405020304" pitchFamily="18" charset="0"/>
                <a:cs typeface="Times New Roman" panose="02020603050405020304" pitchFamily="18" charset="0"/>
              </a:rPr>
              <a:t>процесс </a:t>
            </a:r>
            <a:r>
              <a:rPr lang="ru-RU" sz="2800" dirty="0" smtClean="0">
                <a:latin typeface="Times New Roman" panose="02020603050405020304" pitchFamily="18" charset="0"/>
                <a:cs typeface="Times New Roman" panose="02020603050405020304" pitchFamily="18" charset="0"/>
              </a:rPr>
              <a:t>обучения;</a:t>
            </a:r>
          </a:p>
          <a:p>
            <a:pPr marL="342900" indent="-342900">
              <a:buFont typeface="Wingdings" panose="05000000000000000000" pitchFamily="2" charset="2"/>
              <a:buChar char="ü"/>
            </a:pPr>
            <a:r>
              <a:rPr lang="ru-RU" sz="2800" dirty="0" smtClean="0">
                <a:latin typeface="Times New Roman" panose="02020603050405020304" pitchFamily="18" charset="0"/>
                <a:cs typeface="Times New Roman" panose="02020603050405020304" pitchFamily="18" charset="0"/>
              </a:rPr>
              <a:t>задействует всё </a:t>
            </a:r>
            <a:r>
              <a:rPr lang="ru-RU" sz="2800" dirty="0">
                <a:latin typeface="Times New Roman" panose="02020603050405020304" pitchFamily="18" charset="0"/>
                <a:cs typeface="Times New Roman" panose="02020603050405020304" pitchFamily="18" charset="0"/>
              </a:rPr>
              <a:t>образовательное </a:t>
            </a:r>
            <a:r>
              <a:rPr lang="ru-RU" sz="2800" dirty="0" smtClean="0">
                <a:latin typeface="Times New Roman" panose="02020603050405020304" pitchFamily="18" charset="0"/>
                <a:cs typeface="Times New Roman" panose="02020603050405020304" pitchFamily="18" charset="0"/>
              </a:rPr>
              <a:t>пространство; </a:t>
            </a:r>
          </a:p>
          <a:p>
            <a:pPr marL="342900" indent="-342900">
              <a:buFont typeface="Wingdings" panose="05000000000000000000" pitchFamily="2" charset="2"/>
              <a:buChar char="ü"/>
            </a:pPr>
            <a:r>
              <a:rPr lang="ru-RU" sz="2800" dirty="0" smtClean="0">
                <a:latin typeface="Times New Roman" panose="02020603050405020304" pitchFamily="18" charset="0"/>
                <a:cs typeface="Times New Roman" panose="02020603050405020304" pitchFamily="18" charset="0"/>
              </a:rPr>
              <a:t>создаёт условия </a:t>
            </a:r>
            <a:r>
              <a:rPr lang="ru-RU" sz="2800" dirty="0">
                <a:latin typeface="Times New Roman" panose="02020603050405020304" pitchFamily="18" charset="0"/>
                <a:cs typeface="Times New Roman" panose="02020603050405020304" pitchFamily="18" charset="0"/>
              </a:rPr>
              <a:t>для развития и самореализации участников образовательных отношений.</a:t>
            </a:r>
          </a:p>
        </p:txBody>
      </p:sp>
      <p:sp>
        <p:nvSpPr>
          <p:cNvPr id="4" name="Заголовок 5"/>
          <p:cNvSpPr txBox="1">
            <a:spLocks/>
          </p:cNvSpPr>
          <p:nvPr/>
        </p:nvSpPr>
        <p:spPr>
          <a:xfrm>
            <a:off x="389586" y="514151"/>
            <a:ext cx="8364828" cy="118650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600" b="1" dirty="0" smtClean="0">
                <a:solidFill>
                  <a:schemeClr val="tx1"/>
                </a:solidFill>
                <a:latin typeface="Times New Roman" panose="02020603050405020304" pitchFamily="18" charset="0"/>
                <a:cs typeface="Times New Roman" panose="02020603050405020304" pitchFamily="18" charset="0"/>
              </a:rPr>
              <a:t>Образовательный </a:t>
            </a:r>
            <a:r>
              <a:rPr lang="ru-RU" sz="3600" b="1" dirty="0" err="1" smtClean="0">
                <a:solidFill>
                  <a:schemeClr val="tx1"/>
                </a:solidFill>
                <a:latin typeface="Times New Roman" panose="02020603050405020304" pitchFamily="18" charset="0"/>
                <a:cs typeface="Times New Roman" panose="02020603050405020304" pitchFamily="18" charset="0"/>
              </a:rPr>
              <a:t>квест</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4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895" y="1159727"/>
            <a:ext cx="8118846" cy="561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17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4048" b="19161"/>
          <a:stretch/>
        </p:blipFill>
        <p:spPr bwMode="auto">
          <a:xfrm>
            <a:off x="1433384" y="852616"/>
            <a:ext cx="5004487" cy="5626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6238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TotalTime>
  <Words>709</Words>
  <Application>Microsoft Office PowerPoint</Application>
  <PresentationFormat>Экран (4:3)</PresentationFormat>
  <Paragraphs>91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QR – квест  как средство формирования функциональной грамотности  </vt:lpstr>
      <vt:lpstr>Презентация PowerPoint</vt:lpstr>
      <vt:lpstr>Дополненная реальность</vt:lpstr>
      <vt:lpstr>QR-код</vt:lpstr>
      <vt:lpstr>Программное обеспечение для мобильных устройств</vt:lpstr>
      <vt:lpstr>Использование QR-кодов в образовании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QR-квест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171</cp:revision>
  <cp:lastPrinted>2019-12-12T23:23:14Z</cp:lastPrinted>
  <dcterms:created xsi:type="dcterms:W3CDTF">2018-09-04T12:10:47Z</dcterms:created>
  <dcterms:modified xsi:type="dcterms:W3CDTF">2020-09-17T20:26:39Z</dcterms:modified>
</cp:coreProperties>
</file>