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4" r:id="rId15"/>
    <p:sldId id="273" r:id="rId16"/>
    <p:sldId id="272" r:id="rId17"/>
    <p:sldId id="277" r:id="rId18"/>
    <p:sldId id="278" r:id="rId19"/>
    <p:sldId id="279" r:id="rId20"/>
    <p:sldId id="282" r:id="rId21"/>
    <p:sldId id="283" r:id="rId22"/>
    <p:sldId id="280" r:id="rId23"/>
    <p:sldId id="28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87429" autoAdjust="0"/>
  </p:normalViewPr>
  <p:slideViewPr>
    <p:cSldViewPr>
      <p:cViewPr varScale="1">
        <p:scale>
          <a:sx n="102" d="100"/>
          <a:sy n="102" d="100"/>
        </p:scale>
        <p:origin x="-19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83A5-5AE5-4C7C-B66A-744736EC6D9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604F6-929C-49EE-B0CD-BC376EC4F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884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83A5-5AE5-4C7C-B66A-744736EC6D9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604F6-929C-49EE-B0CD-BC376EC4F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641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83A5-5AE5-4C7C-B66A-744736EC6D9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604F6-929C-49EE-B0CD-BC376EC4F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65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83A5-5AE5-4C7C-B66A-744736EC6D9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604F6-929C-49EE-B0CD-BC376EC4F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43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83A5-5AE5-4C7C-B66A-744736EC6D9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604F6-929C-49EE-B0CD-BC376EC4F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5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83A5-5AE5-4C7C-B66A-744736EC6D9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604F6-929C-49EE-B0CD-BC376EC4F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14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83A5-5AE5-4C7C-B66A-744736EC6D9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604F6-929C-49EE-B0CD-BC376EC4F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0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83A5-5AE5-4C7C-B66A-744736EC6D9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604F6-929C-49EE-B0CD-BC376EC4F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87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83A5-5AE5-4C7C-B66A-744736EC6D9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604F6-929C-49EE-B0CD-BC376EC4F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909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83A5-5AE5-4C7C-B66A-744736EC6D9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604F6-929C-49EE-B0CD-BC376EC4F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69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D83A5-5AE5-4C7C-B66A-744736EC6D9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604F6-929C-49EE-B0CD-BC376EC4F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73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D83A5-5AE5-4C7C-B66A-744736EC6D97}" type="datetimeFigureOut">
              <a:rPr lang="ru-RU" smtClean="0"/>
              <a:t>28.11.2020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604F6-929C-49EE-B0CD-BC376EC4F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43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nfourok.ru/site/go?href=http://phototravelguide.ru/tag/italiya/" TargetMode="External"/><Relationship Id="rId2" Type="http://schemas.openxmlformats.org/officeDocument/2006/relationships/hyperlink" Target="http://infourok.ru/site/go?href=http://phototravelguide.ru/tag/franciy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ru.wikipedia.org/wiki/%D0%A4%D1%83%D0%B0_(%D0%B7%D0%B0%D0%BC%D0%BE%D0%BA)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/index.php?title=%D0%A8%D0%B0%D1%82%D0%BE_%D0%B4%D0%B5_%D0%93%D0%B8%D0%B7%D0%BE%D1%80&amp;action=edit&amp;redlink=1" TargetMode="External"/><Relationship Id="rId2" Type="http://schemas.openxmlformats.org/officeDocument/2006/relationships/hyperlink" Target="https://ru.wikipedia.org/wiki/%D0%94%D0%BE%D0%BD%D0%B6%D0%BE%D0%B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60032" y="4005065"/>
            <a:ext cx="4176464" cy="1062668"/>
          </a:xfrm>
        </p:spPr>
        <p:txBody>
          <a:bodyPr>
            <a:normAutofit fontScale="90000"/>
          </a:bodyPr>
          <a:lstStyle/>
          <a:p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«СОШ №19» города Тулуна,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изобразительного искусства: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Лыткина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ариса Владимировна,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3"/>
          <a:stretch/>
        </p:blipFill>
        <p:spPr bwMode="auto">
          <a:xfrm>
            <a:off x="177368" y="404663"/>
            <a:ext cx="4788024" cy="301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1387"/>
            <a:ext cx="3829018" cy="294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4" y="3420343"/>
            <a:ext cx="4394632" cy="329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236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Кёльнский собор. Кёльн, Германия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Кёльнский собор 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Cologne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Cathedral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является самым известными символом города на протяжении многих веков. Его высота 157,4 метра. Знаменитый собор стоит на месте, где еще в 4 веке был расположен римский храм. Строительство готического собора началось в 1248 году и велось с перерывами более 600 лет. Собор посвящен святым Петру и Марии и является главным храмом Кёльнской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архиепископии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42845"/>
            <a:ext cx="4248472" cy="283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4200128" cy="293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489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Миланский собор. Милан, Италия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/>
              </a:rPr>
              <a:t>Исключительно большой и сложный готический собор на главной площади Милана является одним из самых известных зданий в Европе. Это один из самых больших готических соборов в мире. Строительство началось в 1386 году под покровительством архиепископа Антонио да </a:t>
            </a:r>
            <a:r>
              <a:rPr lang="ru-RU" sz="1600" b="0" i="0" dirty="0" err="1" smtClean="0">
                <a:solidFill>
                  <a:srgbClr val="000000"/>
                </a:solidFill>
                <a:effectLst/>
                <a:latin typeface="Times New Roman"/>
              </a:rPr>
              <a:t>Салуццо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/>
              </a:rPr>
              <a:t> (</a:t>
            </a:r>
            <a:r>
              <a:rPr lang="ru-RU" sz="1600" b="0" i="0" dirty="0" err="1" smtClean="0">
                <a:solidFill>
                  <a:srgbClr val="000000"/>
                </a:solidFill>
                <a:effectLst/>
                <a:latin typeface="Times New Roman"/>
              </a:rPr>
              <a:t>Antonio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sz="1600" b="0" i="0" dirty="0" err="1" smtClean="0">
                <a:solidFill>
                  <a:srgbClr val="000000"/>
                </a:solidFill>
                <a:effectLst/>
                <a:latin typeface="Times New Roman"/>
              </a:rPr>
              <a:t>da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r>
              <a:rPr lang="ru-RU" sz="1600" b="0" i="0" dirty="0" err="1" smtClean="0">
                <a:solidFill>
                  <a:srgbClr val="000000"/>
                </a:solidFill>
                <a:effectLst/>
                <a:latin typeface="Times New Roman"/>
              </a:rPr>
              <a:t>Saluzzo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/>
              </a:rPr>
              <a:t>) в позднеготическом стиле более типичном для </a:t>
            </a:r>
            <a:r>
              <a:rPr lang="ru-RU" sz="1600" b="0" i="0" u="none" strike="noStrike" dirty="0" smtClean="0">
                <a:solidFill>
                  <a:srgbClr val="0066FF"/>
                </a:solidFill>
                <a:effectLst/>
                <a:latin typeface="Times New Roman"/>
                <a:hlinkClick r:id="rId2"/>
              </a:rPr>
              <a:t>Франции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/>
              </a:rPr>
              <a:t>, нежели </a:t>
            </a:r>
            <a:r>
              <a:rPr lang="ru-RU" sz="1600" b="0" i="0" u="none" strike="noStrike" dirty="0" smtClean="0">
                <a:solidFill>
                  <a:srgbClr val="0066FF"/>
                </a:solidFill>
                <a:effectLst/>
                <a:latin typeface="Times New Roman"/>
                <a:hlinkClick r:id="rId3"/>
              </a:rPr>
              <a:t>Италии</a:t>
            </a:r>
            <a:r>
              <a:rPr lang="ru-RU" sz="1600" b="0" i="0" dirty="0" smtClean="0">
                <a:solidFill>
                  <a:srgbClr val="000000"/>
                </a:solidFill>
                <a:effectLst/>
                <a:latin typeface="Times New Roman"/>
              </a:rPr>
              <a:t>. Прошло пять веков, прежде чем строительство было завершено.</a:t>
            </a:r>
            <a:endParaRPr lang="ru-RU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3860849" cy="273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848200" cy="322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793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 Святого Стефана. Вена, Австрия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 Святого Стефана (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Stephen’s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Cathedral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расположенный в самом сердце Вены, пережил много войн и в настоящее время является символом свободы города. Готический собор стоит на руинах двух предыдущих церквей. Его строительство было в значительной степени инициировано в 14 веке герцогом Австрии Рудольфом IV.  А самая узнаваемая характеристика собора – черепичная крыша с изображением национального герба и герба города Вены, была добавлена только в 1952 году.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3889700" cy="26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478" y="3429000"/>
            <a:ext cx="4980627" cy="332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372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 Санта-Мария-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Фьоре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Флоренция, Италия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772816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Начавшееся в 1296 году строительство в готическом стиле было завершено в 1436. Кафедральный собор Санта-Мария-</a:t>
            </a:r>
            <a:r>
              <a:rPr lang="ru-RU" dirty="0" err="1" smtClean="0"/>
              <a:t>дель</a:t>
            </a:r>
            <a:r>
              <a:rPr lang="ru-RU" dirty="0" smtClean="0"/>
              <a:t>-</a:t>
            </a:r>
            <a:r>
              <a:rPr lang="ru-RU" dirty="0" err="1" smtClean="0"/>
              <a:t>Фьоре</a:t>
            </a:r>
            <a:r>
              <a:rPr lang="ru-RU" dirty="0" smtClean="0"/>
              <a:t> является символом города и одним из красивейших зданий Флоренции. Примечательны внешние стены базилики, облицованные красивыми мраморными панелями различных оттенков:  зеленые, белые, розовые. А так же впечатляет огромный кирпичный купол.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7136"/>
            <a:ext cx="3882448" cy="258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84984"/>
            <a:ext cx="4632176" cy="301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268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" y="44624"/>
            <a:ext cx="8928992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310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4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327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Готическое искусство</a:t>
            </a:r>
            <a:endParaRPr lang="ru-RU" sz="3600" b="1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31317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3424065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984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2</a:t>
            </a:r>
            <a:r>
              <a:rPr lang="ru-RU" dirty="0" smtClean="0"/>
              <a:t> урок </a:t>
            </a:r>
            <a:r>
              <a:rPr lang="ru-RU" dirty="0" smtClean="0">
                <a:latin typeface="Times New Roman"/>
                <a:ea typeface="Calibri"/>
              </a:rPr>
              <a:t>Рыцарский </a:t>
            </a:r>
            <a:r>
              <a:rPr lang="ru-RU" dirty="0">
                <a:latin typeface="Times New Roman"/>
                <a:ea typeface="Calibri"/>
              </a:rPr>
              <a:t>замок в культуре средневековой Европе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5469642"/>
            <a:ext cx="3466728" cy="6565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 smtClean="0">
                <a:solidFill>
                  <a:srgbClr val="0B0080"/>
                </a:solidFill>
                <a:latin typeface="Arial"/>
                <a:hlinkClick r:id="rId2" tooltip="Фуа (замок)"/>
              </a:rPr>
              <a:t>Замок </a:t>
            </a:r>
            <a:r>
              <a:rPr lang="ru-RU" sz="1400" dirty="0">
                <a:solidFill>
                  <a:srgbClr val="0B0080"/>
                </a:solidFill>
                <a:latin typeface="Arial"/>
                <a:hlinkClick r:id="rId2" tooltip="Фуа (замок)"/>
              </a:rPr>
              <a:t>в </a:t>
            </a:r>
            <a:r>
              <a:rPr lang="ru-RU" sz="1400" dirty="0" err="1">
                <a:solidFill>
                  <a:srgbClr val="0B0080"/>
                </a:solidFill>
                <a:latin typeface="Arial"/>
                <a:hlinkClick r:id="rId2" tooltip="Фуа (замок)"/>
              </a:rPr>
              <a:t>Фуа</a:t>
            </a:r>
            <a:r>
              <a:rPr lang="ru-RU" sz="1400" dirty="0">
                <a:solidFill>
                  <a:srgbClr val="222222"/>
                </a:solidFill>
                <a:latin typeface="Arial"/>
              </a:rPr>
              <a:t> господствует над крышами одноимённого города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98987"/>
            <a:ext cx="4438502" cy="332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84235"/>
            <a:ext cx="2455540" cy="375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17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/>
              <a:t>Составные элементы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4509120"/>
            <a:ext cx="2448272" cy="6480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1800" u="sng" dirty="0">
                <a:solidFill>
                  <a:srgbClr val="0B0080"/>
                </a:solidFill>
                <a:latin typeface="Arial"/>
                <a:hlinkClick r:id="rId2"/>
              </a:rPr>
              <a:t>Донжон</a:t>
            </a:r>
            <a:r>
              <a:rPr lang="ru-RU" sz="1800" dirty="0">
                <a:solidFill>
                  <a:srgbClr val="222222"/>
                </a:solidFill>
                <a:latin typeface="Arial"/>
              </a:rPr>
              <a:t> замка </a:t>
            </a:r>
            <a:r>
              <a:rPr lang="ru-RU" sz="1800" dirty="0">
                <a:solidFill>
                  <a:srgbClr val="A55858"/>
                </a:solidFill>
                <a:latin typeface="Arial"/>
                <a:hlinkClick r:id="rId3" tooltip="Шато де Гизор (страница отсутствует)"/>
              </a:rPr>
              <a:t>Шато де </a:t>
            </a:r>
            <a:r>
              <a:rPr lang="ru-RU" sz="1800" dirty="0" err="1">
                <a:solidFill>
                  <a:srgbClr val="A55858"/>
                </a:solidFill>
                <a:latin typeface="Arial"/>
                <a:hlinkClick r:id="rId3" tooltip="Шато де Гизор (страница отсутствует)"/>
              </a:rPr>
              <a:t>Гизор</a:t>
            </a:r>
            <a:r>
              <a:rPr lang="ru-RU" sz="1800" dirty="0">
                <a:solidFill>
                  <a:srgbClr val="222222"/>
                </a:solidFill>
                <a:latin typeface="Arial"/>
              </a:rPr>
              <a:t>, построенного на холме</a:t>
            </a:r>
            <a:endParaRPr lang="ru-RU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706" y="3493791"/>
            <a:ext cx="2292717" cy="185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08" y="1052736"/>
            <a:ext cx="3180857" cy="199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3140968"/>
            <a:ext cx="11521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/>
              </a:rPr>
              <a:t> </a:t>
            </a:r>
            <a:r>
              <a:rPr lang="ru-RU" u="sng" dirty="0" smtClean="0">
                <a:solidFill>
                  <a:srgbClr val="0B0080"/>
                </a:solidFill>
                <a:latin typeface="Arial"/>
              </a:rPr>
              <a:t>палисад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28" y="3618386"/>
            <a:ext cx="1736608" cy="169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834526" y="5313076"/>
            <a:ext cx="76259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Донжо́н</a:t>
            </a:r>
            <a:r>
              <a:rPr lang="ru-RU" dirty="0"/>
              <a:t> (фр. </a:t>
            </a:r>
            <a:r>
              <a:rPr lang="ru-RU" dirty="0" err="1"/>
              <a:t>donjon</a:t>
            </a:r>
            <a:r>
              <a:rPr lang="ru-RU" dirty="0"/>
              <a:t> «господская &lt;башня&gt;» от </a:t>
            </a:r>
            <a:r>
              <a:rPr lang="ru-RU" dirty="0" err="1"/>
              <a:t>ср.лат</a:t>
            </a:r>
            <a:r>
              <a:rPr lang="ru-RU" dirty="0"/>
              <a:t>. </a:t>
            </a:r>
            <a:r>
              <a:rPr lang="ru-RU" dirty="0" err="1"/>
              <a:t>dominionus</a:t>
            </a:r>
            <a:r>
              <a:rPr lang="ru-RU" dirty="0"/>
              <a:t>[1]) — главная башня в европейских феодальных замках. В отличие от башен на стенах замка, донжон находится внутри крепостных стен (обычно в самом недоступном и защищённом месте) и обычно не связан с ними — это как бы крепость внутри крепости.</a:t>
            </a:r>
          </a:p>
        </p:txBody>
      </p:sp>
    </p:spTree>
    <p:extLst>
      <p:ext uri="{BB962C8B-B14F-4D97-AF65-F5344CB8AC3E}">
        <p14:creationId xmlns:p14="http://schemas.microsoft.com/office/powerpoint/2010/main" val="3393399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4149080"/>
            <a:ext cx="4762872" cy="576064"/>
          </a:xfrm>
        </p:spPr>
        <p:txBody>
          <a:bodyPr>
            <a:normAutofit fontScale="90000"/>
          </a:bodyPr>
          <a:lstStyle/>
          <a:p>
            <a:r>
              <a:rPr lang="ru-RU" dirty="0"/>
              <a:t>Боевой ход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471497"/>
            <a:ext cx="51845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Боевой </a:t>
            </a:r>
            <a:r>
              <a:rPr lang="ru-RU" dirty="0" smtClean="0"/>
              <a:t>ход или </a:t>
            </a:r>
            <a:r>
              <a:rPr lang="ru-RU" dirty="0"/>
              <a:t>обход — в древней и средневековой фортификации галерея (ход или проход) с бойницами вдоль крепостной стены. В средневековой Руси назвался «бой». Если расположен по верху стены (верхний бой), то бывает открытым или защищённым тесовой кровлей. Некоторые крепости имеют также проходящие в толще стены средний бой и нижний или подошвенный бой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Бойницы вдоль этой галереи могли закрываться специальными створками или щитами.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71497"/>
            <a:ext cx="3362275" cy="313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18" y="4005064"/>
            <a:ext cx="2376264" cy="247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524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404664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Рыцарский замок в культуре средневековой Европе. Романовский  и готический стили в архитектуре  Западной 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Европы.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791" y="2868352"/>
            <a:ext cx="4670425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084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886"/>
            <a:ext cx="8496944" cy="637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279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042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2770" y="274638"/>
            <a:ext cx="6331718" cy="1143000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Городские ворота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строились, чтобы предоставить точку контролируемого входа и выхода людей, транспорта, товаров и животных из обнесённого стеной города.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от ситуаций и исторического контекста, городские ворота могли иметь оборонительную, защитную, торговую или иные функции. Обычно ворота охранялись стражниками или сторожами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воро́тниками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ворота закрывались на ночь, то стражники отпирали и запирали ворота и хранили от них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ключи.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входа при закрытых главных воротах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служила расположенная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сбоку от ворот калитка.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3068960"/>
            <a:ext cx="6480720" cy="30572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Ворота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обладали большим количеством защитных механизмов, чтобы сделать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нападение на них гораздо более сложной задачей. Обычно была ещё одна опускная решётка, сделанная из дерева и армированная металлом, а также бойницы для стрельбы из лука. Проход через ворота был удлинён, чтобы увеличить количество времени, которое противник должен был потратить под огнём, не имея возможности ответить, находясь в ограниченном пространстве. Вопреки распространённому мнению, что так называемые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дыры-убийцы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отверстия в потолках и сводах воротных проездов — использовались для того, чтобы выливать на атакующих кипящее масло, такое их применение исторически не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задокументировано.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Скорее всего, они использовались как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машикули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поражения ворвавшихся нападающих тяжёлыми предметами, а также для того, чтобы тушить водой возникающие очаги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8688"/>
            <a:ext cx="2381250" cy="217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2381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606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Творческое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771110" cy="485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47" y="1352207"/>
            <a:ext cx="3384376" cy="483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926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 средневековья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72008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Романовский стиль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960" y="3573016"/>
            <a:ext cx="2906856" cy="193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8" t="32551" r="18241" b="20284"/>
          <a:stretch/>
        </p:blipFill>
        <p:spPr bwMode="auto">
          <a:xfrm>
            <a:off x="3834537" y="2276872"/>
            <a:ext cx="2550734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8" y="1700807"/>
            <a:ext cx="3244741" cy="408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9309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371" y="4723371"/>
            <a:ext cx="2628900" cy="210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617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Готический стиль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439" y="692696"/>
            <a:ext cx="2805765" cy="17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68" y="2564904"/>
            <a:ext cx="275443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725144"/>
            <a:ext cx="2651012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2844316" cy="28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72816"/>
            <a:ext cx="18383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25145"/>
            <a:ext cx="257175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81224"/>
            <a:ext cx="2664296" cy="279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399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482324" cy="289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59459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645024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, serif"/>
              </a:rPr>
              <a:t>Замок </a:t>
            </a:r>
            <a:r>
              <a:rPr lang="ru-RU" sz="1400" b="0" i="0" dirty="0" err="1" smtClean="0">
                <a:solidFill>
                  <a:srgbClr val="000000"/>
                </a:solidFill>
                <a:effectLst/>
                <a:latin typeface="Times New Roman, serif"/>
              </a:rPr>
              <a:t>Иф</a:t>
            </a:r>
            <a:r>
              <a:rPr lang="ru-RU" sz="1400" b="1" i="1" dirty="0" smtClean="0">
                <a:solidFill>
                  <a:srgbClr val="000000"/>
                </a:solidFill>
                <a:effectLst/>
                <a:latin typeface="Times New Roman, serif"/>
              </a:rPr>
              <a:t> 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, serif"/>
              </a:rPr>
              <a:t>расположен на юге Франции в департаменте Буше-</a:t>
            </a:r>
            <a:r>
              <a:rPr lang="ru-RU" sz="1400" b="0" i="0" dirty="0" err="1" smtClean="0">
                <a:solidFill>
                  <a:srgbClr val="000000"/>
                </a:solidFill>
                <a:effectLst/>
                <a:latin typeface="Times New Roman, serif"/>
              </a:rPr>
              <a:t>дю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, serif"/>
              </a:rPr>
              <a:t>-</a:t>
            </a:r>
            <a:r>
              <a:rPr lang="ru-RU" sz="1400" b="0" i="0" dirty="0" err="1" smtClean="0">
                <a:solidFill>
                  <a:srgbClr val="000000"/>
                </a:solidFill>
                <a:effectLst/>
                <a:latin typeface="Times New Roman, serif"/>
              </a:rPr>
              <a:t>Рон</a:t>
            </a:r>
            <a:r>
              <a:rPr lang="ru-RU" sz="1400" b="0" i="1" dirty="0" smtClean="0">
                <a:solidFill>
                  <a:srgbClr val="000000"/>
                </a:solidFill>
                <a:effectLst/>
                <a:latin typeface="Times New Roman, serif"/>
              </a:rPr>
              <a:t> 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, serif"/>
              </a:rPr>
              <a:t>на самом маленьком из островов Фриульского архипелага, что находятся в миле от побережья Марселя. Замок </a:t>
            </a:r>
            <a:r>
              <a:rPr lang="ru-RU" sz="1400" b="0" i="0" dirty="0" err="1" smtClean="0">
                <a:solidFill>
                  <a:srgbClr val="000000"/>
                </a:solidFill>
                <a:effectLst/>
                <a:latin typeface="Times New Roman, serif"/>
              </a:rPr>
              <a:t>Иф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, serif"/>
              </a:rPr>
              <a:t> был построен в 1527—1531 гг. по приказу Франциска I для защиты города от атак с моря. Замок никогда не подвергался нападению и сохранился до нашего времени в отличном состоянии.</a:t>
            </a:r>
            <a:endParaRPr lang="ru-RU" sz="1400" b="0" i="0" dirty="0" smtClean="0">
              <a:solidFill>
                <a:srgbClr val="000000"/>
              </a:solidFill>
              <a:effectLst/>
              <a:latin typeface="Open Sans"/>
            </a:endParaRPr>
          </a:p>
          <a:p>
            <a:pPr algn="just"/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, serif"/>
              </a:rPr>
              <a:t>Замок выстроен непосредственно в скале. На поверхности острова расположено лишь квадратное строение со внутренним двориком и тремя круглыми башнями. На территории замка также расположен маяк, а крепостные стены сливаются краями скал. Высокие бастионы венчают островные утесы, глядя в сторону моря и побережья.</a:t>
            </a:r>
            <a:endParaRPr lang="ru-RU" sz="1400" b="0" i="0" dirty="0" smtClean="0">
              <a:solidFill>
                <a:srgbClr val="000000"/>
              </a:solidFill>
              <a:effectLst/>
              <a:latin typeface="Open Sans"/>
            </a:endParaRPr>
          </a:p>
          <a:p>
            <a:pPr algn="just"/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, serif"/>
              </a:rPr>
              <a:t>В 1844—1845 гг. известный французский писатель Александр Дюма написал роман «Граф Монте-Кристо», где было описано многолетнее заточение главного героя в Замке </a:t>
            </a:r>
            <a:r>
              <a:rPr lang="ru-RU" sz="1400" b="0" i="0" dirty="0" err="1" smtClean="0">
                <a:solidFill>
                  <a:srgbClr val="000000"/>
                </a:solidFill>
                <a:effectLst/>
                <a:latin typeface="Times New Roman, serif"/>
              </a:rPr>
              <a:t>Иф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, serif"/>
              </a:rPr>
              <a:t>. Роман стал одним из самых популярных во французской литературе.</a:t>
            </a:r>
            <a:endParaRPr lang="ru-RU" sz="1400" b="0" i="0" dirty="0" smtClean="0">
              <a:solidFill>
                <a:srgbClr val="000000"/>
              </a:solidFill>
              <a:effectLst/>
              <a:latin typeface="Open Sans"/>
            </a:endParaRPr>
          </a:p>
          <a:p>
            <a:pPr algn="just"/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, serif"/>
              </a:rPr>
              <a:t>В СССР по этому роману был также снят фильм «Узник Замка </a:t>
            </a:r>
            <a:r>
              <a:rPr lang="ru-RU" sz="1400" b="0" i="0" dirty="0" err="1" smtClean="0">
                <a:solidFill>
                  <a:srgbClr val="000000"/>
                </a:solidFill>
                <a:effectLst/>
                <a:latin typeface="Times New Roman, serif"/>
              </a:rPr>
              <a:t>Иф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, serif"/>
              </a:rPr>
              <a:t>».</a:t>
            </a:r>
            <a:endParaRPr lang="ru-RU" sz="1400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71220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Бургосский</a:t>
            </a:r>
            <a:r>
              <a:rPr lang="ru-RU" dirty="0" smtClean="0"/>
              <a:t> собор. Бургос, Испания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7"/>
            <a:ext cx="8229600" cy="1656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Кафедральный собор Бургоса 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Burgos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Cathedral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средневековый собор в одноименном городе, посвященный Деве Марии. Он славится своими огромными размерами и уникальной готической архитектурой. Строительство собора началось в 1221 году, и после длительного почти двухвекового перерыва  было завершено в 1567 году. В 1919 году собор стал местом захоронения национального героя Испании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Родриго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Вивара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(Эль Сид Кампеадор) и его супруги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Химены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332616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973" y="2564904"/>
            <a:ext cx="401211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48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Реймсский собор. Реймс, Франция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9"/>
            <a:ext cx="8229600" cy="1512168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Реймсский собор (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Reims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Cathedral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является местом, в котором были официально коронованы многочисленные французские монархи. Он построен на месте базилики, где когда-то (примерно 496 год) Святым Реми был крещен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Хлодвиг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 – один из крупнейших политиков своего времени. Строительство собора было завершено к концу 13 века.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4078187" cy="305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4451060" cy="296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924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 Парижской Богоматери. Париж, Франция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72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Собор Парижской Богоматери 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Notre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Dame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Paris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– красивый католический собор в четвертом округе Парижа. Строительство, начатое в 1163 году, было завершено только в 1345. Один из самых известных французских готических соборов,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Нотр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-Дам де Пари отличный пример французской готической архитектуры, скульптуры и витражей. Во время французской революции в 1790 годы большая часть скульптур и сокровищ была разрушена и разграблена. А еще, 2 декабря 1804 года здесь был коронован императором Наполеон Бонапарт.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52237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4021629" cy="267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906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Йоркский собор. Йорк, Англия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144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двух самых больших готических соборов в Северной Европе (наряду с Кельнским собором в Германии). Йоркский собор возвышается над горизонтом в одноименном старинном городе и включает в себя все этапы готического архитектурного развития в Англии. Строительство существующего здания было начато примерно в 1230 и завершено в 1472 году. Собор славится крупнейшими средневековыми оконными витражами.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4143113" cy="275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92959"/>
            <a:ext cx="4340106" cy="290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0928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867</Words>
  <Application>Microsoft Office PowerPoint</Application>
  <PresentationFormat>Экран (4:3)</PresentationFormat>
  <Paragraphs>39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 МБОУ «СОШ №19» города Тулуна, Учитель изобразительного искусства:  Лыткина Лариса Владимировна, </vt:lpstr>
      <vt:lpstr>Презентация PowerPoint</vt:lpstr>
      <vt:lpstr>Архитектура средневековья</vt:lpstr>
      <vt:lpstr>Готический стиль</vt:lpstr>
      <vt:lpstr> </vt:lpstr>
      <vt:lpstr>Бургосский собор. Бургос, Испания</vt:lpstr>
      <vt:lpstr>Реймсский собор. Реймс, Франция</vt:lpstr>
      <vt:lpstr>Собор Парижской Богоматери. Париж, Франция</vt:lpstr>
      <vt:lpstr>Йоркский собор. Йорк, Англия</vt:lpstr>
      <vt:lpstr>Кёльнский собор. Кёльн, Германия</vt:lpstr>
      <vt:lpstr>Миланский собор. Милан, Италия</vt:lpstr>
      <vt:lpstr>Собор Святого Стефана. Вена, Австрия</vt:lpstr>
      <vt:lpstr>Собор Санта-Мария-дель-Фьоре. Флоренция, Италия</vt:lpstr>
      <vt:lpstr>Презентация PowerPoint</vt:lpstr>
      <vt:lpstr>Презентация PowerPoint</vt:lpstr>
      <vt:lpstr>Готическое искусство</vt:lpstr>
      <vt:lpstr>2 урок Рыцарский замок в культуре средневековой Европе</vt:lpstr>
      <vt:lpstr>Составные элементы</vt:lpstr>
      <vt:lpstr>Боевой ход</vt:lpstr>
      <vt:lpstr>Презентация PowerPoint</vt:lpstr>
      <vt:lpstr>Презентация PowerPoint</vt:lpstr>
      <vt:lpstr>       Городские ворота строились, чтобы предоставить точку контролируемого входа и выхода людей, транспорта, товаров и животных из обнесённого стеной города. В зависимости от ситуаций и исторического контекста, городские ворота могли иметь оборонительную, защитную, торговую или иные функции. Обычно ворота охранялись стражниками или сторожами - воро́тниками. Если ворота закрывались на ночь, то стражники отпирали и запирали ворота и хранили от них ключи. Для входа при закрытых главных воротах служила расположенная сбоку от ворот калитка.</vt:lpstr>
      <vt:lpstr>Творческое 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2020-01-12T10:51:11Z</dcterms:created>
  <dcterms:modified xsi:type="dcterms:W3CDTF">2020-11-28T14:08:26Z</dcterms:modified>
</cp:coreProperties>
</file>