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5143500" cx="9144000"/>
  <p:notesSz cx="6858000" cy="9144000"/>
  <p:embeddedFontLst>
    <p:embeddedFont>
      <p:font typeface="Raleway"/>
      <p:regular r:id="rId31"/>
      <p:bold r:id="rId32"/>
      <p:italic r:id="rId33"/>
      <p:boldItalic r:id="rId34"/>
    </p:embeddedFont>
    <p:embeddedFont>
      <p:font typeface="Lato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aleway-regular.fntdata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Raleway-italic.fntdata"/><Relationship Id="rId10" Type="http://schemas.openxmlformats.org/officeDocument/2006/relationships/slide" Target="slides/slide5.xml"/><Relationship Id="rId32" Type="http://schemas.openxmlformats.org/officeDocument/2006/relationships/font" Target="fonts/Raleway-bold.fntdata"/><Relationship Id="rId13" Type="http://schemas.openxmlformats.org/officeDocument/2006/relationships/slide" Target="slides/slide8.xml"/><Relationship Id="rId35" Type="http://schemas.openxmlformats.org/officeDocument/2006/relationships/font" Target="fonts/Lato-regular.fntdata"/><Relationship Id="rId12" Type="http://schemas.openxmlformats.org/officeDocument/2006/relationships/slide" Target="slides/slide7.xml"/><Relationship Id="rId34" Type="http://schemas.openxmlformats.org/officeDocument/2006/relationships/font" Target="fonts/Raleway-boldItalic.fntdata"/><Relationship Id="rId15" Type="http://schemas.openxmlformats.org/officeDocument/2006/relationships/slide" Target="slides/slide10.xml"/><Relationship Id="rId37" Type="http://schemas.openxmlformats.org/officeDocument/2006/relationships/font" Target="fonts/Lato-italic.fntdata"/><Relationship Id="rId14" Type="http://schemas.openxmlformats.org/officeDocument/2006/relationships/slide" Target="slides/slide9.xml"/><Relationship Id="rId36" Type="http://schemas.openxmlformats.org/officeDocument/2006/relationships/font" Target="fonts/Lato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schemas.openxmlformats.org/officeDocument/2006/relationships/font" Target="fonts/Lato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6fa3c898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6fa3c89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2a1527690cc687_4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2a1527690cc687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2a1527690cc687_4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2a1527690cc687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2a1527690cc687_4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2a1527690cc687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2a1527690cc687_2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2a1527690cc687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2a1527690cc687_2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2a1527690cc687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2a1527690cc687_5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2a1527690cc687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2a1527690cc687_5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2a1527690cc687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2a1527690cc687_5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2a1527690cc687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2a1527690cc687_6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2a1527690cc687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2a1527690cc687_7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2a1527690cc687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2a1527690cc687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2a1527690cc68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2a1527690cc687_7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2a1527690cc687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2a1527690cc687_7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2a1527690cc687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2a1527690cc687_8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2a1527690cc687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2a1527690cc687_8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2a1527690cc687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2a1527690cc687_8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22a1527690cc687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2a1527690cc687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2a1527690cc687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2a1527690cc687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2a1527690cc687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c6fa3c898_0_2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c6fa3c898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2a1527690cc687_1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2a1527690cc687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2a1527690cc687_1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2a1527690cc687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2a1527690cc687_1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2a1527690cc687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2a1527690cc687_2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2a1527690cc687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2a1527690cc687_3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2a1527690cc687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" name="Google Shape;12;p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1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" name="Google Shape;62;p1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" name="Google Shape;63;p11"/>
          <p:cNvSpPr txBox="1"/>
          <p:nvPr>
            <p:ph hasCustomPrompt="1"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/>
          <p:nvPr>
            <p:ph idx="1" type="body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" name="Google Shape;65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" name="Google Shape;18;p3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" name="Google Shape;19;p3"/>
          <p:cNvSpPr txBox="1"/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" name="Google Shape;23;p4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" name="Google Shape;24;p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" name="Google Shape;25;p4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" name="Google Shape;30;p5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" name="Google Shape;31;p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" name="Google Shape;32;p5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7"/>
          <p:cNvSpPr txBox="1"/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3" name="Google Shape;43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" name="Google Shape;46;p8"/>
          <p:cNvSpPr txBox="1"/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0" name="Google Shape;5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" name="Google Shape;51;p9"/>
          <p:cNvSpPr txBox="1"/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1" type="subTitle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3" name="Google Shape;5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4" name="Google Shape;54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0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" name="Google Shape;57;p1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" name="Google Shape;58;p10"/>
          <p:cNvSpPr txBox="1"/>
          <p:nvPr>
            <p:ph idx="1" type="body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9" name="Google Shape;59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wiss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/>
          <p:nvPr>
            <p:ph type="ctrTitle"/>
          </p:nvPr>
        </p:nvSpPr>
        <p:spPr>
          <a:xfrm>
            <a:off x="2338912" y="1188053"/>
            <a:ext cx="67002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Симметрия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на клетчатой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бумаге</a:t>
            </a:r>
            <a:endParaRPr/>
          </a:p>
        </p:txBody>
      </p:sp>
      <p:sp>
        <p:nvSpPr>
          <p:cNvPr id="73" name="Google Shape;73;p13"/>
          <p:cNvSpPr txBox="1"/>
          <p:nvPr/>
        </p:nvSpPr>
        <p:spPr>
          <a:xfrm>
            <a:off x="914400" y="544830"/>
            <a:ext cx="7315200" cy="8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Математика 3 класс </a:t>
            </a:r>
            <a:endParaRPr b="1" sz="31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4" name="Google Shape;74;p13"/>
          <p:cNvSpPr txBox="1"/>
          <p:nvPr/>
        </p:nvSpPr>
        <p:spPr>
          <a:xfrm>
            <a:off x="1187450" y="2932430"/>
            <a:ext cx="7315200" cy="8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2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Подготовила:</a:t>
            </a:r>
            <a:endParaRPr b="1" i="1" sz="2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2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учитель начальных классов </a:t>
            </a:r>
            <a:endParaRPr b="1" i="1" sz="2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2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МБОУ СОШ №87</a:t>
            </a:r>
            <a:endParaRPr b="1" i="1" sz="2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2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г.Северска Томской области</a:t>
            </a:r>
            <a:endParaRPr b="1" i="1" sz="2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2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Сягровец Наталья Анатольевна </a:t>
            </a:r>
            <a:endParaRPr b="1" i="1" sz="2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2"/>
          <p:cNvPicPr preferRelativeResize="0"/>
          <p:nvPr/>
        </p:nvPicPr>
        <p:blipFill rotWithShape="1">
          <a:blip r:embed="rId3">
            <a:alphaModFix/>
          </a:blip>
          <a:srcRect b="60137" l="6949" r="3836" t="20941"/>
          <a:stretch/>
        </p:blipFill>
        <p:spPr>
          <a:xfrm>
            <a:off x="166121" y="1355712"/>
            <a:ext cx="8600525" cy="2432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3"/>
          <p:cNvPicPr preferRelativeResize="0"/>
          <p:nvPr/>
        </p:nvPicPr>
        <p:blipFill rotWithShape="1">
          <a:blip r:embed="rId3">
            <a:alphaModFix/>
          </a:blip>
          <a:srcRect b="13761" l="17816" r="9287" t="65519"/>
          <a:stretch/>
        </p:blipFill>
        <p:spPr>
          <a:xfrm>
            <a:off x="677512" y="1268795"/>
            <a:ext cx="7788975" cy="2951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4"/>
          <p:cNvPicPr preferRelativeResize="0"/>
          <p:nvPr/>
        </p:nvPicPr>
        <p:blipFill rotWithShape="1">
          <a:blip r:embed="rId3">
            <a:alphaModFix/>
          </a:blip>
          <a:srcRect b="60137" l="6949" r="3836" t="20941"/>
          <a:stretch/>
        </p:blipFill>
        <p:spPr>
          <a:xfrm>
            <a:off x="166121" y="1355712"/>
            <a:ext cx="8600525" cy="2432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5"/>
          <p:cNvPicPr preferRelativeResize="0"/>
          <p:nvPr/>
        </p:nvPicPr>
        <p:blipFill rotWithShape="1">
          <a:blip r:embed="rId3">
            <a:alphaModFix/>
          </a:blip>
          <a:srcRect b="0" l="6777" r="25718" t="35678"/>
          <a:stretch/>
        </p:blipFill>
        <p:spPr>
          <a:xfrm>
            <a:off x="1323480" y="1039437"/>
            <a:ext cx="6278301" cy="306462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5"/>
          <p:cNvSpPr txBox="1"/>
          <p:nvPr/>
        </p:nvSpPr>
        <p:spPr>
          <a:xfrm>
            <a:off x="3304309" y="2006945"/>
            <a:ext cx="2809800" cy="8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Ось симметрии</a:t>
            </a:r>
            <a:endParaRPr b="1" sz="2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9250" y="1158675"/>
            <a:ext cx="6948050" cy="305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7"/>
          <p:cNvPicPr preferRelativeResize="0"/>
          <p:nvPr/>
        </p:nvPicPr>
        <p:blipFill rotWithShape="1">
          <a:blip r:embed="rId3">
            <a:alphaModFix/>
          </a:blip>
          <a:srcRect b="14085" l="0" r="0" t="39010"/>
          <a:stretch/>
        </p:blipFill>
        <p:spPr>
          <a:xfrm>
            <a:off x="855059" y="280745"/>
            <a:ext cx="7036573" cy="440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2" cy="4325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228" y="409438"/>
            <a:ext cx="7934325" cy="401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30"/>
          <p:cNvPicPr preferRelativeResize="0"/>
          <p:nvPr/>
        </p:nvPicPr>
        <p:blipFill rotWithShape="1">
          <a:blip r:embed="rId3">
            <a:alphaModFix/>
          </a:blip>
          <a:srcRect b="0" l="0" r="18447" t="0"/>
          <a:stretch/>
        </p:blipFill>
        <p:spPr>
          <a:xfrm>
            <a:off x="753979" y="327405"/>
            <a:ext cx="7208751" cy="4357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31"/>
          <p:cNvPicPr preferRelativeResize="0"/>
          <p:nvPr/>
        </p:nvPicPr>
        <p:blipFill rotWithShape="1">
          <a:blip r:embed="rId3">
            <a:alphaModFix/>
          </a:blip>
          <a:srcRect b="0" l="0" r="13374" t="0"/>
          <a:stretch/>
        </p:blipFill>
        <p:spPr>
          <a:xfrm>
            <a:off x="661008" y="278185"/>
            <a:ext cx="7657201" cy="441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4"/>
          <p:cNvPicPr preferRelativeResize="0"/>
          <p:nvPr/>
        </p:nvPicPr>
        <p:blipFill rotWithShape="1">
          <a:blip r:embed="rId3">
            <a:alphaModFix/>
          </a:blip>
          <a:srcRect b="0" l="3189" r="3830" t="5105"/>
          <a:stretch/>
        </p:blipFill>
        <p:spPr>
          <a:xfrm>
            <a:off x="2129445" y="-381463"/>
            <a:ext cx="4340275" cy="5906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32"/>
          <p:cNvPicPr preferRelativeResize="0"/>
          <p:nvPr/>
        </p:nvPicPr>
        <p:blipFill rotWithShape="1">
          <a:blip r:embed="rId3">
            <a:alphaModFix/>
          </a:blip>
          <a:srcRect b="6803" l="0" r="10217" t="0"/>
          <a:stretch/>
        </p:blipFill>
        <p:spPr>
          <a:xfrm>
            <a:off x="603950" y="354749"/>
            <a:ext cx="7936099" cy="417897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32"/>
          <p:cNvSpPr txBox="1"/>
          <p:nvPr/>
        </p:nvSpPr>
        <p:spPr>
          <a:xfrm>
            <a:off x="3512127" y="2145001"/>
            <a:ext cx="2809800" cy="8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Ось симметрии</a:t>
            </a:r>
            <a:endParaRPr b="1" sz="2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33"/>
          <p:cNvPicPr preferRelativeResize="0"/>
          <p:nvPr/>
        </p:nvPicPr>
        <p:blipFill rotWithShape="1">
          <a:blip r:embed="rId3">
            <a:alphaModFix/>
          </a:blip>
          <a:srcRect b="0" l="8483" r="18757" t="0"/>
          <a:stretch/>
        </p:blipFill>
        <p:spPr>
          <a:xfrm>
            <a:off x="1181278" y="727571"/>
            <a:ext cx="6431426" cy="383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34"/>
          <p:cNvPicPr preferRelativeResize="0"/>
          <p:nvPr/>
        </p:nvPicPr>
        <p:blipFill rotWithShape="1">
          <a:blip r:embed="rId3">
            <a:alphaModFix/>
          </a:blip>
          <a:srcRect b="7927" l="0" r="8700" t="0"/>
          <a:stretch/>
        </p:blipFill>
        <p:spPr>
          <a:xfrm>
            <a:off x="732104" y="371156"/>
            <a:ext cx="7487650" cy="420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35"/>
          <p:cNvPicPr preferRelativeResize="0"/>
          <p:nvPr/>
        </p:nvPicPr>
        <p:blipFill rotWithShape="1">
          <a:blip r:embed="rId3">
            <a:alphaModFix/>
          </a:blip>
          <a:srcRect b="34543" l="6950" r="0" t="15725"/>
          <a:stretch/>
        </p:blipFill>
        <p:spPr>
          <a:xfrm>
            <a:off x="1852200" y="579700"/>
            <a:ext cx="5671327" cy="4041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36"/>
          <p:cNvPicPr preferRelativeResize="0"/>
          <p:nvPr/>
        </p:nvPicPr>
        <p:blipFill rotWithShape="1">
          <a:blip r:embed="rId3">
            <a:alphaModFix/>
          </a:blip>
          <a:srcRect b="31718" l="6950" r="0" t="14819"/>
          <a:stretch/>
        </p:blipFill>
        <p:spPr>
          <a:xfrm>
            <a:off x="1552575" y="355475"/>
            <a:ext cx="5945276" cy="4554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6"/>
          <p:cNvSpPr/>
          <p:nvPr/>
        </p:nvSpPr>
        <p:spPr>
          <a:xfrm rot="-5400000">
            <a:off x="388217" y="1996143"/>
            <a:ext cx="4692300" cy="929700"/>
          </a:xfrm>
          <a:prstGeom prst="mathMinus">
            <a:avLst>
              <a:gd fmla="val 7057" name="adj1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36"/>
          <p:cNvSpPr/>
          <p:nvPr/>
        </p:nvSpPr>
        <p:spPr>
          <a:xfrm rot="-5400000">
            <a:off x="3461010" y="1881293"/>
            <a:ext cx="4692300" cy="929700"/>
          </a:xfrm>
          <a:prstGeom prst="mathMinus">
            <a:avLst>
              <a:gd fmla="val 7057" name="adj1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7"/>
          <p:cNvSpPr txBox="1"/>
          <p:nvPr>
            <p:ph type="title"/>
          </p:nvPr>
        </p:nvSpPr>
        <p:spPr>
          <a:xfrm>
            <a:off x="423600" y="1593538"/>
            <a:ext cx="8296800" cy="15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Спасибо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за внимание:)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1466887" y="-343463"/>
            <a:ext cx="5753275" cy="5914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918" y="152400"/>
            <a:ext cx="7127275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6"/>
          <p:cNvSpPr txBox="1"/>
          <p:nvPr/>
        </p:nvSpPr>
        <p:spPr>
          <a:xfrm rot="-5400000">
            <a:off x="3096491" y="2548366"/>
            <a:ext cx="2809800" cy="8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Ось симметрии</a:t>
            </a:r>
            <a:endParaRPr b="1" sz="2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7"/>
          <p:cNvPicPr preferRelativeResize="0"/>
          <p:nvPr/>
        </p:nvPicPr>
        <p:blipFill rotWithShape="1">
          <a:blip r:embed="rId3">
            <a:alphaModFix/>
          </a:blip>
          <a:srcRect b="0" l="10339" r="5329" t="0"/>
          <a:stretch/>
        </p:blipFill>
        <p:spPr>
          <a:xfrm>
            <a:off x="153124" y="526012"/>
            <a:ext cx="8682601" cy="409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8" cy="41695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9"/>
          <p:cNvPicPr preferRelativeResize="0"/>
          <p:nvPr/>
        </p:nvPicPr>
        <p:blipFill rotWithShape="1">
          <a:blip r:embed="rId3">
            <a:alphaModFix/>
          </a:blip>
          <a:srcRect b="0" l="6688" r="9601" t="0"/>
          <a:stretch/>
        </p:blipFill>
        <p:spPr>
          <a:xfrm>
            <a:off x="307213" y="370150"/>
            <a:ext cx="8529574" cy="440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0"/>
          <p:cNvPicPr preferRelativeResize="0"/>
          <p:nvPr/>
        </p:nvPicPr>
        <p:blipFill rotWithShape="1">
          <a:blip r:embed="rId3">
            <a:alphaModFix/>
          </a:blip>
          <a:srcRect b="0" l="6949" r="3836" t="5329"/>
          <a:stretch/>
        </p:blipFill>
        <p:spPr>
          <a:xfrm>
            <a:off x="2269595" y="-163663"/>
            <a:ext cx="3866500" cy="5470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1"/>
          <p:cNvPicPr preferRelativeResize="0"/>
          <p:nvPr/>
        </p:nvPicPr>
        <p:blipFill rotWithShape="1">
          <a:blip r:embed="rId3">
            <a:alphaModFix/>
          </a:blip>
          <a:srcRect b="77919" l="6949" r="3836" t="5330"/>
          <a:stretch/>
        </p:blipFill>
        <p:spPr>
          <a:xfrm>
            <a:off x="289870" y="1148869"/>
            <a:ext cx="8692474" cy="217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