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2" r:id="rId5"/>
    <p:sldId id="264" r:id="rId6"/>
    <p:sldId id="266" r:id="rId7"/>
    <p:sldId id="267" r:id="rId8"/>
    <p:sldId id="268" r:id="rId9"/>
    <p:sldId id="270" r:id="rId10"/>
    <p:sldId id="271" r:id="rId11"/>
    <p:sldId id="286" r:id="rId12"/>
    <p:sldId id="285" r:id="rId13"/>
    <p:sldId id="289" r:id="rId14"/>
    <p:sldId id="288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C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789DC-F4D5-4481-9DEF-E5F2D2C2CF5D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E468F-27C1-4D86-8B74-6D91913552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B0290-3558-408E-B35B-568D4BA7638B}" type="slidenum">
              <a:rPr lang="ru-RU"/>
              <a:pPr/>
              <a:t>9</a:t>
            </a:fld>
            <a:endParaRPr lang="ru-RU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Черный цвет – смерть, белый – серебро или мир, красный – война, опасность, желтый – золото, богатство, зеленый – хлеб. Если узел не был окрашен – цифры. Простой узел – десятки, двойной – сотни.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E8077E-0415-4854-8DD9-36E9095925FF}" type="slidenum">
              <a:rPr lang="ru-RU"/>
              <a:pPr/>
              <a:t>10</a:t>
            </a:fld>
            <a:endParaRPr lang="ru-RU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/>
              <a:t>«</a:t>
            </a:r>
            <a:r>
              <a:rPr lang="ru-RU"/>
              <a:t>Умеете ли вы летать, как </a:t>
            </a:r>
            <a:r>
              <a:rPr lang="ru-RU" b="1"/>
              <a:t>птицы</a:t>
            </a:r>
            <a:r>
              <a:rPr lang="ru-RU"/>
              <a:t>, прятаться в земле, как </a:t>
            </a:r>
            <a:r>
              <a:rPr lang="ru-RU" b="1"/>
              <a:t>мыши</a:t>
            </a:r>
            <a:r>
              <a:rPr lang="ru-RU"/>
              <a:t>, прыгать по болотам, как </a:t>
            </a:r>
            <a:r>
              <a:rPr lang="ru-RU" b="1"/>
              <a:t>лягушки</a:t>
            </a:r>
            <a:r>
              <a:rPr lang="ru-RU"/>
              <a:t>? Если не умеете, то не пробуйте воевать с нами. Мы осыплем вас </a:t>
            </a:r>
            <a:r>
              <a:rPr lang="ru-RU" b="1"/>
              <a:t>стрелами</a:t>
            </a:r>
            <a:r>
              <a:rPr lang="ru-RU"/>
              <a:t>, лишь только вы вступите на нашу землю»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63F9628-46B2-46BB-AA04-44A3CF066945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AFD617D-3292-4E05-8B51-7291369C537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CD0F172-542E-4FBA-9864-02E87B006E0F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057FC-28B6-4131-A1A0-F11BE88792A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BC938-4CCD-4EF6-89A8-5550EA31E577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9FC7C-29FC-4491-9D51-2AB9B026EF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WordArt 7" descr="Белый мрамор"/>
          <p:cNvSpPr>
            <a:spLocks noChangeArrowheads="1" noChangeShapeType="1" noTextEdit="1"/>
          </p:cNvSpPr>
          <p:nvPr/>
        </p:nvSpPr>
        <p:spPr bwMode="auto">
          <a:xfrm>
            <a:off x="1258888" y="1341438"/>
            <a:ext cx="7058025" cy="3743325"/>
          </a:xfrm>
          <a:prstGeom prst="rect">
            <a:avLst/>
          </a:prstGeom>
          <a:ln w="76200">
            <a:noFill/>
          </a:ln>
        </p:spPr>
        <p:txBody>
          <a:bodyPr wrap="none" fromWordArt="1">
            <a:prstTxWarp prst="textPlain">
              <a:avLst>
                <a:gd name="adj" fmla="val 45435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endParaRPr lang="ru-RU" sz="3600" kern="10" dirty="0">
              <a:ln w="9525">
                <a:round/>
                <a:headEnd/>
                <a:tailEnd/>
              </a:ln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059113" y="5734050"/>
            <a:ext cx="5761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b="1" dirty="0" smtClean="0">
                <a:solidFill>
                  <a:schemeClr val="hlink"/>
                </a:solidFill>
              </a:rPr>
              <a:t>Мероприятие для </a:t>
            </a:r>
            <a:r>
              <a:rPr lang="ru-RU" b="1" dirty="0">
                <a:solidFill>
                  <a:schemeClr val="hlink"/>
                </a:solidFill>
              </a:rPr>
              <a:t>учащихся 5-х классов</a:t>
            </a:r>
          </a:p>
        </p:txBody>
      </p:sp>
      <p:pic>
        <p:nvPicPr>
          <p:cNvPr id="1026" name="Picture 2" descr="C:\Documents and Settings\Admin\Мои документы\Мои рисунки\girlrea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285727"/>
            <a:ext cx="1428750" cy="1571637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0034" y="6000768"/>
            <a:ext cx="35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2428868"/>
            <a:ext cx="6461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От папируса до компьютера: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3500438"/>
            <a:ext cx="657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история носителей информации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8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592138" y="323850"/>
            <a:ext cx="296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3200" b="1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218488" cy="10795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b="1" dirty="0"/>
              <a:t>2.Ракушки на нитях. Вампум у  североамериканских индейцев.</a:t>
            </a:r>
          </a:p>
        </p:txBody>
      </p:sp>
      <p:pic>
        <p:nvPicPr>
          <p:cNvPr id="1198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472" y="4071942"/>
            <a:ext cx="8355013" cy="1885950"/>
          </a:xfrm>
          <a:noFill/>
          <a:ln/>
        </p:spPr>
      </p:pic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539750" y="4221163"/>
            <a:ext cx="82184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ru-RU" sz="3600" b="1" dirty="0"/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2214546" y="2714620"/>
            <a:ext cx="55007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600" b="1" dirty="0"/>
              <a:t>Вампум – пояс из раковин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6357958"/>
            <a:ext cx="71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10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4" grpId="0" build="p"/>
      <p:bldP spid="119823" grpId="0"/>
      <p:bldP spid="11982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908050"/>
            <a:ext cx="662463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508500"/>
            <a:ext cx="6049963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468313" y="333375"/>
            <a:ext cx="5611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2400" b="1" dirty="0">
                <a:solidFill>
                  <a:schemeClr val="hlink"/>
                </a:solidFill>
              </a:rPr>
              <a:t>Новгородские</a:t>
            </a:r>
            <a:r>
              <a:rPr lang="ru-RU" b="1" dirty="0">
                <a:solidFill>
                  <a:schemeClr val="hlink"/>
                </a:solidFill>
              </a:rPr>
              <a:t> </a:t>
            </a:r>
            <a:r>
              <a:rPr lang="ru-RU" sz="2400" b="1" dirty="0">
                <a:solidFill>
                  <a:schemeClr val="hlink"/>
                </a:solidFill>
              </a:rPr>
              <a:t>берестяные грамоты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8596" y="635795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492500" y="260350"/>
            <a:ext cx="2314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3200" b="1" dirty="0">
                <a:solidFill>
                  <a:schemeClr val="hlink"/>
                </a:solidFill>
              </a:rPr>
              <a:t>Пергамент</a:t>
            </a:r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836613"/>
            <a:ext cx="42878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5219700" y="4797425"/>
            <a:ext cx="29606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1" dirty="0">
                <a:solidFill>
                  <a:schemeClr val="hlink"/>
                </a:solidFill>
              </a:rPr>
              <a:t>Пергамент изготовляли </a:t>
            </a:r>
          </a:p>
          <a:p>
            <a:pPr algn="l"/>
            <a:r>
              <a:rPr lang="ru-RU" b="1" dirty="0">
                <a:solidFill>
                  <a:schemeClr val="hlink"/>
                </a:solidFill>
              </a:rPr>
              <a:t>из шкур животных</a:t>
            </a:r>
          </a:p>
          <a:p>
            <a:pPr algn="l"/>
            <a:r>
              <a:rPr lang="ru-RU" b="1" dirty="0">
                <a:solidFill>
                  <a:schemeClr val="hlink"/>
                </a:solidFill>
              </a:rPr>
              <a:t>С гравюры </a:t>
            </a:r>
            <a:r>
              <a:rPr lang="en-US" b="1" dirty="0">
                <a:solidFill>
                  <a:schemeClr val="hlink"/>
                </a:solidFill>
              </a:rPr>
              <a:t>XVI</a:t>
            </a:r>
            <a:r>
              <a:rPr lang="ru-RU" b="1" dirty="0">
                <a:solidFill>
                  <a:schemeClr val="hlink"/>
                </a:solidFill>
              </a:rPr>
              <a:t> 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6286520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12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/>
      <p:bldP spid="10138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ctr" eaLnBrk="1" hangingPunct="1"/>
            <a:r>
              <a:rPr lang="ru-RU" sz="5400" b="1" dirty="0" smtClean="0">
                <a:solidFill>
                  <a:schemeClr val="hlink"/>
                </a:solidFill>
              </a:rPr>
              <a:t>Глиняная книга</a:t>
            </a:r>
          </a:p>
        </p:txBody>
      </p:sp>
      <p:pic>
        <p:nvPicPr>
          <p:cNvPr id="31747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1916113"/>
            <a:ext cx="3600450" cy="3051175"/>
          </a:xfrm>
          <a:noFill/>
        </p:spPr>
      </p:pic>
      <p:pic>
        <p:nvPicPr>
          <p:cNvPr id="31748" name="Picture 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429000"/>
            <a:ext cx="4103687" cy="2751138"/>
          </a:xfrm>
          <a:noFill/>
        </p:spPr>
      </p:pic>
      <p:pic>
        <p:nvPicPr>
          <p:cNvPr id="3174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1117600"/>
            <a:ext cx="2592388" cy="2336800"/>
          </a:xfrm>
        </p:spPr>
      </p:pic>
      <p:pic>
        <p:nvPicPr>
          <p:cNvPr id="31750" name="Picture 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588125" y="3789363"/>
            <a:ext cx="2219325" cy="2303462"/>
          </a:xfrm>
          <a:noFill/>
        </p:spPr>
      </p:pic>
      <p:pic>
        <p:nvPicPr>
          <p:cNvPr id="31751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6156325" y="1196975"/>
            <a:ext cx="2673350" cy="2189163"/>
          </a:xfrm>
          <a:noFill/>
        </p:spPr>
      </p:pic>
      <p:sp>
        <p:nvSpPr>
          <p:cNvPr id="8" name="TextBox 7"/>
          <p:cNvSpPr txBox="1"/>
          <p:nvPr/>
        </p:nvSpPr>
        <p:spPr>
          <a:xfrm>
            <a:off x="428596" y="62865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Каменная</a:t>
            </a:r>
            <a:r>
              <a:rPr lang="ru-RU" sz="5400" b="1" dirty="0">
                <a:solidFill>
                  <a:schemeClr val="hlink"/>
                </a:solidFill>
              </a:rPr>
              <a:t> </a:t>
            </a:r>
            <a:r>
              <a:rPr lang="ru-RU" sz="5400" b="1" dirty="0">
                <a:solidFill>
                  <a:srgbClr val="C00000"/>
                </a:solidFill>
              </a:rPr>
              <a:t>книга</a:t>
            </a:r>
          </a:p>
        </p:txBody>
      </p:sp>
      <p:pic>
        <p:nvPicPr>
          <p:cNvPr id="77833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924300" y="3357563"/>
            <a:ext cx="2667000" cy="2454275"/>
          </a:xfrm>
          <a:noFill/>
          <a:ln/>
        </p:spPr>
      </p:pic>
      <p:pic>
        <p:nvPicPr>
          <p:cNvPr id="77835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04025" y="1557338"/>
            <a:ext cx="2027238" cy="4502150"/>
          </a:xfrm>
          <a:noFill/>
          <a:ln/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5288" y="1484313"/>
            <a:ext cx="3371850" cy="4530725"/>
          </a:xfrm>
          <a:noFill/>
          <a:ln/>
        </p:spPr>
      </p:pic>
      <p:sp>
        <p:nvSpPr>
          <p:cNvPr id="77837" name="Text Box 13"/>
          <p:cNvSpPr txBox="1">
            <a:spLocks noChangeArrowheads="1"/>
          </p:cNvSpPr>
          <p:nvPr/>
        </p:nvSpPr>
        <p:spPr bwMode="auto">
          <a:xfrm>
            <a:off x="3924300" y="1643050"/>
            <a:ext cx="26860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 err="1"/>
              <a:t>Розеттский</a:t>
            </a:r>
            <a:r>
              <a:rPr lang="ru-RU" sz="2000" dirty="0"/>
              <a:t> камень, </a:t>
            </a:r>
          </a:p>
          <a:p>
            <a:r>
              <a:rPr lang="ru-RU" sz="2000" dirty="0"/>
              <a:t>открывший тайну </a:t>
            </a:r>
          </a:p>
          <a:p>
            <a:r>
              <a:rPr lang="ru-RU" sz="2000" dirty="0"/>
              <a:t>египетских иероглифов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8" y="6357958"/>
            <a:ext cx="85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4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778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58" y="277813"/>
            <a:ext cx="7872442" cy="1139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Надписи на костях животных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3238"/>
            <a:ext cx="423862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500438"/>
            <a:ext cx="504031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42910" y="628652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5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1384300" y="196850"/>
            <a:ext cx="622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4800" b="1" dirty="0">
                <a:solidFill>
                  <a:schemeClr val="hlink"/>
                </a:solidFill>
              </a:rPr>
              <a:t>Папирусные свитки</a:t>
            </a:r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4500563" y="3141663"/>
            <a:ext cx="4175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chemeClr val="hlink"/>
                </a:solidFill>
              </a:rPr>
              <a:t>Папирус из «Книги мертвых»</a:t>
            </a:r>
          </a:p>
        </p:txBody>
      </p:sp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434022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3500438"/>
            <a:ext cx="5183188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0034" y="6215082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6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/>
      <p:bldP spid="8807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643306" y="285728"/>
            <a:ext cx="1622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3200" b="1">
                <a:solidFill>
                  <a:schemeClr val="hlink"/>
                </a:solidFill>
              </a:rPr>
              <a:t>Бумага</a:t>
            </a: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133600"/>
            <a:ext cx="32385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611188" y="1125538"/>
            <a:ext cx="32797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b="1" dirty="0">
                <a:solidFill>
                  <a:schemeClr val="hlink"/>
                </a:solidFill>
              </a:rPr>
              <a:t>Изобретатель бумаги</a:t>
            </a:r>
          </a:p>
          <a:p>
            <a:pPr algn="l"/>
            <a:r>
              <a:rPr lang="ru-RU" b="1" dirty="0">
                <a:solidFill>
                  <a:schemeClr val="hlink"/>
                </a:solidFill>
              </a:rPr>
              <a:t>китаец </a:t>
            </a:r>
            <a:r>
              <a:rPr lang="ru-RU" b="1" dirty="0" err="1">
                <a:solidFill>
                  <a:schemeClr val="hlink"/>
                </a:solidFill>
              </a:rPr>
              <a:t>Цай</a:t>
            </a:r>
            <a:r>
              <a:rPr lang="ru-RU" b="1" dirty="0">
                <a:solidFill>
                  <a:schemeClr val="hlink"/>
                </a:solidFill>
              </a:rPr>
              <a:t> Лунь. </a:t>
            </a:r>
          </a:p>
          <a:p>
            <a:pPr algn="l"/>
            <a:r>
              <a:rPr lang="ru-RU" b="1" dirty="0">
                <a:solidFill>
                  <a:schemeClr val="hlink"/>
                </a:solidFill>
              </a:rPr>
              <a:t>Старый китайский рисунок</a:t>
            </a:r>
          </a:p>
        </p:txBody>
      </p:sp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76250"/>
            <a:ext cx="350837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4211638" y="5229225"/>
            <a:ext cx="45497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ru-RU" b="1" dirty="0">
                <a:solidFill>
                  <a:schemeClr val="hlink"/>
                </a:solidFill>
              </a:rPr>
              <a:t>Полный процесс</a:t>
            </a:r>
          </a:p>
          <a:p>
            <a:pPr algn="r"/>
            <a:r>
              <a:rPr lang="ru-RU" b="1" dirty="0">
                <a:solidFill>
                  <a:schemeClr val="hlink"/>
                </a:solidFill>
              </a:rPr>
              <a:t> производства бумаги</a:t>
            </a:r>
          </a:p>
          <a:p>
            <a:pPr algn="r"/>
            <a:r>
              <a:rPr lang="ru-RU" b="1" dirty="0">
                <a:solidFill>
                  <a:schemeClr val="hlink"/>
                </a:solidFill>
              </a:rPr>
              <a:t>Гравюра </a:t>
            </a:r>
            <a:r>
              <a:rPr lang="en-US" b="1" dirty="0">
                <a:solidFill>
                  <a:schemeClr val="hlink"/>
                </a:solidFill>
              </a:rPr>
              <a:t>XVII </a:t>
            </a:r>
            <a:r>
              <a:rPr lang="ru-RU" b="1" dirty="0">
                <a:solidFill>
                  <a:schemeClr val="hlink"/>
                </a:solidFill>
              </a:rPr>
              <a:t>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628652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7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/>
      <p:bldP spid="97286" grpId="0"/>
      <p:bldP spid="9728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268413"/>
            <a:ext cx="44132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4155091" y="549275"/>
            <a:ext cx="4612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chemeClr val="hlink"/>
                </a:solidFill>
              </a:rPr>
              <a:t>Реконструкция печатного станка </a:t>
            </a:r>
          </a:p>
          <a:p>
            <a:pPr algn="r"/>
            <a:r>
              <a:rPr lang="ru-RU" sz="2400" b="1" dirty="0">
                <a:solidFill>
                  <a:schemeClr val="hlink"/>
                </a:solidFill>
              </a:rPr>
              <a:t>Иоганна </a:t>
            </a:r>
            <a:r>
              <a:rPr lang="ru-RU" sz="2400" b="1" dirty="0" err="1">
                <a:solidFill>
                  <a:schemeClr val="hlink"/>
                </a:solidFill>
              </a:rPr>
              <a:t>Гутенберга</a:t>
            </a:r>
            <a:endParaRPr lang="ru-RU" sz="2400" b="1" dirty="0">
              <a:solidFill>
                <a:schemeClr val="hlink"/>
              </a:solidFill>
            </a:endParaRPr>
          </a:p>
        </p:txBody>
      </p:sp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3375"/>
            <a:ext cx="360203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450850" y="5734050"/>
            <a:ext cx="4405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hlink"/>
                </a:solidFill>
              </a:rPr>
              <a:t>Иоганн </a:t>
            </a:r>
            <a:r>
              <a:rPr lang="ru-RU" sz="2400" b="1" dirty="0" err="1">
                <a:solidFill>
                  <a:schemeClr val="hlink"/>
                </a:solidFill>
              </a:rPr>
              <a:t>Гутенберг</a:t>
            </a:r>
            <a:r>
              <a:rPr lang="ru-RU" sz="2400" b="1" dirty="0">
                <a:solidFill>
                  <a:schemeClr val="hlink"/>
                </a:solidFill>
              </a:rPr>
              <a:t> в типографии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6429396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1</a:t>
            </a:r>
            <a:r>
              <a:rPr lang="en-US" sz="2800" b="1" dirty="0" smtClean="0"/>
              <a:t>8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/>
      <p:bldP spid="1034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41925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1630363" y="333375"/>
            <a:ext cx="55673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hlink"/>
                </a:solidFill>
              </a:rPr>
              <a:t>Иван Федоров (1510 -1585)</a:t>
            </a: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4814888" y="1052513"/>
            <a:ext cx="40148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</a:rPr>
              <a:t>Настоящее имя –</a:t>
            </a:r>
          </a:p>
          <a:p>
            <a:pPr algn="l"/>
            <a:r>
              <a:rPr lang="ru-RU" sz="2400" b="1" dirty="0">
                <a:solidFill>
                  <a:schemeClr val="bg1"/>
                </a:solidFill>
              </a:rPr>
              <a:t>Иван Федорович Москвитин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003800" y="5516563"/>
            <a:ext cx="3877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hlink"/>
                </a:solidFill>
              </a:rPr>
              <a:t>Русский </a:t>
            </a:r>
            <a:r>
              <a:rPr lang="ru-RU" sz="2800" b="1" dirty="0">
                <a:solidFill>
                  <a:srgbClr val="00B0F0"/>
                </a:solidFill>
              </a:rPr>
              <a:t>первопечатник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6286520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</a:t>
            </a:r>
            <a:r>
              <a:rPr lang="en-US" sz="2400" b="1" dirty="0" smtClean="0"/>
              <a:t>9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/>
      <p:bldP spid="133127" grpId="0"/>
      <p:bldP spid="1331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42852"/>
            <a:ext cx="79296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Цели урока:</a:t>
            </a:r>
          </a:p>
          <a:p>
            <a:pPr algn="ctr"/>
            <a:endParaRPr lang="ru-RU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endParaRPr lang="ru-RU" sz="3200" dirty="0" smtClean="0"/>
          </a:p>
        </p:txBody>
      </p:sp>
      <p:pic>
        <p:nvPicPr>
          <p:cNvPr id="2050" name="Picture 2" descr="C:\Documents and Settings\Admin\Мои документы\Мои рисунки\книж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5724" y="4572008"/>
            <a:ext cx="4319613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6072206"/>
            <a:ext cx="500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785794"/>
            <a:ext cx="87868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tabLst>
                <a:tab pos="4486275" algn="l"/>
              </a:tabLst>
            </a:pPr>
            <a:r>
              <a:rPr lang="ru-RU" sz="2800" dirty="0" smtClean="0"/>
              <a:t>Совершенствование знаний о многообразии носителей информации, о роли информации </a:t>
            </a:r>
          </a:p>
          <a:p>
            <a:pPr marL="342900" indent="-342900"/>
            <a:r>
              <a:rPr lang="ru-RU" sz="2800" dirty="0" smtClean="0"/>
              <a:t>   в жизни человека.</a:t>
            </a:r>
          </a:p>
          <a:p>
            <a:pPr marL="342900" indent="-342900"/>
            <a:r>
              <a:rPr lang="ru-RU" sz="2800" dirty="0" smtClean="0"/>
              <a:t>2. Закрепление знаний об истории книги, истории библиотеки.</a:t>
            </a:r>
          </a:p>
          <a:p>
            <a:pPr marL="342900" indent="-342900"/>
            <a:r>
              <a:rPr lang="ru-RU" sz="2800" dirty="0" smtClean="0"/>
              <a:t>3. Повторение сведений о структуре книги.</a:t>
            </a:r>
          </a:p>
          <a:p>
            <a:pPr marL="342900" indent="-342900"/>
            <a:r>
              <a:rPr lang="ru-RU" sz="2800" dirty="0" smtClean="0"/>
              <a:t>4. Приобщение к  мировым культурным ценностям.</a:t>
            </a:r>
            <a:endParaRPr lang="ru-RU" sz="2800" dirty="0"/>
          </a:p>
        </p:txBody>
      </p:sp>
      <p:sp>
        <p:nvSpPr>
          <p:cNvPr id="8" name="Дуга 7"/>
          <p:cNvSpPr/>
          <p:nvPr/>
        </p:nvSpPr>
        <p:spPr>
          <a:xfrm>
            <a:off x="5072066" y="21429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49288" y="1401763"/>
            <a:ext cx="565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5400" b="1">
                <a:solidFill>
                  <a:schemeClr val="hlink"/>
                </a:solidFill>
              </a:rPr>
              <a:t>  </a:t>
            </a:r>
          </a:p>
        </p:txBody>
      </p:sp>
      <p:graphicFrame>
        <p:nvGraphicFramePr>
          <p:cNvPr id="135173" name="Object 5"/>
          <p:cNvGraphicFramePr>
            <a:graphicFrameLocks noChangeAspect="1"/>
          </p:cNvGraphicFramePr>
          <p:nvPr/>
        </p:nvGraphicFramePr>
        <p:xfrm>
          <a:off x="395288" y="3200400"/>
          <a:ext cx="4321175" cy="2924175"/>
        </p:xfrm>
        <a:graphic>
          <a:graphicData uri="http://schemas.openxmlformats.org/presentationml/2006/ole">
            <p:oleObj spid="_x0000_s3074" name="Фотография Photo Editor" r:id="rId3" imgW="13190476" imgH="8923810" progId="">
              <p:embed/>
            </p:oleObj>
          </a:graphicData>
        </a:graphic>
      </p:graphicFrame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4808538" y="5445125"/>
            <a:ext cx="3548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hlink"/>
                </a:solidFill>
              </a:rPr>
              <a:t>Разворот из книги «Апостол»</a:t>
            </a:r>
          </a:p>
          <a:p>
            <a:r>
              <a:rPr lang="ru-RU" b="1" dirty="0">
                <a:solidFill>
                  <a:schemeClr val="hlink"/>
                </a:solidFill>
              </a:rPr>
              <a:t>(1564)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362950" cy="2087563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smtClean="0">
                <a:solidFill>
                  <a:schemeClr val="hlink"/>
                </a:solidFill>
              </a:rPr>
              <a:t>Чудо,</a:t>
            </a:r>
            <a:r>
              <a:rPr lang="ru-RU" sz="6000" b="1" dirty="0">
                <a:solidFill>
                  <a:schemeClr val="hlink"/>
                </a:solidFill>
              </a:rPr>
              <a:t/>
            </a:r>
            <a:br>
              <a:rPr lang="ru-RU" sz="6000" b="1" dirty="0">
                <a:solidFill>
                  <a:schemeClr val="hlink"/>
                </a:solidFill>
              </a:rPr>
            </a:br>
            <a:r>
              <a:rPr lang="ru-RU" sz="6000" b="1" dirty="0">
                <a:solidFill>
                  <a:schemeClr val="hlink"/>
                </a:solidFill>
              </a:rPr>
              <a:t>        имя которому – </a:t>
            </a:r>
            <a:br>
              <a:rPr lang="ru-RU" sz="6000" b="1" dirty="0">
                <a:solidFill>
                  <a:schemeClr val="hlink"/>
                </a:solidFill>
              </a:rPr>
            </a:br>
            <a:r>
              <a:rPr lang="ru-RU" sz="6000" b="1" dirty="0">
                <a:solidFill>
                  <a:schemeClr val="hlink"/>
                </a:solidFill>
              </a:rPr>
              <a:t>                               </a:t>
            </a:r>
            <a:r>
              <a:rPr lang="ru-RU" sz="6000" b="1" dirty="0" smtClean="0">
                <a:solidFill>
                  <a:schemeClr val="hlink"/>
                </a:solidFill>
              </a:rPr>
              <a:t>       книга.</a:t>
            </a:r>
            <a:endParaRPr lang="ru-RU" sz="6000" b="1" dirty="0">
              <a:solidFill>
                <a:schemeClr val="hlink"/>
              </a:solidFill>
            </a:endParaRP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5003800" y="3378200"/>
            <a:ext cx="34988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ru-RU" sz="2800" b="1" i="1" dirty="0">
                <a:solidFill>
                  <a:schemeClr val="hlink"/>
                </a:solidFill>
              </a:rPr>
              <a:t>Путь книги: </a:t>
            </a:r>
          </a:p>
          <a:p>
            <a:pPr algn="l"/>
            <a:r>
              <a:rPr lang="ru-RU" sz="2800" b="1" i="1" dirty="0">
                <a:solidFill>
                  <a:schemeClr val="hlink"/>
                </a:solidFill>
              </a:rPr>
              <a:t>от каменной </a:t>
            </a:r>
          </a:p>
          <a:p>
            <a:pPr algn="l"/>
            <a:r>
              <a:rPr lang="ru-RU" sz="2800" b="1" i="1" dirty="0">
                <a:solidFill>
                  <a:schemeClr val="hlink"/>
                </a:solidFill>
              </a:rPr>
              <a:t>до компьютерной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6072206"/>
            <a:ext cx="78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3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4" grpId="0"/>
      <p:bldP spid="135175" grpId="0"/>
      <p:bldP spid="135177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73089" y="214290"/>
            <a:ext cx="821375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800" b="1" i="1" dirty="0">
                <a:solidFill>
                  <a:schemeClr val="hlink"/>
                </a:solidFill>
              </a:rPr>
              <a:t>«Книга, может быть, величайшее из чудес, </a:t>
            </a:r>
          </a:p>
          <a:p>
            <a:pPr algn="l"/>
            <a:r>
              <a:rPr lang="ru-RU" sz="2800" b="1" i="1" dirty="0">
                <a:solidFill>
                  <a:schemeClr val="hlink"/>
                </a:solidFill>
              </a:rPr>
              <a:t>созданных человечеством на пути </a:t>
            </a:r>
            <a:r>
              <a:rPr lang="ru-RU" sz="2800" b="1" i="1" dirty="0" smtClean="0">
                <a:solidFill>
                  <a:schemeClr val="hlink"/>
                </a:solidFill>
              </a:rPr>
              <a:t> к счастью</a:t>
            </a:r>
            <a:endParaRPr lang="ru-RU" sz="2800" b="1" i="1" dirty="0">
              <a:solidFill>
                <a:schemeClr val="hlink"/>
              </a:solidFill>
            </a:endParaRPr>
          </a:p>
          <a:p>
            <a:pPr algn="l"/>
            <a:r>
              <a:rPr lang="ru-RU" sz="2800" b="1" i="1" dirty="0" smtClean="0">
                <a:solidFill>
                  <a:schemeClr val="hlink"/>
                </a:solidFill>
              </a:rPr>
              <a:t>и </a:t>
            </a:r>
            <a:r>
              <a:rPr lang="ru-RU" sz="2800" b="1" i="1" dirty="0">
                <a:solidFill>
                  <a:schemeClr val="hlink"/>
                </a:solidFill>
              </a:rPr>
              <a:t>могуществу </a:t>
            </a:r>
            <a:r>
              <a:rPr lang="ru-RU" sz="2800" b="1" i="1" dirty="0" smtClean="0">
                <a:solidFill>
                  <a:schemeClr val="hlink"/>
                </a:solidFill>
              </a:rPr>
              <a:t>будущего» писал Алексей Макси-</a:t>
            </a:r>
            <a:endParaRPr lang="ru-RU" sz="2800" b="1" i="1" dirty="0">
              <a:solidFill>
                <a:schemeClr val="hlink"/>
              </a:solidFill>
            </a:endParaRPr>
          </a:p>
          <a:p>
            <a:pPr algn="l"/>
            <a:r>
              <a:rPr lang="ru-RU" sz="2800" dirty="0">
                <a:solidFill>
                  <a:schemeClr val="hlink"/>
                </a:solidFill>
              </a:rPr>
              <a:t>       </a:t>
            </a:r>
            <a:endParaRPr lang="ru-RU" sz="2800" b="1" i="1" dirty="0">
              <a:solidFill>
                <a:schemeClr val="hlink"/>
              </a:solidFill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356100" y="3286124"/>
            <a:ext cx="45720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endParaRPr lang="ru-RU" sz="2800" b="1" i="1" dirty="0" smtClean="0">
              <a:solidFill>
                <a:schemeClr val="hlink"/>
              </a:solidFill>
            </a:endParaRPr>
          </a:p>
          <a:p>
            <a:pPr algn="l"/>
            <a:r>
              <a:rPr lang="ru-RU" sz="3600" b="1" i="1" dirty="0" smtClean="0"/>
              <a:t>Писатель рассуждал</a:t>
            </a:r>
            <a:endParaRPr lang="ru-RU" sz="3600" b="1" i="1" dirty="0"/>
          </a:p>
          <a:p>
            <a:pPr algn="l"/>
            <a:r>
              <a:rPr lang="ru-RU" sz="3600" b="1" i="1" dirty="0" smtClean="0"/>
              <a:t>«</a:t>
            </a:r>
            <a:r>
              <a:rPr lang="ru-RU" sz="3600" b="1" i="1" dirty="0"/>
              <a:t>Всем хорошим во мне  я обязан книге».</a:t>
            </a:r>
          </a:p>
          <a:p>
            <a:pPr algn="l"/>
            <a:r>
              <a:rPr lang="ru-RU" sz="3600" b="1" i="1" dirty="0"/>
              <a:t>              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2133600"/>
            <a:ext cx="2676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1428736"/>
            <a:ext cx="4830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chemeClr val="hlink"/>
                </a:solidFill>
              </a:rPr>
              <a:t>мович</a:t>
            </a:r>
            <a:r>
              <a:rPr lang="ru-RU" sz="2800" b="1" dirty="0" smtClean="0">
                <a:solidFill>
                  <a:schemeClr val="hlink"/>
                </a:solidFill>
              </a:rPr>
              <a:t> Горький</a:t>
            </a:r>
            <a:r>
              <a:rPr lang="ru-RU" b="1" dirty="0" smtClean="0">
                <a:solidFill>
                  <a:schemeClr val="hlink"/>
                </a:solidFill>
              </a:rPr>
              <a:t>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6072206"/>
            <a:ext cx="367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4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chemeClr val="accent2">
                <a:lumMod val="40000"/>
                <a:lumOff val="60000"/>
              </a:schemeClr>
            </a:gs>
            <a:gs pos="77000">
              <a:srgbClr val="C7AC4C"/>
            </a:gs>
            <a:gs pos="100000">
              <a:srgbClr val="E6DCA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33375"/>
            <a:ext cx="2330450" cy="3311525"/>
          </a:xfrm>
          <a:prstGeom prst="snip2DiagRect">
            <a:avLst/>
          </a:prstGeom>
          <a:noFill/>
          <a:ln w="76200">
            <a:solidFill>
              <a:srgbClr val="00B0F0"/>
            </a:solidFill>
          </a:ln>
        </p:spPr>
      </p:pic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3095625" y="836613"/>
            <a:ext cx="604837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ru-RU" sz="2400" b="1" i="1" dirty="0" smtClean="0"/>
              <a:t>  «</a:t>
            </a:r>
            <a:r>
              <a:rPr lang="ru-RU" sz="2400" b="1" i="1" dirty="0"/>
              <a:t>Одна из моих любимых </a:t>
            </a:r>
            <a:r>
              <a:rPr lang="ru-RU" sz="2400" b="1" i="1" dirty="0" smtClean="0"/>
              <a:t>книг -  </a:t>
            </a:r>
            <a:r>
              <a:rPr lang="ru-RU" sz="2400" b="1" i="1" dirty="0"/>
              <a:t>«Повесть о настоящем человеке» Бориса Полевого. Совсем недавно мне довелось впервые увидеться с Алексеем </a:t>
            </a:r>
            <a:r>
              <a:rPr lang="ru-RU" sz="2400" b="1" i="1" dirty="0" err="1"/>
              <a:t>Маресьевым</a:t>
            </a:r>
            <a:r>
              <a:rPr lang="ru-RU" sz="2400" b="1" i="1" dirty="0"/>
              <a:t>. Герой Полевого был для меня живым примером стойкости, отваги, преданности Родине. </a:t>
            </a:r>
          </a:p>
          <a:p>
            <a:pPr algn="l"/>
            <a:r>
              <a:rPr lang="ru-RU" sz="2400" b="1" i="1" dirty="0"/>
              <a:t>У него я, пожалуй, больше всего учился </a:t>
            </a:r>
          </a:p>
          <a:p>
            <a:pPr algn="l"/>
            <a:r>
              <a:rPr lang="ru-RU" sz="2400" b="1" i="1" dirty="0"/>
              <a:t>отношению к жизни</a:t>
            </a:r>
            <a:r>
              <a:rPr lang="ru-RU" sz="2400" b="1" i="1" dirty="0" smtClean="0"/>
              <a:t>.</a:t>
            </a:r>
          </a:p>
          <a:p>
            <a:pPr algn="l"/>
            <a:endParaRPr lang="ru-RU" sz="2400" b="1" i="1" dirty="0"/>
          </a:p>
          <a:p>
            <a:pPr algn="l"/>
            <a:r>
              <a:rPr lang="ru-RU" b="1" i="1" dirty="0">
                <a:solidFill>
                  <a:schemeClr val="hlink"/>
                </a:solidFill>
              </a:rPr>
              <a:t>      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116013" y="4214818"/>
            <a:ext cx="7054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000" b="1" i="1" dirty="0" smtClean="0">
                <a:solidFill>
                  <a:schemeClr val="hlink"/>
                </a:solidFill>
              </a:rPr>
              <a:t>   </a:t>
            </a:r>
            <a:r>
              <a:rPr lang="ru-RU" sz="2400" b="1" i="1" dirty="0" smtClean="0"/>
              <a:t>Характер </a:t>
            </a:r>
            <a:r>
              <a:rPr lang="ru-RU" sz="2400" b="1" i="1" dirty="0"/>
              <a:t>выковывают самые разные книги и </a:t>
            </a:r>
          </a:p>
          <a:p>
            <a:pPr algn="l"/>
            <a:r>
              <a:rPr lang="ru-RU" sz="2400" b="1" i="1" dirty="0"/>
              <a:t>обстоятельства. С детства я полюбил </a:t>
            </a:r>
          </a:p>
          <a:p>
            <a:pPr algn="l"/>
            <a:r>
              <a:rPr lang="ru-RU" sz="2400" b="1" i="1" dirty="0"/>
              <a:t>рассказы Дж. Лондона</a:t>
            </a:r>
            <a:r>
              <a:rPr lang="ru-RU" sz="2400" b="1" i="1" dirty="0" smtClean="0"/>
              <a:t>.»</a:t>
            </a:r>
            <a:endParaRPr lang="ru-RU" sz="2400" b="1" i="1" dirty="0"/>
          </a:p>
          <a:p>
            <a:pPr algn="l"/>
            <a:r>
              <a:rPr lang="ru-RU" b="1" i="1" dirty="0">
                <a:solidFill>
                  <a:schemeClr val="hlink"/>
                </a:solidFill>
              </a:rPr>
              <a:t>                                                            </a:t>
            </a:r>
            <a:r>
              <a:rPr lang="ru-RU" b="1" i="1" dirty="0"/>
              <a:t>Юрий Алексеевич Гагарин</a:t>
            </a:r>
          </a:p>
          <a:p>
            <a:pPr algn="l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61436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5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000496" y="1500174"/>
            <a:ext cx="14351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2800" b="1" i="1" dirty="0"/>
              <a:t>«Стремление к космическим</a:t>
            </a:r>
          </a:p>
          <a:p>
            <a:pPr algn="l"/>
            <a:r>
              <a:rPr lang="ru-RU" sz="2800" b="1" i="1" dirty="0"/>
              <a:t>путешествиям заложено </a:t>
            </a:r>
          </a:p>
          <a:p>
            <a:pPr algn="l"/>
            <a:r>
              <a:rPr lang="ru-RU" sz="2800" b="1" i="1" dirty="0"/>
              <a:t>во мне известным </a:t>
            </a:r>
          </a:p>
          <a:p>
            <a:pPr algn="l"/>
            <a:r>
              <a:rPr lang="ru-RU" sz="2800" b="1" i="1" dirty="0"/>
              <a:t>фантазером Ж. Верном. </a:t>
            </a:r>
          </a:p>
          <a:p>
            <a:pPr algn="l"/>
            <a:r>
              <a:rPr lang="ru-RU" sz="2800" b="1" i="1" dirty="0"/>
              <a:t>Он пробудил работу мозга </a:t>
            </a:r>
          </a:p>
          <a:p>
            <a:pPr algn="l"/>
            <a:r>
              <a:rPr lang="ru-RU" sz="2800" b="1" i="1" dirty="0"/>
              <a:t>в этом направлении. </a:t>
            </a:r>
          </a:p>
          <a:p>
            <a:pPr algn="l"/>
            <a:r>
              <a:rPr lang="ru-RU" sz="2800" b="1" i="1" dirty="0"/>
              <a:t>Явилось желание, </a:t>
            </a:r>
          </a:p>
          <a:p>
            <a:pPr algn="l"/>
            <a:r>
              <a:rPr lang="ru-RU" sz="2800" b="1" i="1" dirty="0"/>
              <a:t>за желанием возникла </a:t>
            </a:r>
          </a:p>
          <a:p>
            <a:pPr algn="l"/>
            <a:r>
              <a:rPr lang="ru-RU" sz="2800" b="1" i="1" dirty="0"/>
              <a:t>деятельность ума».</a:t>
            </a:r>
          </a:p>
          <a:p>
            <a:pPr algn="l"/>
            <a:r>
              <a:rPr lang="ru-RU" sz="2800" b="1" i="1" dirty="0"/>
              <a:t>                     </a:t>
            </a:r>
            <a:r>
              <a:rPr lang="ru-RU" sz="2000" b="1" i="1" dirty="0"/>
              <a:t>Константин Эдуардович</a:t>
            </a:r>
          </a:p>
          <a:p>
            <a:pPr algn="l"/>
            <a:r>
              <a:rPr lang="ru-RU" sz="2000" b="1" i="1" dirty="0"/>
              <a:t>                                          Циолковский</a:t>
            </a:r>
          </a:p>
        </p:txBody>
      </p:sp>
      <p:pic>
        <p:nvPicPr>
          <p:cNvPr id="64518" name="Picture 6" descr="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3971925" cy="5734073"/>
          </a:xfrm>
          <a:prstGeom prst="irregularSeal2">
            <a:avLst/>
          </a:prstGeom>
          <a:noFill/>
          <a:ln w="76200">
            <a:solidFill>
              <a:srgbClr val="002060"/>
            </a:solidFill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628652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6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Мои рисунки\bgrigh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1999" y="714356"/>
            <a:ext cx="5832593" cy="4357718"/>
          </a:xfrm>
          <a:prstGeom prst="flowChartMagneticDrum">
            <a:avLst/>
          </a:prstGeom>
          <a:noFill/>
        </p:spPr>
      </p:pic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 rot="21237817">
            <a:off x="-738121" y="777381"/>
            <a:ext cx="9428244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Способы передачи </a:t>
            </a:r>
            <a:r>
              <a:rPr lang="ru-RU" sz="6000" b="1" dirty="0" smtClean="0">
                <a:solidFill>
                  <a:srgbClr val="FF0000"/>
                </a:solidFill>
              </a:rPr>
              <a:t>информации:</a:t>
            </a:r>
            <a:r>
              <a:rPr lang="ru-RU" sz="6000" b="1" dirty="0" smtClean="0">
                <a:solidFill>
                  <a:schemeClr val="hlink"/>
                </a:solidFill>
              </a:rPr>
              <a:t/>
            </a:r>
            <a:br>
              <a:rPr lang="ru-RU" sz="6000" b="1" dirty="0" smtClean="0">
                <a:solidFill>
                  <a:schemeClr val="hlink"/>
                </a:solidFill>
              </a:rPr>
            </a:br>
            <a:endParaRPr lang="ru-RU" sz="6000" b="1" dirty="0">
              <a:solidFill>
                <a:schemeClr val="hlink"/>
              </a:solidFill>
            </a:endParaRP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4143380"/>
            <a:ext cx="9131330" cy="309562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Устно;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С помощью различных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предметов;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Методом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изображения.</a:t>
            </a:r>
          </a:p>
          <a:p>
            <a:endParaRPr lang="ru-RU" sz="40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929330"/>
            <a:ext cx="428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7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63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63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63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/>
      <p:bldP spid="1638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50000">
              <a:srgbClr val="9CB86E"/>
            </a:gs>
            <a:gs pos="100000">
              <a:srgbClr val="156B13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algn="ctr"/>
            <a:r>
              <a:rPr lang="ru-RU" b="1" dirty="0"/>
              <a:t>Живые книги - люди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916113"/>
            <a:ext cx="8715404" cy="4530725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</a:rPr>
              <a:t>Аэды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 в Греции, скальды в Азии, сказители на Руси 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2. Живая библиотека (у богатого римлянина в виде 200 рабов, знающих наизусть произведения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122" name="Picture 2" descr="C:\Documents and Settings\Admin\Мои документы\Мои рисунки\i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3863" y="4357694"/>
            <a:ext cx="4124351" cy="2357454"/>
          </a:xfrm>
          <a:prstGeom prst="flowChartDisplay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8596" y="6286520"/>
            <a:ext cx="642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8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5" grpId="0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Вещное письмо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676275"/>
          </a:xfrm>
        </p:spPr>
        <p:txBody>
          <a:bodyPr>
            <a:normAutofit fontScale="92500"/>
          </a:bodyPr>
          <a:lstStyle/>
          <a:p>
            <a:r>
              <a:rPr lang="ru-RU" sz="3600" b="1" dirty="0"/>
              <a:t>1.Узелковое</a:t>
            </a:r>
            <a:r>
              <a:rPr lang="ru-RU" b="1" dirty="0">
                <a:solidFill>
                  <a:schemeClr val="hlink"/>
                </a:solidFill>
              </a:rPr>
              <a:t> </a:t>
            </a:r>
            <a:r>
              <a:rPr lang="ru-RU" b="1" dirty="0"/>
              <a:t>письмо. Кипу у древних инков.</a:t>
            </a:r>
          </a:p>
        </p:txBody>
      </p:sp>
      <p:pic>
        <p:nvPicPr>
          <p:cNvPr id="116743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55650" y="2924175"/>
            <a:ext cx="4176713" cy="2994025"/>
          </a:xfrm>
          <a:noFill/>
          <a:ln/>
        </p:spPr>
      </p:pic>
      <p:pic>
        <p:nvPicPr>
          <p:cNvPr id="11674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5508625" y="2349500"/>
            <a:ext cx="3146425" cy="3527425"/>
          </a:xfrm>
          <a:noFill/>
          <a:ln/>
        </p:spPr>
      </p:pic>
      <p:sp>
        <p:nvSpPr>
          <p:cNvPr id="6" name="TextBox 5"/>
          <p:cNvSpPr txBox="1"/>
          <p:nvPr/>
        </p:nvSpPr>
        <p:spPr>
          <a:xfrm>
            <a:off x="285720" y="6286520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9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500</Words>
  <Application>Microsoft Office PowerPoint</Application>
  <PresentationFormat>Экран (4:3)</PresentationFormat>
  <Paragraphs>108</Paragraphs>
  <Slides>19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Фотография Photo Editor</vt:lpstr>
      <vt:lpstr>Слайд 1</vt:lpstr>
      <vt:lpstr>Слайд 2</vt:lpstr>
      <vt:lpstr>Чудо,         имя которому –                                        книга.</vt:lpstr>
      <vt:lpstr>Слайд 4</vt:lpstr>
      <vt:lpstr>Слайд 5</vt:lpstr>
      <vt:lpstr>Слайд 6</vt:lpstr>
      <vt:lpstr>Способы передачи информации: </vt:lpstr>
      <vt:lpstr>Живые книги - люди</vt:lpstr>
      <vt:lpstr>Вещное письмо</vt:lpstr>
      <vt:lpstr>Слайд 10</vt:lpstr>
      <vt:lpstr>Слайд 11</vt:lpstr>
      <vt:lpstr>Слайд 12</vt:lpstr>
      <vt:lpstr>Глиняная книга</vt:lpstr>
      <vt:lpstr>Каменная книга</vt:lpstr>
      <vt:lpstr>Надписи на костях животных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23</cp:revision>
  <dcterms:created xsi:type="dcterms:W3CDTF">2002-06-03T11:09:33Z</dcterms:created>
  <dcterms:modified xsi:type="dcterms:W3CDTF">2020-11-24T04:39:00Z</dcterms:modified>
</cp:coreProperties>
</file>