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61" r:id="rId5"/>
    <p:sldId id="262"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8" r:id="rId21"/>
    <p:sldId id="279"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1DA9EA9-2B43-402B-9246-74EF40860B19}" type="datetimeFigureOut">
              <a:rPr lang="ru-RU" smtClean="0"/>
              <a:t>12.02.2011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1D9B-C836-47C6-80C2-F058816F7A99}"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1DA9EA9-2B43-402B-9246-74EF40860B19}" type="datetimeFigureOut">
              <a:rPr lang="ru-RU" smtClean="0"/>
              <a:t>12.02.2011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1DA9EA9-2B43-402B-9246-74EF40860B19}" type="datetimeFigureOut">
              <a:rPr lang="ru-RU" smtClean="0"/>
              <a:t>12.02.2011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D1DA9EA9-2B43-402B-9246-74EF40860B19}" type="datetimeFigureOut">
              <a:rPr lang="ru-RU" smtClean="0"/>
              <a:t>12.02.2011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1D9B-C836-47C6-80C2-F058816F7A99}"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DA9EA9-2B43-402B-9246-74EF40860B19}" type="datetimeFigureOut">
              <a:rPr lang="ru-RU" smtClean="0"/>
              <a:t>12.02.2011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D1DA9EA9-2B43-402B-9246-74EF40860B19}" type="datetimeFigureOut">
              <a:rPr lang="ru-RU" smtClean="0"/>
              <a:t>12.02.2011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1DA9EA9-2B43-402B-9246-74EF40860B19}" type="datetimeFigureOut">
              <a:rPr lang="ru-RU" smtClean="0"/>
              <a:t>12.02.2011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DA9EA9-2B43-402B-9246-74EF40860B19}" type="datetimeFigureOut">
              <a:rPr lang="ru-RU" smtClean="0"/>
              <a:t>12.02.2011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A9EA9-2B43-402B-9246-74EF40860B19}" type="datetimeFigureOut">
              <a:rPr lang="ru-RU" smtClean="0"/>
              <a:t>12.02.2011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DA9EA9-2B43-402B-9246-74EF40860B19}" type="datetimeFigureOut">
              <a:rPr lang="ru-RU" smtClean="0"/>
              <a:t>12.02.2011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DA9EA9-2B43-402B-9246-74EF40860B19}" type="datetimeFigureOut">
              <a:rPr lang="ru-RU" smtClean="0"/>
              <a:t>12.02.2011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21D9B-C836-47C6-80C2-F058816F7A9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1DA9EA9-2B43-402B-9246-74EF40860B19}" type="datetimeFigureOut">
              <a:rPr lang="ru-RU" smtClean="0"/>
              <a:t>12.02.2011</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0E21D9B-C836-47C6-80C2-F058816F7A99}"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r>
              <a:rPr lang="ru-RU" sz="6000" dirty="0" smtClean="0">
                <a:solidFill>
                  <a:srgbClr val="FFFF00"/>
                </a:solidFill>
              </a:rPr>
              <a:t>СОЛНЕЧНАЯ СИСТЕМА</a:t>
            </a:r>
            <a:endParaRPr lang="ru-RU" sz="6000" dirty="0">
              <a:solidFill>
                <a:srgbClr val="FFFF00"/>
              </a:solidFill>
            </a:endParaRPr>
          </a:p>
        </p:txBody>
      </p:sp>
    </p:spTree>
    <p:extLst>
      <p:ext uri="{BB962C8B-B14F-4D97-AF65-F5344CB8AC3E}">
        <p14:creationId xmlns:p14="http://schemas.microsoft.com/office/powerpoint/2010/main" val="245310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323528" y="32502"/>
            <a:ext cx="2971800" cy="732202"/>
          </a:xfrm>
        </p:spPr>
        <p:txBody>
          <a:bodyPr/>
          <a:lstStyle/>
          <a:p>
            <a:r>
              <a:rPr lang="ru-RU" sz="4800" dirty="0" smtClean="0"/>
              <a:t>Сатурн</a:t>
            </a:r>
            <a:endParaRPr lang="ru-RU" sz="4800" dirty="0"/>
          </a:p>
        </p:txBody>
      </p:sp>
      <p:sp>
        <p:nvSpPr>
          <p:cNvPr id="4" name="Текст 3"/>
          <p:cNvSpPr>
            <a:spLocks noGrp="1"/>
          </p:cNvSpPr>
          <p:nvPr>
            <p:ph type="body" sz="half" idx="2"/>
          </p:nvPr>
        </p:nvSpPr>
        <p:spPr>
          <a:xfrm>
            <a:off x="251520" y="620688"/>
            <a:ext cx="3528392" cy="6048671"/>
          </a:xfrm>
        </p:spPr>
        <p:txBody>
          <a:bodyPr>
            <a:normAutofit lnSpcReduction="10000"/>
          </a:bodyPr>
          <a:lstStyle/>
          <a:p>
            <a:r>
              <a:rPr lang="ru-RU" sz="2400" dirty="0" smtClean="0"/>
              <a:t>Вторая по величине планета Солнечной системы. Сатурн окружён мощной системой колец. Три широких кольца  хорошо видны с Земли в телескоп. Кольца состоят из миллиардов ледяных и каменных частиц разных размеров. Сатурн состоит из газов. Он очень быстро вращается, и это порождает мощные вихри.</a:t>
            </a:r>
          </a:p>
          <a:p>
            <a:pPr lvl="0">
              <a:buClr>
                <a:srgbClr val="DC9E1F"/>
              </a:buClr>
            </a:pPr>
            <a:r>
              <a:rPr lang="ru-RU" sz="2200" i="1" dirty="0">
                <a:solidFill>
                  <a:srgbClr val="B4936D">
                    <a:lumMod val="75000"/>
                  </a:srgbClr>
                </a:solidFill>
              </a:rPr>
              <a:t>Диаметр </a:t>
            </a:r>
            <a:r>
              <a:rPr lang="ru-RU" sz="2200" i="1" dirty="0" smtClean="0">
                <a:solidFill>
                  <a:srgbClr val="B4936D">
                    <a:lumMod val="75000"/>
                  </a:srgbClr>
                </a:solidFill>
              </a:rPr>
              <a:t>Сатурна </a:t>
            </a:r>
            <a:r>
              <a:rPr lang="ru-RU" sz="2200" i="1" dirty="0">
                <a:solidFill>
                  <a:srgbClr val="B4936D">
                    <a:lumMod val="75000"/>
                  </a:srgbClr>
                </a:solidFill>
              </a:rPr>
              <a:t>– </a:t>
            </a:r>
          </a:p>
          <a:p>
            <a:pPr lvl="0">
              <a:buClr>
                <a:srgbClr val="DC9E1F"/>
              </a:buClr>
            </a:pPr>
            <a:r>
              <a:rPr lang="ru-RU" sz="2200" i="1" dirty="0" smtClean="0">
                <a:solidFill>
                  <a:srgbClr val="B4936D">
                    <a:lumMod val="75000"/>
                  </a:srgbClr>
                </a:solidFill>
              </a:rPr>
              <a:t>120 536 км</a:t>
            </a:r>
            <a:r>
              <a:rPr lang="ru-RU" sz="2200" i="1" dirty="0">
                <a:solidFill>
                  <a:srgbClr val="B4936D">
                    <a:lumMod val="75000"/>
                  </a:srgbClr>
                </a:solidFill>
              </a:rPr>
              <a:t>.</a:t>
            </a:r>
          </a:p>
          <a:p>
            <a:pPr lvl="0">
              <a:buClr>
                <a:srgbClr val="DC9E1F"/>
              </a:buClr>
            </a:pPr>
            <a:r>
              <a:rPr lang="ru-RU" sz="2200" i="1" dirty="0">
                <a:solidFill>
                  <a:srgbClr val="B4936D">
                    <a:lumMod val="75000"/>
                  </a:srgbClr>
                </a:solidFill>
              </a:rPr>
              <a:t>Расстояние от Солнца </a:t>
            </a:r>
            <a:r>
              <a:rPr lang="ru-RU" sz="2200" i="1" dirty="0" smtClean="0">
                <a:solidFill>
                  <a:srgbClr val="B4936D">
                    <a:lumMod val="75000"/>
                  </a:srgbClr>
                </a:solidFill>
              </a:rPr>
              <a:t>–1427 </a:t>
            </a:r>
            <a:r>
              <a:rPr lang="ru-RU" sz="2200" i="1" dirty="0">
                <a:solidFill>
                  <a:srgbClr val="B4936D">
                    <a:lumMod val="75000"/>
                  </a:srgbClr>
                </a:solidFill>
              </a:rPr>
              <a:t>миллионов километров</a:t>
            </a:r>
          </a:p>
          <a:p>
            <a:endParaRPr lang="ru-RU"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0"/>
            <a:ext cx="554931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859032"/>
            <a:ext cx="5177154" cy="399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37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107504" y="0"/>
            <a:ext cx="2971800" cy="836712"/>
          </a:xfrm>
        </p:spPr>
        <p:txBody>
          <a:bodyPr/>
          <a:lstStyle/>
          <a:p>
            <a:r>
              <a:rPr lang="ru-RU" sz="4800" dirty="0" smtClean="0"/>
              <a:t>Уран</a:t>
            </a:r>
            <a:endParaRPr lang="ru-RU" sz="4800" dirty="0"/>
          </a:p>
        </p:txBody>
      </p:sp>
      <p:sp>
        <p:nvSpPr>
          <p:cNvPr id="4" name="Текст 3"/>
          <p:cNvSpPr>
            <a:spLocks noGrp="1"/>
          </p:cNvSpPr>
          <p:nvPr>
            <p:ph type="body" sz="half" idx="2"/>
          </p:nvPr>
        </p:nvSpPr>
        <p:spPr>
          <a:xfrm>
            <a:off x="251520" y="836712"/>
            <a:ext cx="3744416" cy="6192688"/>
          </a:xfrm>
        </p:spPr>
        <p:txBody>
          <a:bodyPr>
            <a:normAutofit fontScale="92500" lnSpcReduction="10000"/>
          </a:bodyPr>
          <a:lstStyle/>
          <a:p>
            <a:pPr lvl="0">
              <a:buClr>
                <a:srgbClr val="DC9E1F"/>
              </a:buClr>
            </a:pPr>
            <a:r>
              <a:rPr lang="ru-RU" sz="2400" dirty="0" smtClean="0"/>
              <a:t>Это газовый шар, у которого отсутствует твёрдая поверхность. Отличительная особенность Урана – это наклон его оси. Из- за этого на протяжении орбиты Урана один из его полюсов направлен точно на Солнце, а другой прямо в противоположную сторону.</a:t>
            </a:r>
          </a:p>
          <a:p>
            <a:pPr lvl="0">
              <a:buClr>
                <a:srgbClr val="DC9E1F"/>
              </a:buClr>
            </a:pPr>
            <a:endParaRPr lang="ru-RU" sz="2400" i="1" dirty="0">
              <a:solidFill>
                <a:srgbClr val="B4936D">
                  <a:lumMod val="75000"/>
                </a:srgbClr>
              </a:solidFill>
            </a:endParaRPr>
          </a:p>
          <a:p>
            <a:pPr lvl="0">
              <a:buClr>
                <a:srgbClr val="DC9E1F"/>
              </a:buClr>
            </a:pPr>
            <a:r>
              <a:rPr lang="ru-RU" sz="2400" i="1" dirty="0" smtClean="0">
                <a:solidFill>
                  <a:srgbClr val="B4936D">
                    <a:lumMod val="75000"/>
                  </a:srgbClr>
                </a:solidFill>
              </a:rPr>
              <a:t> </a:t>
            </a:r>
          </a:p>
          <a:p>
            <a:pPr lvl="0">
              <a:buClr>
                <a:srgbClr val="DC9E1F"/>
              </a:buClr>
            </a:pPr>
            <a:endParaRPr lang="ru-RU" sz="2400" i="1" dirty="0" smtClean="0">
              <a:solidFill>
                <a:srgbClr val="B4936D">
                  <a:lumMod val="75000"/>
                </a:srgbClr>
              </a:solidFill>
            </a:endParaRPr>
          </a:p>
          <a:p>
            <a:pPr lvl="0">
              <a:buClr>
                <a:srgbClr val="DC9E1F"/>
              </a:buClr>
            </a:pPr>
            <a:r>
              <a:rPr lang="ru-RU" sz="2400" i="1" dirty="0" smtClean="0">
                <a:solidFill>
                  <a:srgbClr val="B4936D">
                    <a:lumMod val="75000"/>
                  </a:srgbClr>
                </a:solidFill>
              </a:rPr>
              <a:t>Диаметр Урана – 51118 </a:t>
            </a:r>
            <a:r>
              <a:rPr lang="ru-RU" sz="2400" i="1" dirty="0">
                <a:solidFill>
                  <a:srgbClr val="B4936D">
                    <a:lumMod val="75000"/>
                  </a:srgbClr>
                </a:solidFill>
              </a:rPr>
              <a:t>км</a:t>
            </a:r>
            <a:r>
              <a:rPr lang="ru-RU" sz="2400" i="1" dirty="0" smtClean="0">
                <a:solidFill>
                  <a:srgbClr val="B4936D">
                    <a:lumMod val="75000"/>
                  </a:srgbClr>
                </a:solidFill>
              </a:rPr>
              <a:t>.</a:t>
            </a:r>
          </a:p>
          <a:p>
            <a:pPr lvl="0">
              <a:buClr>
                <a:srgbClr val="DC9E1F"/>
              </a:buClr>
            </a:pPr>
            <a:endParaRPr lang="ru-RU" sz="2400" i="1" dirty="0">
              <a:solidFill>
                <a:srgbClr val="B4936D">
                  <a:lumMod val="75000"/>
                </a:srgbClr>
              </a:solidFill>
            </a:endParaRPr>
          </a:p>
          <a:p>
            <a:pPr lvl="0">
              <a:buClr>
                <a:srgbClr val="DC9E1F"/>
              </a:buClr>
            </a:pPr>
            <a:r>
              <a:rPr lang="ru-RU" sz="2400" i="1" dirty="0" smtClean="0">
                <a:solidFill>
                  <a:srgbClr val="B4936D">
                    <a:lumMod val="75000"/>
                  </a:srgbClr>
                </a:solidFill>
              </a:rPr>
              <a:t>Расстояние </a:t>
            </a:r>
            <a:r>
              <a:rPr lang="ru-RU" sz="2400" i="1" dirty="0">
                <a:solidFill>
                  <a:srgbClr val="B4936D">
                    <a:lumMod val="75000"/>
                  </a:srgbClr>
                </a:solidFill>
              </a:rPr>
              <a:t>от Солнца </a:t>
            </a:r>
            <a:r>
              <a:rPr lang="ru-RU" sz="2400" i="1" dirty="0" smtClean="0">
                <a:solidFill>
                  <a:srgbClr val="B4936D">
                    <a:lumMod val="75000"/>
                  </a:srgbClr>
                </a:solidFill>
              </a:rPr>
              <a:t>–2,87 миллиарда километров</a:t>
            </a:r>
            <a:endParaRPr lang="ru-RU" sz="2400" i="1" dirty="0">
              <a:solidFill>
                <a:srgbClr val="B4936D">
                  <a:lumMod val="75000"/>
                </a:srgbClr>
              </a:solidFill>
            </a:endParaRPr>
          </a:p>
          <a:p>
            <a:endParaRPr lang="ru-RU" sz="2400" dirty="0" smtClean="0"/>
          </a:p>
          <a:p>
            <a:endParaRPr lang="ru-RU" sz="2400" dirty="0" smtClean="0"/>
          </a:p>
          <a:p>
            <a:endParaRPr lang="ru-RU"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2656"/>
            <a:ext cx="5220072" cy="4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27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179512" y="116632"/>
            <a:ext cx="2971800" cy="864096"/>
          </a:xfrm>
        </p:spPr>
        <p:txBody>
          <a:bodyPr/>
          <a:lstStyle/>
          <a:p>
            <a:r>
              <a:rPr lang="ru-RU" sz="4800" dirty="0" smtClean="0"/>
              <a:t>Нептун</a:t>
            </a:r>
            <a:endParaRPr lang="ru-RU" sz="4800" dirty="0"/>
          </a:p>
        </p:txBody>
      </p:sp>
      <p:sp>
        <p:nvSpPr>
          <p:cNvPr id="4" name="Текст 3"/>
          <p:cNvSpPr>
            <a:spLocks noGrp="1"/>
          </p:cNvSpPr>
          <p:nvPr>
            <p:ph type="body" sz="half" idx="2"/>
          </p:nvPr>
        </p:nvSpPr>
        <p:spPr>
          <a:xfrm>
            <a:off x="107504" y="980728"/>
            <a:ext cx="3816424" cy="5760639"/>
          </a:xfrm>
        </p:spPr>
        <p:txBody>
          <a:bodyPr>
            <a:normAutofit lnSpcReduction="10000"/>
          </a:bodyPr>
          <a:lstStyle/>
          <a:p>
            <a:r>
              <a:rPr lang="ru-RU" sz="2400" dirty="0" smtClean="0"/>
              <a:t>Её часто называют Голубая планета, потому, что она состоит из голубого газа. Над поверхностью Нептуна виднеются редкие белые облака и отдельные чёрные пятна. Они вращаются вокруг планеты с огромной скоростью. У Нептуна тоже есть кольца, но они бледные и слабо заметны.</a:t>
            </a:r>
          </a:p>
          <a:p>
            <a:pPr lvl="0">
              <a:buClr>
                <a:srgbClr val="DC9E1F"/>
              </a:buClr>
            </a:pPr>
            <a:r>
              <a:rPr lang="ru-RU" sz="2400" i="1" dirty="0" smtClean="0">
                <a:solidFill>
                  <a:srgbClr val="B4936D">
                    <a:lumMod val="75000"/>
                  </a:srgbClr>
                </a:solidFill>
              </a:rPr>
              <a:t>.</a:t>
            </a:r>
            <a:endParaRPr lang="ru-RU" sz="2400" i="1" dirty="0">
              <a:solidFill>
                <a:srgbClr val="B4936D">
                  <a:lumMod val="75000"/>
                </a:srgbClr>
              </a:solidFill>
            </a:endParaRPr>
          </a:p>
          <a:p>
            <a:pPr lvl="0">
              <a:buClr>
                <a:srgbClr val="DC9E1F"/>
              </a:buClr>
            </a:pPr>
            <a:r>
              <a:rPr lang="ru-RU" sz="2400" i="1" dirty="0">
                <a:solidFill>
                  <a:srgbClr val="B4936D">
                    <a:lumMod val="75000"/>
                  </a:srgbClr>
                </a:solidFill>
              </a:rPr>
              <a:t>Диаметр Нептуна – 50538км</a:t>
            </a:r>
            <a:endParaRPr lang="ru-RU" sz="2400" i="1" dirty="0" smtClean="0">
              <a:solidFill>
                <a:srgbClr val="B4936D">
                  <a:lumMod val="75000"/>
                </a:srgbClr>
              </a:solidFill>
            </a:endParaRPr>
          </a:p>
          <a:p>
            <a:pPr lvl="0">
              <a:buClr>
                <a:srgbClr val="DC9E1F"/>
              </a:buClr>
            </a:pPr>
            <a:r>
              <a:rPr lang="ru-RU" sz="2400" i="1" dirty="0" smtClean="0">
                <a:solidFill>
                  <a:srgbClr val="B4936D">
                    <a:lumMod val="75000"/>
                  </a:srgbClr>
                </a:solidFill>
              </a:rPr>
              <a:t>Расстояние </a:t>
            </a:r>
            <a:r>
              <a:rPr lang="ru-RU" sz="2400" i="1" dirty="0">
                <a:solidFill>
                  <a:srgbClr val="B4936D">
                    <a:lumMod val="75000"/>
                  </a:srgbClr>
                </a:solidFill>
              </a:rPr>
              <a:t>от Солнца </a:t>
            </a:r>
            <a:r>
              <a:rPr lang="ru-RU" sz="2400" i="1" dirty="0" smtClean="0">
                <a:solidFill>
                  <a:srgbClr val="B4936D">
                    <a:lumMod val="75000"/>
                  </a:srgbClr>
                </a:solidFill>
              </a:rPr>
              <a:t>–</a:t>
            </a:r>
          </a:p>
          <a:p>
            <a:pPr lvl="0">
              <a:buClr>
                <a:srgbClr val="DC9E1F"/>
              </a:buClr>
            </a:pPr>
            <a:r>
              <a:rPr lang="ru-RU" sz="2400" i="1" dirty="0" smtClean="0">
                <a:solidFill>
                  <a:srgbClr val="B4936D">
                    <a:lumMod val="75000"/>
                  </a:srgbClr>
                </a:solidFill>
              </a:rPr>
              <a:t>4,5 миллиарда  </a:t>
            </a:r>
            <a:r>
              <a:rPr lang="ru-RU" sz="2400" i="1" dirty="0">
                <a:solidFill>
                  <a:srgbClr val="B4936D">
                    <a:lumMod val="75000"/>
                  </a:srgbClr>
                </a:solidFill>
              </a:rPr>
              <a:t>километров</a:t>
            </a:r>
          </a:p>
          <a:p>
            <a:endParaRPr lang="ru-RU" sz="2400" dirty="0"/>
          </a:p>
          <a:p>
            <a:endParaRPr lang="ru-RU" sz="2400" dirty="0" smtClean="0"/>
          </a:p>
          <a:p>
            <a:endParaRPr lang="ru-RU"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648"/>
            <a:ext cx="4966846" cy="516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34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922114"/>
          </a:xfrm>
        </p:spPr>
        <p:txBody>
          <a:bodyPr/>
          <a:lstStyle/>
          <a:p>
            <a:pPr algn="ctr"/>
            <a:r>
              <a:rPr lang="ru-RU" sz="4800" dirty="0" smtClean="0">
                <a:solidFill>
                  <a:srgbClr val="FFC000"/>
                </a:solidFill>
              </a:rPr>
              <a:t>П</a:t>
            </a:r>
            <a:r>
              <a:rPr lang="ru-RU" sz="3600" dirty="0" smtClean="0">
                <a:solidFill>
                  <a:srgbClr val="FFC000"/>
                </a:solidFill>
              </a:rPr>
              <a:t>ланета</a:t>
            </a:r>
            <a:r>
              <a:rPr lang="ru-RU" sz="4800" dirty="0" smtClean="0">
                <a:solidFill>
                  <a:srgbClr val="FFC000"/>
                </a:solidFill>
              </a:rPr>
              <a:t> </a:t>
            </a:r>
            <a:r>
              <a:rPr lang="ru-RU" sz="4800" dirty="0" err="1" smtClean="0">
                <a:solidFill>
                  <a:srgbClr val="FFC000"/>
                </a:solidFill>
              </a:rPr>
              <a:t>З</a:t>
            </a:r>
            <a:r>
              <a:rPr lang="ru-RU" sz="3600" dirty="0" err="1" smtClean="0">
                <a:solidFill>
                  <a:srgbClr val="FFC000"/>
                </a:solidFill>
              </a:rPr>
              <a:t>Емля</a:t>
            </a:r>
            <a:endParaRPr lang="ru-RU" sz="3600" dirty="0">
              <a:solidFill>
                <a:srgbClr val="FFC000"/>
              </a:solidFill>
            </a:endParaRPr>
          </a:p>
        </p:txBody>
      </p:sp>
      <p:sp>
        <p:nvSpPr>
          <p:cNvPr id="3" name="Объект 2"/>
          <p:cNvSpPr>
            <a:spLocks noGrp="1"/>
          </p:cNvSpPr>
          <p:nvPr>
            <p:ph sz="quarter" idx="13"/>
          </p:nvPr>
        </p:nvSpPr>
        <p:spPr>
          <a:xfrm>
            <a:off x="467544" y="1124744"/>
            <a:ext cx="3816424" cy="5400600"/>
          </a:xfrm>
        </p:spPr>
        <p:txBody>
          <a:bodyPr>
            <a:normAutofit lnSpcReduction="10000"/>
          </a:bodyPr>
          <a:lstStyle/>
          <a:p>
            <a:pPr marL="0" indent="0">
              <a:buNone/>
            </a:pPr>
            <a:r>
              <a:rPr lang="ru-RU" sz="2400" dirty="0" smtClean="0"/>
              <a:t>Земля – это большой шар, состоящий из твёрдого вещества и вращающийся вокруг своей оси. Земля одна из восьми планет Солнечной системы. Это единственная известная на данный момент планета, на которой есть жизнь. Две трети поверхности Земли покрыты океанами. На Земле есть крупные массивы суши, которые называются материками. Горы. Океан. Берегите наше сокровище!</a:t>
            </a:r>
            <a:endParaRPr lang="ru-RU"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8010"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06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spcBef>
                <a:spcPct val="20000"/>
              </a:spcBef>
              <a:spcAft>
                <a:spcPts val="600"/>
              </a:spcAft>
            </a:pPr>
            <a:r>
              <a:rPr lang="ru-RU" sz="2200" cap="none" spc="30" dirty="0">
                <a:solidFill>
                  <a:srgbClr val="FFFFFF"/>
                </a:solidFill>
                <a:ea typeface="+mn-ea"/>
                <a:cs typeface="+mn-cs"/>
              </a:rPr>
              <a:t>Наша планета </a:t>
            </a:r>
            <a:r>
              <a:rPr lang="ru-RU" sz="2200" cap="none" spc="30" dirty="0" smtClean="0">
                <a:solidFill>
                  <a:srgbClr val="FFFFFF"/>
                </a:solidFill>
                <a:ea typeface="+mn-ea"/>
                <a:cs typeface="+mn-cs"/>
              </a:rPr>
              <a:t>окутана тонкой </a:t>
            </a:r>
            <a:r>
              <a:rPr lang="ru-RU" sz="2200" cap="none" spc="30" dirty="0">
                <a:solidFill>
                  <a:srgbClr val="FFFFFF"/>
                </a:solidFill>
                <a:ea typeface="+mn-ea"/>
                <a:cs typeface="+mn-cs"/>
              </a:rPr>
              <a:t>воздушной оболочкой, которая называется атмосферой Земли.</a:t>
            </a:r>
            <a:br>
              <a:rPr lang="ru-RU" sz="2200" cap="none" spc="30" dirty="0">
                <a:solidFill>
                  <a:srgbClr val="FFFFFF"/>
                </a:solidFill>
                <a:ea typeface="+mn-ea"/>
                <a:cs typeface="+mn-cs"/>
              </a:rPr>
            </a:br>
            <a:endParaRPr lang="ru-RU" dirty="0"/>
          </a:p>
        </p:txBody>
      </p:sp>
      <p:sp>
        <p:nvSpPr>
          <p:cNvPr id="3" name="Объект 2"/>
          <p:cNvSpPr>
            <a:spLocks noGrp="1"/>
          </p:cNvSpPr>
          <p:nvPr>
            <p:ph sz="quarter" idx="13"/>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075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spcBef>
                <a:spcPct val="20000"/>
              </a:spcBef>
              <a:spcAft>
                <a:spcPts val="600"/>
              </a:spcAft>
            </a:pPr>
            <a:r>
              <a:rPr lang="ru-RU" sz="3200" cap="none" spc="30" dirty="0">
                <a:solidFill>
                  <a:srgbClr val="FFFFFF"/>
                </a:solidFill>
                <a:ea typeface="+mn-ea"/>
                <a:cs typeface="+mn-cs"/>
              </a:rPr>
              <a:t>Солнце согревает и освещает нашу планету.</a:t>
            </a:r>
            <a:br>
              <a:rPr lang="ru-RU" sz="3200" cap="none" spc="30" dirty="0">
                <a:solidFill>
                  <a:srgbClr val="FFFFFF"/>
                </a:solidFill>
                <a:ea typeface="+mn-ea"/>
                <a:cs typeface="+mn-cs"/>
              </a:rPr>
            </a:br>
            <a:endParaRPr lang="ru-RU" sz="3200" dirty="0"/>
          </a:p>
        </p:txBody>
      </p:sp>
      <p:sp>
        <p:nvSpPr>
          <p:cNvPr id="3" name="Объект 2"/>
          <p:cNvSpPr>
            <a:spLocks noGrp="1"/>
          </p:cNvSpPr>
          <p:nvPr>
            <p:ph sz="quarter" idx="13"/>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036496"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86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7924800" cy="936104"/>
          </a:xfrm>
        </p:spPr>
        <p:txBody>
          <a:bodyPr/>
          <a:lstStyle/>
          <a:p>
            <a:pPr lvl="0" algn="ctr">
              <a:spcBef>
                <a:spcPct val="20000"/>
              </a:spcBef>
              <a:spcAft>
                <a:spcPts val="600"/>
              </a:spcAft>
            </a:pPr>
            <a:r>
              <a:rPr lang="ru-RU" sz="2400" cap="none" spc="30" dirty="0" smtClean="0">
                <a:solidFill>
                  <a:srgbClr val="FFFFFF"/>
                </a:solidFill>
                <a:ea typeface="+mn-ea"/>
                <a:cs typeface="+mn-cs"/>
              </a:rPr>
              <a:t> </a:t>
            </a:r>
            <a:r>
              <a:rPr lang="ru-RU" sz="3600" cap="none" spc="30" dirty="0">
                <a:solidFill>
                  <a:srgbClr val="FFFFFF"/>
                </a:solidFill>
                <a:ea typeface="+mn-ea"/>
                <a:cs typeface="+mn-cs"/>
              </a:rPr>
              <a:t>Земля из космоса прекрасна.</a:t>
            </a:r>
            <a:endParaRPr lang="ru-RU" sz="3600" cap="none" spc="30" dirty="0">
              <a:solidFill>
                <a:srgbClr val="FFFFFF"/>
              </a:solidFill>
              <a:ea typeface="+mn-ea"/>
              <a:cs typeface="+mn-cs"/>
            </a:endParaRPr>
          </a:p>
        </p:txBody>
      </p:sp>
      <p:sp>
        <p:nvSpPr>
          <p:cNvPr id="3" name="Объект 2"/>
          <p:cNvSpPr>
            <a:spLocks noGrp="1"/>
          </p:cNvSpPr>
          <p:nvPr>
            <p:ph sz="quarter" idx="13"/>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757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a:spcBef>
                <a:spcPct val="20000"/>
              </a:spcBef>
              <a:spcAft>
                <a:spcPts val="600"/>
              </a:spcAft>
            </a:pPr>
            <a:r>
              <a:rPr lang="ru-RU" sz="3600" cap="none" spc="30" dirty="0">
                <a:solidFill>
                  <a:srgbClr val="FFFFFF"/>
                </a:solidFill>
                <a:ea typeface="+mn-ea"/>
                <a:cs typeface="+mn-cs"/>
              </a:rPr>
              <a:t>Южное полярное сияние над Землёй.</a:t>
            </a:r>
            <a:br>
              <a:rPr lang="ru-RU" sz="3600" cap="none" spc="30" dirty="0">
                <a:solidFill>
                  <a:srgbClr val="FFFFFF"/>
                </a:solidFill>
                <a:ea typeface="+mn-ea"/>
                <a:cs typeface="+mn-cs"/>
              </a:rPr>
            </a:br>
            <a:endParaRPr lang="ru-RU" sz="3600" dirty="0"/>
          </a:p>
        </p:txBody>
      </p:sp>
      <p:sp>
        <p:nvSpPr>
          <p:cNvPr id="3" name="Объект 2"/>
          <p:cNvSpPr>
            <a:spLocks noGrp="1"/>
          </p:cNvSpPr>
          <p:nvPr>
            <p:ph sz="quarter" idx="13"/>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443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cap="none" spc="30" dirty="0">
                <a:solidFill>
                  <a:srgbClr val="FFFFFF"/>
                </a:solidFill>
                <a:ea typeface="+mn-ea"/>
                <a:cs typeface="+mn-cs"/>
              </a:rPr>
              <a:t>Так выглядит из космоса ночная Италия в объятиях Средиземного моря</a:t>
            </a:r>
            <a:r>
              <a:rPr lang="ru-RU" sz="3600" cap="none" spc="30" dirty="0">
                <a:solidFill>
                  <a:srgbClr val="FFFFFF"/>
                </a:solidFill>
                <a:ea typeface="+mn-ea"/>
                <a:cs typeface="+mn-cs"/>
              </a:rPr>
              <a:t>.</a:t>
            </a:r>
            <a:endParaRPr lang="ru-RU" sz="3600" dirty="0"/>
          </a:p>
        </p:txBody>
      </p:sp>
      <p:sp>
        <p:nvSpPr>
          <p:cNvPr id="3" name="Объект 2"/>
          <p:cNvSpPr>
            <a:spLocks noGrp="1"/>
          </p:cNvSpPr>
          <p:nvPr>
            <p:ph sz="quarter" idx="13"/>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648"/>
            <a:ext cx="9144000" cy="528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816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50106"/>
          </a:xfrm>
        </p:spPr>
        <p:txBody>
          <a:bodyPr/>
          <a:lstStyle/>
          <a:p>
            <a:pPr algn="ctr"/>
            <a:r>
              <a:rPr lang="ru-RU" sz="3200" cap="none" spc="30" dirty="0" smtClean="0">
                <a:solidFill>
                  <a:srgbClr val="FFFFFF"/>
                </a:solidFill>
                <a:ea typeface="+mn-ea"/>
                <a:cs typeface="+mn-cs"/>
              </a:rPr>
              <a:t> </a:t>
            </a:r>
            <a:r>
              <a:rPr lang="ru-RU" sz="3200" cap="none" spc="30" dirty="0">
                <a:solidFill>
                  <a:srgbClr val="FFFFFF"/>
                </a:solidFill>
                <a:ea typeface="+mn-ea"/>
                <a:cs typeface="+mn-cs"/>
              </a:rPr>
              <a:t>Ураган Даниэль.</a:t>
            </a:r>
            <a:endParaRPr lang="ru-RU" sz="3200" dirty="0"/>
          </a:p>
        </p:txBody>
      </p:sp>
      <p:sp>
        <p:nvSpPr>
          <p:cNvPr id="3" name="Объект 2"/>
          <p:cNvSpPr>
            <a:spLocks noGrp="1"/>
          </p:cNvSpPr>
          <p:nvPr>
            <p:ph sz="quarter" idx="13"/>
          </p:nvPr>
        </p:nvSpPr>
        <p:spPr/>
        <p:txBody>
          <a:bodyPr/>
          <a:lstStyle/>
          <a:p>
            <a:endParaRPr lang="ru-RU"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53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90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764704"/>
            <a:ext cx="2971800" cy="1097280"/>
          </a:xfrm>
        </p:spPr>
        <p:txBody>
          <a:bodyPr/>
          <a:lstStyle/>
          <a:p>
            <a:r>
              <a:rPr lang="ru-RU" sz="3200" dirty="0">
                <a:solidFill>
                  <a:srgbClr val="FFFF00"/>
                </a:solidFill>
              </a:rPr>
              <a:t>Модель </a:t>
            </a:r>
            <a:r>
              <a:rPr lang="ru-RU" sz="3200" dirty="0" smtClean="0">
                <a:solidFill>
                  <a:srgbClr val="FFFF00"/>
                </a:solidFill>
              </a:rPr>
              <a:t>Солнечной </a:t>
            </a:r>
            <a:r>
              <a:rPr lang="ru-RU" sz="3200" dirty="0">
                <a:solidFill>
                  <a:srgbClr val="FFFF00"/>
                </a:solidFill>
              </a:rPr>
              <a:t>системы</a:t>
            </a:r>
            <a:endParaRPr lang="ru-RU" sz="3200" dirty="0"/>
          </a:p>
        </p:txBody>
      </p:sp>
      <p:sp>
        <p:nvSpPr>
          <p:cNvPr id="4" name="Текст 3"/>
          <p:cNvSpPr>
            <a:spLocks noGrp="1"/>
          </p:cNvSpPr>
          <p:nvPr>
            <p:ph type="body" sz="half" idx="2"/>
          </p:nvPr>
        </p:nvSpPr>
        <p:spPr>
          <a:xfrm>
            <a:off x="107504" y="1988841"/>
            <a:ext cx="3384376" cy="3744416"/>
          </a:xfrm>
        </p:spPr>
        <p:txBody>
          <a:bodyPr>
            <a:noAutofit/>
          </a:bodyPr>
          <a:lstStyle/>
          <a:p>
            <a:r>
              <a:rPr lang="ru-RU" sz="2400" dirty="0" smtClean="0"/>
              <a:t>Центр Солнечной системы – Солнце. Система состоит из 8 планет, их спутников, астероидов, </a:t>
            </a:r>
            <a:r>
              <a:rPr lang="ru-RU" sz="2400" dirty="0" err="1" smtClean="0"/>
              <a:t>метеороидов</a:t>
            </a:r>
            <a:r>
              <a:rPr lang="ru-RU" sz="2400" dirty="0" smtClean="0"/>
              <a:t>, комет, газов и космической пыли. Планеты движутся по своим орбитам вокруг Солнца против часовой стрелки.</a:t>
            </a:r>
            <a:endParaRPr lang="ru-RU" sz="2400" dirty="0"/>
          </a:p>
        </p:txBody>
      </p:sp>
      <p:pic>
        <p:nvPicPr>
          <p:cNvPr id="5" name="Picture 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75856" y="476671"/>
            <a:ext cx="5688633"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34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994122"/>
          </a:xfrm>
        </p:spPr>
        <p:txBody>
          <a:bodyPr/>
          <a:lstStyle/>
          <a:p>
            <a:pPr lvl="0" algn="ctr">
              <a:spcBef>
                <a:spcPct val="20000"/>
              </a:spcBef>
              <a:spcAft>
                <a:spcPts val="600"/>
              </a:spcAft>
            </a:pPr>
            <a:r>
              <a:rPr lang="ru-RU" sz="3200" cap="none" spc="30" dirty="0">
                <a:solidFill>
                  <a:srgbClr val="FFFFFF"/>
                </a:solidFill>
                <a:ea typeface="+mn-ea"/>
                <a:cs typeface="+mn-cs"/>
              </a:rPr>
              <a:t>Горы. </a:t>
            </a:r>
            <a:endParaRPr lang="ru-RU" sz="3200" dirty="0"/>
          </a:p>
        </p:txBody>
      </p:sp>
      <p:sp>
        <p:nvSpPr>
          <p:cNvPr id="3" name="Объект 2"/>
          <p:cNvSpPr>
            <a:spLocks noGrp="1"/>
          </p:cNvSpPr>
          <p:nvPr>
            <p:ph sz="quarter" idx="13"/>
          </p:nvPr>
        </p:nvSpPr>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93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922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p:spPr>
        <p:txBody>
          <a:bodyPr/>
          <a:lstStyle/>
          <a:p>
            <a:pPr lvl="0" algn="ctr">
              <a:spcBef>
                <a:spcPct val="20000"/>
              </a:spcBef>
              <a:spcAft>
                <a:spcPts val="600"/>
              </a:spcAft>
            </a:pPr>
            <a:r>
              <a:rPr lang="ru-RU" sz="3200" cap="none" spc="30" dirty="0" smtClean="0">
                <a:solidFill>
                  <a:srgbClr val="FFFFFF"/>
                </a:solidFill>
                <a:ea typeface="+mn-ea"/>
                <a:cs typeface="+mn-cs"/>
              </a:rPr>
              <a:t> </a:t>
            </a:r>
            <a:r>
              <a:rPr lang="ru-RU" sz="3200" cap="none" spc="30" dirty="0">
                <a:solidFill>
                  <a:srgbClr val="FFFFFF"/>
                </a:solidFill>
                <a:ea typeface="+mn-ea"/>
                <a:cs typeface="+mn-cs"/>
              </a:rPr>
              <a:t>Океан. </a:t>
            </a:r>
            <a:endParaRPr lang="ru-RU" sz="3200" dirty="0"/>
          </a:p>
        </p:txBody>
      </p:sp>
      <p:sp>
        <p:nvSpPr>
          <p:cNvPr id="3" name="Объект 2"/>
          <p:cNvSpPr>
            <a:spLocks noGrp="1"/>
          </p:cNvSpPr>
          <p:nvPr>
            <p:ph sz="quarter" idx="13"/>
          </p:nvPr>
        </p:nvSpPr>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12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cap="none" spc="30" dirty="0" smtClean="0">
                <a:solidFill>
                  <a:srgbClr val="FFFFFF"/>
                </a:solidFill>
              </a:rPr>
              <a:t> </a:t>
            </a:r>
            <a:r>
              <a:rPr lang="ru-RU" sz="3200" cap="none" spc="30" dirty="0">
                <a:solidFill>
                  <a:srgbClr val="FFFFFF"/>
                </a:solidFill>
              </a:rPr>
              <a:t>Берегите наше сокровище!</a:t>
            </a:r>
            <a:br>
              <a:rPr lang="ru-RU" sz="3200" cap="none" spc="30" dirty="0">
                <a:solidFill>
                  <a:srgbClr val="FFFFFF"/>
                </a:solidFill>
              </a:rPr>
            </a:br>
            <a:endParaRPr lang="ru-RU" dirty="0"/>
          </a:p>
        </p:txBody>
      </p:sp>
      <p:sp>
        <p:nvSpPr>
          <p:cNvPr id="3" name="Объект 2"/>
          <p:cNvSpPr>
            <a:spLocks noGrp="1"/>
          </p:cNvSpPr>
          <p:nvPr>
            <p:ph sz="quarter" idx="13"/>
          </p:nvPr>
        </p:nvSpPr>
        <p:spPr/>
        <p:txBody>
          <a:bodyPr/>
          <a:lstStyle/>
          <a:p>
            <a:endParaRPr lang="ru-RU"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03649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46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FF00"/>
                </a:solidFill>
              </a:rPr>
              <a:t>Модель солнечной системы</a:t>
            </a:r>
            <a:endParaRPr lang="ru-RU" dirty="0">
              <a:solidFill>
                <a:srgbClr val="FFFF00"/>
              </a:solidFill>
            </a:endParaRPr>
          </a:p>
        </p:txBody>
      </p:sp>
      <p:sp>
        <p:nvSpPr>
          <p:cNvPr id="3" name="Объект 2"/>
          <p:cNvSpPr>
            <a:spLocks noGrp="1"/>
          </p:cNvSpPr>
          <p:nvPr>
            <p:ph sz="quarter" idx="13"/>
          </p:nvPr>
        </p:nvSpPr>
        <p:spPr/>
        <p:txBody>
          <a:bodyPr/>
          <a:lstStyle/>
          <a:p>
            <a:endParaRPr lang="ru-RU"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85698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150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323528" y="332656"/>
            <a:ext cx="2971800" cy="1097280"/>
          </a:xfrm>
        </p:spPr>
        <p:txBody>
          <a:bodyPr/>
          <a:lstStyle/>
          <a:p>
            <a:r>
              <a:rPr lang="ru-RU" sz="4800" dirty="0" smtClean="0"/>
              <a:t>Солнце</a:t>
            </a:r>
            <a:endParaRPr lang="ru-RU" sz="4800" dirty="0"/>
          </a:p>
        </p:txBody>
      </p:sp>
      <p:sp>
        <p:nvSpPr>
          <p:cNvPr id="4" name="Текст 3"/>
          <p:cNvSpPr>
            <a:spLocks noGrp="1"/>
          </p:cNvSpPr>
          <p:nvPr>
            <p:ph type="body" sz="half" idx="2"/>
          </p:nvPr>
        </p:nvSpPr>
        <p:spPr>
          <a:xfrm>
            <a:off x="107504" y="1340768"/>
            <a:ext cx="3816424" cy="5904656"/>
          </a:xfrm>
        </p:spPr>
        <p:txBody>
          <a:bodyPr>
            <a:normAutofit/>
          </a:bodyPr>
          <a:lstStyle/>
          <a:p>
            <a:endParaRPr lang="ru-RU" sz="2400" dirty="0" smtClean="0"/>
          </a:p>
          <a:p>
            <a:r>
              <a:rPr lang="ru-RU" sz="2400" dirty="0" smtClean="0"/>
              <a:t>Солнце </a:t>
            </a:r>
            <a:r>
              <a:rPr lang="ru-RU" sz="2400" dirty="0" smtClean="0"/>
              <a:t>– ближайшая к нам звезда. </a:t>
            </a:r>
          </a:p>
          <a:p>
            <a:r>
              <a:rPr lang="ru-RU" sz="2400" dirty="0" smtClean="0"/>
              <a:t>Свет солнца достигает всех уголков нашей Солнечной системы.  Солнечный свет и тепло – главное условие жизни на Земле</a:t>
            </a:r>
            <a:r>
              <a:rPr lang="ru-RU" dirty="0" smtClean="0"/>
              <a:t>.</a:t>
            </a:r>
          </a:p>
          <a:p>
            <a:endParaRPr lang="ru-RU" dirty="0"/>
          </a:p>
          <a:p>
            <a:endParaRPr lang="ru-RU" sz="2400" i="1" dirty="0" smtClean="0">
              <a:solidFill>
                <a:srgbClr val="B4936D">
                  <a:lumMod val="75000"/>
                </a:srgbClr>
              </a:solidFill>
            </a:endParaRPr>
          </a:p>
          <a:p>
            <a:r>
              <a:rPr lang="ru-RU" sz="2400" i="1" dirty="0" smtClean="0">
                <a:solidFill>
                  <a:srgbClr val="B4936D">
                    <a:lumMod val="75000"/>
                  </a:srgbClr>
                </a:solidFill>
              </a:rPr>
              <a:t>Диаметр Солнца – 1 390 000</a:t>
            </a:r>
          </a:p>
          <a:p>
            <a:r>
              <a:rPr lang="ru-RU" sz="2400" i="1" dirty="0" smtClean="0">
                <a:solidFill>
                  <a:srgbClr val="B4936D">
                    <a:lumMod val="75000"/>
                  </a:srgbClr>
                </a:solidFill>
              </a:rPr>
              <a:t>Температура поверхности – 5500 </a:t>
            </a:r>
            <a:r>
              <a:rPr lang="ru-RU" sz="900" i="1" dirty="0" smtClean="0">
                <a:solidFill>
                  <a:srgbClr val="B4936D">
                    <a:lumMod val="75000"/>
                  </a:srgbClr>
                </a:solidFill>
              </a:rPr>
              <a:t>о </a:t>
            </a:r>
            <a:r>
              <a:rPr lang="ru-RU" sz="2400" i="1" dirty="0" smtClean="0">
                <a:solidFill>
                  <a:srgbClr val="B4936D">
                    <a:lumMod val="75000"/>
                  </a:srgbClr>
                </a:solidFill>
              </a:rPr>
              <a:t>с</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89883"/>
            <a:ext cx="5225334" cy="578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17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395536" y="45495"/>
            <a:ext cx="2971800" cy="1097280"/>
          </a:xfrm>
        </p:spPr>
        <p:txBody>
          <a:bodyPr/>
          <a:lstStyle/>
          <a:p>
            <a:r>
              <a:rPr lang="ru-RU" sz="4800" dirty="0" smtClean="0"/>
              <a:t>Луна</a:t>
            </a:r>
            <a:endParaRPr lang="ru-RU" sz="4800" dirty="0"/>
          </a:p>
        </p:txBody>
      </p:sp>
      <p:sp>
        <p:nvSpPr>
          <p:cNvPr id="4" name="Текст 3"/>
          <p:cNvSpPr>
            <a:spLocks noGrp="1"/>
          </p:cNvSpPr>
          <p:nvPr>
            <p:ph type="body" sz="half" idx="2"/>
          </p:nvPr>
        </p:nvSpPr>
        <p:spPr>
          <a:xfrm>
            <a:off x="179512" y="1004466"/>
            <a:ext cx="3528392" cy="5877272"/>
          </a:xfrm>
        </p:spPr>
        <p:txBody>
          <a:bodyPr>
            <a:normAutofit/>
          </a:bodyPr>
          <a:lstStyle/>
          <a:p>
            <a:r>
              <a:rPr lang="ru-RU" sz="2400" dirty="0" smtClean="0"/>
              <a:t>Поверхность луны пустынна. На луне отсутствует атмосфера и вода, и поэтому нет растений и животных. На луне также нет почвы – только бесплодные скалы и пыль. Повсюду на Луне находятся кратеры.</a:t>
            </a:r>
          </a:p>
          <a:p>
            <a:endParaRPr lang="ru-RU" sz="2400" i="1" dirty="0" smtClean="0">
              <a:solidFill>
                <a:schemeClr val="accent4">
                  <a:lumMod val="75000"/>
                </a:schemeClr>
              </a:solidFill>
            </a:endParaRPr>
          </a:p>
          <a:p>
            <a:endParaRPr lang="ru-RU" sz="2400" i="1" dirty="0">
              <a:solidFill>
                <a:schemeClr val="accent4">
                  <a:lumMod val="75000"/>
                </a:schemeClr>
              </a:solidFill>
            </a:endParaRPr>
          </a:p>
          <a:p>
            <a:r>
              <a:rPr lang="ru-RU" sz="2400" i="1" dirty="0" smtClean="0">
                <a:solidFill>
                  <a:schemeClr val="accent4">
                    <a:lumMod val="75000"/>
                  </a:schemeClr>
                </a:solidFill>
              </a:rPr>
              <a:t>Диаметр Луны  </a:t>
            </a:r>
            <a:r>
              <a:rPr lang="ru-RU" sz="2400" i="1" dirty="0">
                <a:solidFill>
                  <a:schemeClr val="accent4">
                    <a:lumMod val="75000"/>
                  </a:schemeClr>
                </a:solidFill>
              </a:rPr>
              <a:t>- </a:t>
            </a:r>
            <a:r>
              <a:rPr lang="ru-RU" sz="2400" i="1" dirty="0" smtClean="0">
                <a:solidFill>
                  <a:schemeClr val="accent4">
                    <a:lumMod val="75000"/>
                  </a:schemeClr>
                </a:solidFill>
              </a:rPr>
              <a:t>3467 </a:t>
            </a:r>
            <a:r>
              <a:rPr lang="ru-RU" sz="2400" i="1" dirty="0">
                <a:solidFill>
                  <a:schemeClr val="accent4">
                    <a:lumMod val="75000"/>
                  </a:schemeClr>
                </a:solidFill>
              </a:rPr>
              <a:t>км.</a:t>
            </a:r>
          </a:p>
          <a:p>
            <a:r>
              <a:rPr lang="ru-RU" sz="2400" i="1" dirty="0">
                <a:solidFill>
                  <a:schemeClr val="accent4">
                    <a:lumMod val="75000"/>
                  </a:schemeClr>
                </a:solidFill>
              </a:rPr>
              <a:t>Расстояние от </a:t>
            </a:r>
            <a:r>
              <a:rPr lang="ru-RU" sz="2400" i="1" dirty="0" smtClean="0">
                <a:solidFill>
                  <a:schemeClr val="accent4">
                    <a:lumMod val="75000"/>
                  </a:schemeClr>
                </a:solidFill>
              </a:rPr>
              <a:t>Земли </a:t>
            </a:r>
            <a:r>
              <a:rPr lang="ru-RU" sz="2400" i="1" dirty="0">
                <a:solidFill>
                  <a:schemeClr val="accent4">
                    <a:lumMod val="75000"/>
                  </a:schemeClr>
                </a:solidFill>
              </a:rPr>
              <a:t>– </a:t>
            </a:r>
            <a:r>
              <a:rPr lang="ru-RU" sz="2400" i="1" dirty="0" smtClean="0">
                <a:solidFill>
                  <a:schemeClr val="accent4">
                    <a:lumMod val="75000"/>
                  </a:schemeClr>
                </a:solidFill>
              </a:rPr>
              <a:t> 384 600 километров</a:t>
            </a:r>
            <a:endParaRPr lang="ru-RU" sz="2400" i="1" dirty="0">
              <a:solidFill>
                <a:schemeClr val="accent4">
                  <a:lumMod val="75000"/>
                </a:schemeClr>
              </a:solidFill>
            </a:endParaRPr>
          </a:p>
          <a:p>
            <a:endParaRPr lang="ru-RU"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273" y="188640"/>
            <a:ext cx="484528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993" y="4509120"/>
            <a:ext cx="4948495" cy="21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41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323528" y="188640"/>
            <a:ext cx="2971800" cy="1097280"/>
          </a:xfrm>
        </p:spPr>
        <p:txBody>
          <a:bodyPr/>
          <a:lstStyle/>
          <a:p>
            <a:r>
              <a:rPr lang="ru-RU" sz="4800" dirty="0" smtClean="0"/>
              <a:t>Меркурий</a:t>
            </a:r>
            <a:endParaRPr lang="ru-RU" sz="4800" dirty="0"/>
          </a:p>
        </p:txBody>
      </p:sp>
      <p:sp>
        <p:nvSpPr>
          <p:cNvPr id="4" name="Текст 3"/>
          <p:cNvSpPr>
            <a:spLocks noGrp="1"/>
          </p:cNvSpPr>
          <p:nvPr>
            <p:ph type="body" sz="half" idx="2"/>
          </p:nvPr>
        </p:nvSpPr>
        <p:spPr>
          <a:xfrm>
            <a:off x="0" y="1340768"/>
            <a:ext cx="6408712" cy="5688633"/>
          </a:xfrm>
        </p:spPr>
        <p:txBody>
          <a:bodyPr>
            <a:normAutofit fontScale="62500" lnSpcReduction="20000"/>
          </a:bodyPr>
          <a:lstStyle/>
          <a:p>
            <a:r>
              <a:rPr lang="ru-RU" sz="3800" dirty="0" smtClean="0"/>
              <a:t>Миллионы лет назад Меркурий</a:t>
            </a:r>
          </a:p>
          <a:p>
            <a:r>
              <a:rPr lang="ru-RU" sz="3800" dirty="0" smtClean="0"/>
              <a:t> бомбардировали метеориты –</a:t>
            </a:r>
          </a:p>
          <a:p>
            <a:r>
              <a:rPr lang="ru-RU" sz="3800" dirty="0" smtClean="0"/>
              <a:t> каменные глыбы, падавшие </a:t>
            </a:r>
          </a:p>
          <a:p>
            <a:r>
              <a:rPr lang="ru-RU" sz="3800" dirty="0" smtClean="0"/>
              <a:t>на поверхность планеты из</a:t>
            </a:r>
          </a:p>
          <a:p>
            <a:r>
              <a:rPr lang="ru-RU" sz="3800" dirty="0" smtClean="0"/>
              <a:t> космоса. Они пробили тысячи </a:t>
            </a:r>
          </a:p>
          <a:p>
            <a:r>
              <a:rPr lang="ru-RU" sz="3800" dirty="0" smtClean="0"/>
              <a:t>кратеров на пустынной скалистой</a:t>
            </a:r>
          </a:p>
          <a:p>
            <a:r>
              <a:rPr lang="ru-RU" sz="3800" dirty="0" smtClean="0"/>
              <a:t> поверхности Меркурия</a:t>
            </a:r>
          </a:p>
          <a:p>
            <a:endParaRPr lang="ru-RU" sz="3800" dirty="0"/>
          </a:p>
          <a:p>
            <a:endParaRPr lang="ru-RU" sz="2400" dirty="0" smtClean="0"/>
          </a:p>
          <a:p>
            <a:endParaRPr lang="ru-RU" sz="2400" dirty="0"/>
          </a:p>
          <a:p>
            <a:r>
              <a:rPr lang="ru-RU" sz="4200" i="1" dirty="0" smtClean="0">
                <a:solidFill>
                  <a:schemeClr val="accent4">
                    <a:lumMod val="75000"/>
                  </a:schemeClr>
                </a:solidFill>
              </a:rPr>
              <a:t>Диаметр Меркурия  - 4878 км.</a:t>
            </a:r>
          </a:p>
          <a:p>
            <a:r>
              <a:rPr lang="ru-RU" sz="4200" i="1" dirty="0" smtClean="0">
                <a:solidFill>
                  <a:schemeClr val="accent4">
                    <a:lumMod val="75000"/>
                  </a:schemeClr>
                </a:solidFill>
              </a:rPr>
              <a:t>Расстояние от Солнца – 58 миллионов километров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766" y="476672"/>
            <a:ext cx="4685721" cy="505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278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395536" y="0"/>
            <a:ext cx="2971800" cy="1097280"/>
          </a:xfrm>
        </p:spPr>
        <p:txBody>
          <a:bodyPr/>
          <a:lstStyle/>
          <a:p>
            <a:r>
              <a:rPr lang="ru-RU" sz="4800" dirty="0" smtClean="0"/>
              <a:t>Венера</a:t>
            </a:r>
            <a:endParaRPr lang="ru-RU" sz="4800" dirty="0"/>
          </a:p>
        </p:txBody>
      </p:sp>
      <p:sp>
        <p:nvSpPr>
          <p:cNvPr id="4" name="Текст 3"/>
          <p:cNvSpPr>
            <a:spLocks noGrp="1"/>
          </p:cNvSpPr>
          <p:nvPr>
            <p:ph type="body" sz="half" idx="2"/>
          </p:nvPr>
        </p:nvSpPr>
        <p:spPr>
          <a:xfrm>
            <a:off x="323528" y="980728"/>
            <a:ext cx="4176464" cy="6048672"/>
          </a:xfrm>
        </p:spPr>
        <p:txBody>
          <a:bodyPr>
            <a:normAutofit fontScale="92500" lnSpcReduction="10000"/>
          </a:bodyPr>
          <a:lstStyle/>
          <a:p>
            <a:r>
              <a:rPr lang="ru-RU" sz="2600" dirty="0" smtClean="0"/>
              <a:t>Венера постоянно окутана густыми облаками. Но эти облака состоят не из водяного пара, как на Земле, а из ядовитых испарений серной кислоты. Атмосфера Венеры состоит в основном из углекислого газа, дышать которым невозможно</a:t>
            </a:r>
            <a:r>
              <a:rPr lang="ru-RU" sz="2400" dirty="0" smtClean="0"/>
              <a:t>.</a:t>
            </a:r>
          </a:p>
          <a:p>
            <a:endParaRPr lang="ru-RU" sz="2400" dirty="0"/>
          </a:p>
          <a:p>
            <a:endParaRPr lang="ru-RU" sz="2400" i="1" dirty="0" smtClean="0">
              <a:solidFill>
                <a:schemeClr val="accent4">
                  <a:lumMod val="75000"/>
                </a:schemeClr>
              </a:solidFill>
            </a:endParaRPr>
          </a:p>
          <a:p>
            <a:endParaRPr lang="ru-RU" sz="2400" i="1" dirty="0">
              <a:solidFill>
                <a:schemeClr val="accent4">
                  <a:lumMod val="75000"/>
                </a:schemeClr>
              </a:solidFill>
            </a:endParaRPr>
          </a:p>
          <a:p>
            <a:r>
              <a:rPr lang="ru-RU" sz="2600" i="1" dirty="0" smtClean="0">
                <a:solidFill>
                  <a:schemeClr val="accent4">
                    <a:lumMod val="75000"/>
                  </a:schemeClr>
                </a:solidFill>
              </a:rPr>
              <a:t>Диаметр Венеры  </a:t>
            </a:r>
            <a:r>
              <a:rPr lang="ru-RU" sz="2600" i="1" dirty="0">
                <a:solidFill>
                  <a:schemeClr val="accent4">
                    <a:lumMod val="75000"/>
                  </a:schemeClr>
                </a:solidFill>
              </a:rPr>
              <a:t>- </a:t>
            </a:r>
            <a:r>
              <a:rPr lang="ru-RU" sz="2600" i="1" dirty="0" smtClean="0">
                <a:solidFill>
                  <a:schemeClr val="accent4">
                    <a:lumMod val="75000"/>
                  </a:schemeClr>
                </a:solidFill>
              </a:rPr>
              <a:t>12103 км.</a:t>
            </a:r>
          </a:p>
          <a:p>
            <a:r>
              <a:rPr lang="ru-RU" sz="2600" i="1" dirty="0" smtClean="0">
                <a:solidFill>
                  <a:schemeClr val="accent4">
                    <a:lumMod val="75000"/>
                  </a:schemeClr>
                </a:solidFill>
              </a:rPr>
              <a:t>Расстояние </a:t>
            </a:r>
            <a:r>
              <a:rPr lang="ru-RU" sz="2600" i="1" dirty="0">
                <a:solidFill>
                  <a:schemeClr val="accent4">
                    <a:lumMod val="75000"/>
                  </a:schemeClr>
                </a:solidFill>
              </a:rPr>
              <a:t>от Солнца – </a:t>
            </a:r>
            <a:r>
              <a:rPr lang="ru-RU" sz="2600" i="1" dirty="0" smtClean="0">
                <a:solidFill>
                  <a:schemeClr val="accent4">
                    <a:lumMod val="75000"/>
                  </a:schemeClr>
                </a:solidFill>
              </a:rPr>
              <a:t>108 </a:t>
            </a:r>
            <a:r>
              <a:rPr lang="ru-RU" sz="2600" i="1" dirty="0">
                <a:solidFill>
                  <a:schemeClr val="accent4">
                    <a:lumMod val="75000"/>
                  </a:schemeClr>
                </a:solidFill>
              </a:rPr>
              <a:t>миллионов километров</a:t>
            </a:r>
          </a:p>
          <a:p>
            <a:endParaRPr lang="ru-RU" sz="2400" dirty="0" smtClean="0"/>
          </a:p>
          <a:p>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36" y="116632"/>
            <a:ext cx="502446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578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395536" y="116632"/>
            <a:ext cx="2971800" cy="864096"/>
          </a:xfrm>
        </p:spPr>
        <p:txBody>
          <a:bodyPr/>
          <a:lstStyle/>
          <a:p>
            <a:r>
              <a:rPr lang="ru-RU" sz="4800" dirty="0" smtClean="0"/>
              <a:t>Марс</a:t>
            </a:r>
            <a:endParaRPr lang="ru-RU" sz="4800" dirty="0"/>
          </a:p>
        </p:txBody>
      </p:sp>
      <p:sp>
        <p:nvSpPr>
          <p:cNvPr id="4" name="Текст 3"/>
          <p:cNvSpPr>
            <a:spLocks noGrp="1"/>
          </p:cNvSpPr>
          <p:nvPr>
            <p:ph type="body" sz="half" idx="2"/>
          </p:nvPr>
        </p:nvSpPr>
        <p:spPr>
          <a:xfrm>
            <a:off x="251520" y="908720"/>
            <a:ext cx="3600400" cy="5949279"/>
          </a:xfrm>
        </p:spPr>
        <p:txBody>
          <a:bodyPr>
            <a:normAutofit fontScale="92500" lnSpcReduction="20000"/>
          </a:bodyPr>
          <a:lstStyle/>
          <a:p>
            <a:r>
              <a:rPr lang="ru-RU" sz="2600" dirty="0" smtClean="0"/>
              <a:t>Из всех планет Солнечной системы Марс больше других похож на Землю. На поверхности планеты имеются вулканы и равнины. Здесь как и на Земле, 4 времени года. Обычно температура на Марсе низкая, но летом может быть  тепло. Марс называют красной планетой, так как он покрыт красноватой пылью.</a:t>
            </a:r>
          </a:p>
          <a:p>
            <a:r>
              <a:rPr lang="ru-RU" sz="2600" dirty="0" smtClean="0"/>
              <a:t> </a:t>
            </a:r>
          </a:p>
          <a:p>
            <a:endParaRPr lang="ru-RU" sz="2400" i="1" dirty="0">
              <a:solidFill>
                <a:schemeClr val="accent4">
                  <a:lumMod val="75000"/>
                </a:schemeClr>
              </a:solidFill>
            </a:endParaRPr>
          </a:p>
          <a:p>
            <a:r>
              <a:rPr lang="ru-RU" sz="2400" i="1" dirty="0" smtClean="0">
                <a:solidFill>
                  <a:schemeClr val="accent4">
                    <a:lumMod val="75000"/>
                  </a:schemeClr>
                </a:solidFill>
              </a:rPr>
              <a:t>Диаметр Марса - 6794 </a:t>
            </a:r>
            <a:r>
              <a:rPr lang="ru-RU" sz="2400" i="1" dirty="0">
                <a:solidFill>
                  <a:schemeClr val="accent4">
                    <a:lumMod val="75000"/>
                  </a:schemeClr>
                </a:solidFill>
              </a:rPr>
              <a:t>км.</a:t>
            </a:r>
          </a:p>
          <a:p>
            <a:r>
              <a:rPr lang="ru-RU" sz="2400" i="1" dirty="0">
                <a:solidFill>
                  <a:schemeClr val="accent4">
                    <a:lumMod val="75000"/>
                  </a:schemeClr>
                </a:solidFill>
              </a:rPr>
              <a:t>Расстояние от Солнца – </a:t>
            </a:r>
            <a:r>
              <a:rPr lang="ru-RU" sz="2400" i="1" dirty="0" smtClean="0">
                <a:solidFill>
                  <a:schemeClr val="accent4">
                    <a:lumMod val="75000"/>
                  </a:schemeClr>
                </a:solidFill>
              </a:rPr>
              <a:t>228 </a:t>
            </a:r>
            <a:r>
              <a:rPr lang="ru-RU" sz="2400" i="1" dirty="0">
                <a:solidFill>
                  <a:schemeClr val="accent4">
                    <a:lumMod val="75000"/>
                  </a:schemeClr>
                </a:solidFill>
              </a:rPr>
              <a:t>миллионов километров</a:t>
            </a:r>
          </a:p>
          <a:p>
            <a:endParaRPr lang="ru-RU"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5" y="692696"/>
            <a:ext cx="5489194" cy="462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02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395536" y="332656"/>
            <a:ext cx="2971800" cy="792088"/>
          </a:xfrm>
        </p:spPr>
        <p:txBody>
          <a:bodyPr/>
          <a:lstStyle/>
          <a:p>
            <a:r>
              <a:rPr lang="ru-RU" sz="4800" dirty="0" smtClean="0"/>
              <a:t>Юпитер</a:t>
            </a:r>
            <a:endParaRPr lang="ru-RU" sz="4800" dirty="0"/>
          </a:p>
        </p:txBody>
      </p:sp>
      <p:sp>
        <p:nvSpPr>
          <p:cNvPr id="4" name="Текст 3"/>
          <p:cNvSpPr>
            <a:spLocks noGrp="1"/>
          </p:cNvSpPr>
          <p:nvPr>
            <p:ph type="body" sz="half" idx="2"/>
          </p:nvPr>
        </p:nvSpPr>
        <p:spPr>
          <a:xfrm>
            <a:off x="179512" y="1052736"/>
            <a:ext cx="3404936" cy="5904655"/>
          </a:xfrm>
        </p:spPr>
        <p:txBody>
          <a:bodyPr>
            <a:normAutofit lnSpcReduction="10000"/>
          </a:bodyPr>
          <a:lstStyle/>
          <a:p>
            <a:r>
              <a:rPr lang="ru-RU" sz="2400" dirty="0" smtClean="0"/>
              <a:t>Самая большая планета Солнечной системы. Она не имеет твёрдой поверхности. Цветовые полосы Юпитера – красные, белые, коричневые и жёлтые – это плотные облака. Они постоянно находятся в движении, вызывая ураганы а атмосфере планеты.</a:t>
            </a:r>
          </a:p>
          <a:p>
            <a:pPr lvl="0">
              <a:buClr>
                <a:srgbClr val="DC9E1F"/>
              </a:buClr>
            </a:pPr>
            <a:r>
              <a:rPr lang="ru-RU" sz="2200" i="1" dirty="0">
                <a:solidFill>
                  <a:srgbClr val="B4936D">
                    <a:lumMod val="75000"/>
                  </a:srgbClr>
                </a:solidFill>
              </a:rPr>
              <a:t>Диаметр </a:t>
            </a:r>
            <a:r>
              <a:rPr lang="ru-RU" sz="2200" i="1" dirty="0" smtClean="0">
                <a:solidFill>
                  <a:srgbClr val="B4936D">
                    <a:lumMod val="75000"/>
                  </a:srgbClr>
                </a:solidFill>
              </a:rPr>
              <a:t>Юпитера – </a:t>
            </a:r>
          </a:p>
          <a:p>
            <a:pPr lvl="0">
              <a:buClr>
                <a:srgbClr val="DC9E1F"/>
              </a:buClr>
            </a:pPr>
            <a:r>
              <a:rPr lang="ru-RU" sz="2200" i="1" dirty="0" smtClean="0">
                <a:solidFill>
                  <a:srgbClr val="B4936D">
                    <a:lumMod val="75000"/>
                  </a:srgbClr>
                </a:solidFill>
              </a:rPr>
              <a:t>142 884км</a:t>
            </a:r>
            <a:r>
              <a:rPr lang="ru-RU" sz="2200" i="1" dirty="0">
                <a:solidFill>
                  <a:srgbClr val="B4936D">
                    <a:lumMod val="75000"/>
                  </a:srgbClr>
                </a:solidFill>
              </a:rPr>
              <a:t>.</a:t>
            </a:r>
          </a:p>
          <a:p>
            <a:pPr lvl="0">
              <a:buClr>
                <a:srgbClr val="DC9E1F"/>
              </a:buClr>
            </a:pPr>
            <a:r>
              <a:rPr lang="ru-RU" sz="2200" i="1" dirty="0">
                <a:solidFill>
                  <a:srgbClr val="B4936D">
                    <a:lumMod val="75000"/>
                  </a:srgbClr>
                </a:solidFill>
              </a:rPr>
              <a:t>Расстояние от Солнца – </a:t>
            </a:r>
            <a:r>
              <a:rPr lang="ru-RU" sz="2200" i="1" dirty="0" smtClean="0">
                <a:solidFill>
                  <a:srgbClr val="B4936D">
                    <a:lumMod val="75000"/>
                  </a:srgbClr>
                </a:solidFill>
              </a:rPr>
              <a:t>778 </a:t>
            </a:r>
            <a:r>
              <a:rPr lang="ru-RU" sz="2200" i="1" dirty="0">
                <a:solidFill>
                  <a:srgbClr val="B4936D">
                    <a:lumMod val="75000"/>
                  </a:srgbClr>
                </a:solidFill>
              </a:rPr>
              <a:t>миллионов километров</a:t>
            </a:r>
          </a:p>
          <a:p>
            <a:endParaRPr lang="ru-RU" sz="2400" dirty="0" smtClean="0"/>
          </a:p>
          <a:p>
            <a:endParaRPr lang="ru-RU" sz="2400" dirty="0" smtClean="0"/>
          </a:p>
          <a:p>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0"/>
            <a:ext cx="572412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95627"/>
            <a:ext cx="4104456" cy="32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51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267</TotalTime>
  <Words>659</Words>
  <Application>Microsoft Office PowerPoint</Application>
  <PresentationFormat>Экран (4:3)</PresentationFormat>
  <Paragraphs>82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Горизонт</vt:lpstr>
      <vt:lpstr>СОЛНЕЧНАЯ СИСТЕМА</vt:lpstr>
      <vt:lpstr>Модель Солнечной системы</vt:lpstr>
      <vt:lpstr>Модель солнечной системы</vt:lpstr>
      <vt:lpstr>Солнце</vt:lpstr>
      <vt:lpstr>Луна</vt:lpstr>
      <vt:lpstr>Меркурий</vt:lpstr>
      <vt:lpstr>Венера</vt:lpstr>
      <vt:lpstr>Марс</vt:lpstr>
      <vt:lpstr>Юпитер</vt:lpstr>
      <vt:lpstr>Сатурн</vt:lpstr>
      <vt:lpstr>Уран</vt:lpstr>
      <vt:lpstr>Нептун</vt:lpstr>
      <vt:lpstr>Планета ЗЕмля</vt:lpstr>
      <vt:lpstr>Наша планета окутана тонкой воздушной оболочкой, которая называется атмосферой Земли. </vt:lpstr>
      <vt:lpstr>Солнце согревает и освещает нашу планету. </vt:lpstr>
      <vt:lpstr> Земля из космоса прекрасна.</vt:lpstr>
      <vt:lpstr>Южное полярное сияние над Землёй. </vt:lpstr>
      <vt:lpstr>Так выглядит из космоса ночная Италия в объятиях Средиземного моря.</vt:lpstr>
      <vt:lpstr> Ураган Даниэль.</vt:lpstr>
      <vt:lpstr>Горы. </vt:lpstr>
      <vt:lpstr> Океан. </vt:lpstr>
      <vt:lpstr> Берегите наше сокровище!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СОЛНЕЧНАЯ СИСТЕМА</dc:title>
  <dc:creator>pycak</dc:creator>
  <cp:lastModifiedBy>pycak</cp:lastModifiedBy>
  <cp:revision>25</cp:revision>
  <dcterms:created xsi:type="dcterms:W3CDTF">2011-02-09T20:49:07Z</dcterms:created>
  <dcterms:modified xsi:type="dcterms:W3CDTF">2011-02-12T22:30:18Z</dcterms:modified>
</cp:coreProperties>
</file>